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48" r:id="rId1"/>
    <p:sldMasterId id="2147483649" r:id="rId2"/>
  </p:sldMasterIdLst>
  <p:notesMasterIdLst>
    <p:notesMasterId r:id="rId4"/>
  </p:notesMasterIdLst>
  <p:sldIdLst>
    <p:sldId id="261" r:id="rId3"/>
  </p:sldIdLst>
  <p:sldSz cx="22758400" cy="12801600"/>
  <p:notesSz cx="6797675" cy="9872663"/>
  <p:defaultTextStyle>
    <a:defPPr lvl="0">
      <a:defRPr lang="en-US"/>
    </a:defPPr>
    <a:lvl1pPr marL="0" lvl="0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4816" lvl="1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09639" lvl="2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64442" lvl="3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19268" lvl="4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74069" lvl="5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28890" lvl="6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83703" lvl="7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38521" lvl="8" algn="l" defTabSz="45481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383">
          <p15:clr>
            <a:srgbClr val="A4A3A4"/>
          </p15:clr>
        </p15:guide>
        <p15:guide id="2" pos="11855">
          <p15:clr>
            <a:srgbClr val="A4A3A4"/>
          </p15:clr>
        </p15:guide>
        <p15:guide id="3" orient="horz" pos="4032">
          <p15:clr>
            <a:srgbClr val="A4A3A4"/>
          </p15:clr>
        </p15:guide>
        <p15:guide id="4" pos="7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384"/>
    <a:srgbClr val="DABA93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13" autoAdjust="0"/>
    <p:restoredTop sz="96374" autoAdjust="0"/>
  </p:normalViewPr>
  <p:slideViewPr>
    <p:cSldViewPr snapToGrid="0">
      <p:cViewPr varScale="1">
        <p:scale>
          <a:sx n="60" d="100"/>
          <a:sy n="60" d="100"/>
        </p:scale>
        <p:origin x="1086" y="96"/>
      </p:cViewPr>
      <p:guideLst>
        <p:guide orient="horz" pos="8383"/>
        <p:guide pos="11855"/>
        <p:guide orient="horz" pos="4032"/>
        <p:guide pos="7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5346"/>
          </a:xfrm>
          <a:prstGeom prst="rect">
            <a:avLst/>
          </a:prstGeom>
        </p:spPr>
        <p:txBody>
          <a:bodyPr vert="horz" lIns="91173" tIns="45587" rIns="91173" bIns="4558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60" cy="495346"/>
          </a:xfrm>
          <a:prstGeom prst="rect">
            <a:avLst/>
          </a:prstGeom>
        </p:spPr>
        <p:txBody>
          <a:bodyPr vert="horz" lIns="91173" tIns="45587" rIns="91173" bIns="45587" rtlCol="0"/>
          <a:lstStyle>
            <a:lvl1pPr algn="r">
              <a:defRPr sz="1200"/>
            </a:lvl1pPr>
          </a:lstStyle>
          <a:p>
            <a:fld id="{A0FB0DCF-34F9-4A58-9E94-7C606BDF3970}" type="datetimeFigureOut">
              <a:rPr lang="ru-RU" smtClean="0"/>
              <a:pPr/>
              <a:t>30.07.2026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5075"/>
            <a:ext cx="5924550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3" tIns="45587" rIns="91173" bIns="455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2"/>
            <a:ext cx="5438140" cy="3887361"/>
          </a:xfrm>
          <a:prstGeom prst="rect">
            <a:avLst/>
          </a:prstGeom>
        </p:spPr>
        <p:txBody>
          <a:bodyPr vert="horz" lIns="91173" tIns="45587" rIns="91173" bIns="4558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9"/>
            <a:ext cx="2945660" cy="495345"/>
          </a:xfrm>
          <a:prstGeom prst="rect">
            <a:avLst/>
          </a:prstGeom>
        </p:spPr>
        <p:txBody>
          <a:bodyPr vert="horz" lIns="91173" tIns="45587" rIns="91173" bIns="4558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377319"/>
            <a:ext cx="2945660" cy="495345"/>
          </a:xfrm>
          <a:prstGeom prst="rect">
            <a:avLst/>
          </a:prstGeom>
        </p:spPr>
        <p:txBody>
          <a:bodyPr vert="horz" lIns="91173" tIns="45587" rIns="91173" bIns="45587" rtlCol="0" anchor="b"/>
          <a:lstStyle>
            <a:lvl1pPr algn="r">
              <a:defRPr sz="1200"/>
            </a:lvl1pPr>
          </a:lstStyle>
          <a:p>
            <a:fld id="{95DE76D1-5A50-4D52-BC90-652075851C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43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20211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40398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860604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480799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01000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721194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341391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4961587" algn="l" defTabSz="12403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DE76D1-5A50-4D52-BC90-652075851CEA}" type="slidenum">
              <a:rPr lang="ru-RU" smtClean="0"/>
              <a:pPr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4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572AD-B07E-4911-897C-48302E331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4800" y="2095500"/>
            <a:ext cx="17068800" cy="445611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035A49-E69E-4BF9-8173-10F9470A0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4800" y="6723063"/>
            <a:ext cx="17068800" cy="3090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5B3652-5BCE-48E2-8BEB-56E3962F63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27F689-2820-4FA3-817F-07E4F3C8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CDFD85-A9D3-4F02-B264-68DF8817B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8638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03D39-E55B-4BBB-B932-AACBB974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B11ED1-6FD2-4049-B1D3-1FB0697A4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75" y="3408363"/>
            <a:ext cx="19627850" cy="812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F4676E-48B8-4C08-B11E-B7618EC9EE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E687DE-CDCC-4131-A7D6-01A54AA5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1BB591-C5F4-403C-9B5C-24FB852A4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563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9AEE3-613E-408A-AF45-C4951834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575" y="3190875"/>
            <a:ext cx="19629438" cy="532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7B9FC-A4A9-401E-88FB-C507EEB0B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2575" y="8567738"/>
            <a:ext cx="19629438" cy="2800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CBF4D7-B5EB-4CB9-BDB3-3D0E586D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7FFA8-AC66-49FD-A91A-38016DC8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0B496F-E900-4162-A834-C7795AC3C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4876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00484-37B8-4895-8EA8-7DB7F162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65C5CD-AD7E-4D50-BFB9-9A7A2EE88D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5275" y="3408363"/>
            <a:ext cx="9737725" cy="812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E32217-489D-481D-A440-00E747A28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55400" y="3408363"/>
            <a:ext cx="9737725" cy="812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B36118-BE27-41FB-A01D-94C1D6A8B0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E5AB3A-F837-43E2-9200-49584E27D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60C949-A45F-4F96-A58F-C0790881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1829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289F2-48C7-4856-B914-C0B715FE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681038"/>
            <a:ext cx="19629437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7614F6-AE3E-46C0-8A94-F3D1D4D11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6863" y="3138488"/>
            <a:ext cx="9628187" cy="1538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2180E-1BAE-46AF-8F62-A42717A0D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66863" y="4676775"/>
            <a:ext cx="9628187" cy="687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663DAB-4985-4823-8A2C-38BB099DC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522075" y="3138488"/>
            <a:ext cx="9674225" cy="1538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61D0F5-7884-449A-9DAE-70C7461C6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522075" y="4676775"/>
            <a:ext cx="9674225" cy="687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D669558-0FA0-4E0F-9FEB-44D6570DD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4BA6280-E327-4383-9505-D9BB36BAA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C65A6A7-3629-4ECA-9B98-FB0EBE0A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0953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5EB12-BCF5-4C26-8F73-F5744189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855AA8-1004-42CE-BB17-502B389FB7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C32D7E5-B554-4848-9476-790C58D4C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0F4B0EB-B150-4231-A393-D52D76A4A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83939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8DC39D1-9463-4E57-927A-FBF7D2171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F86669-DAE0-4071-A0D6-7783BBD3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B6B883-C03D-442A-A2D6-23DDD1F2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98009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64403-4A9D-4967-8B64-B04EEB57D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854075"/>
            <a:ext cx="7340600" cy="29860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999473-321D-4908-AF35-B8379C4A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5813" y="1843088"/>
            <a:ext cx="11520487" cy="9097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CBCD1F-6196-41AE-A06C-09E406C06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6863" y="3840163"/>
            <a:ext cx="7340600" cy="7115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01DF3E-8269-4D6A-A6A9-3B8D05ED7C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269972-28B3-4633-8AA2-026771676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269984-512E-4541-BCD4-4A1561C5D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4385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4DB79-EFCE-4045-81AD-40569C02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854075"/>
            <a:ext cx="7340600" cy="29860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102B69C-20A8-4036-9AF8-9F1AC81AA1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675813" y="1843088"/>
            <a:ext cx="11520487" cy="9097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B57835-E7A6-4A41-B7C0-185A89422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6863" y="3840163"/>
            <a:ext cx="7340600" cy="7115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089B7C-4443-47DB-8880-EFDD8774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66B410-AF7E-4E5A-9C2B-878DC2547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57253-66C9-4DC1-AD8B-432BC908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7283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510C4-ACBD-4451-BB1B-3F3EFE83F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8D9D5A-4E84-4EAC-84B1-1336AFBA3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65275" y="3408363"/>
            <a:ext cx="19627850" cy="81216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D5FA79-03C3-4C26-B8B9-945537647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9D6FDA-985A-4365-936F-719823FB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8F3A8-6B82-4A08-B918-AF34C6044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6613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11665BD-604F-4138-8B5A-D478EF8D6B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6286163" y="681038"/>
            <a:ext cx="4906962" cy="1084897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9BE113-938D-4535-9000-C039D4036C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65275" y="681038"/>
            <a:ext cx="14568488" cy="10848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2DB42A-3CCA-4D2E-A4AA-1E2D1986C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314E81-A7B7-445F-A382-31BFB9275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687BA-5DC3-4E53-8B4F-F4BD2BE5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410B3-16AF-4D08-B474-B7D3481462D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41300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669F87-5DD8-4454-BD1C-4F469965EB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4800" y="2095500"/>
            <a:ext cx="17068800" cy="445611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126217-BA44-4CE2-A3CA-2A60C2F34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4800" y="6723063"/>
            <a:ext cx="17068800" cy="3090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D7CA32-B6C1-4FD2-89AC-88ECE6FA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75D74-2220-4271-86D1-39C152FB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CD487-1878-49F6-B237-2C4AC2AA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12709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AA7CA-B610-4EB0-95BA-60A1BDD4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28A10-A375-49CC-9BA5-29701EBCF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275" y="3408363"/>
            <a:ext cx="19627850" cy="812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0C3572-544C-4152-94B2-3D4AEE09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A1D17F-D694-44CA-9A09-D172A362A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D2CD2E-5BF4-41F7-867B-EBEF4BEC5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4770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0594E-AD03-4211-8843-B04706C1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575" y="3190875"/>
            <a:ext cx="19629438" cy="532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D8E41F-A14A-49DA-BA05-4BC910D77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2575" y="8567738"/>
            <a:ext cx="19629438" cy="2800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0AFA2A-0539-4570-ADB4-44607190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BA2179-132D-4E60-848B-F212DAC44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EECB3E-1C66-4059-B947-86336DC9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48772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31AE0-4169-4DE0-9797-C5DA79E06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0B9F2-8BD6-45DC-B3B3-B662B02614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5275" y="3408363"/>
            <a:ext cx="9737725" cy="812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10E25C-2DCC-4596-BF8D-EC98E69E9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55400" y="3408363"/>
            <a:ext cx="9737725" cy="812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4F0900-FCF8-4483-80BB-47209B22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DFAE59-9E9E-402E-83B5-DCD7A575D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D4AF9E-023E-4EDB-9CFF-16B64711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86126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727B2-7DC4-4A3C-860C-6FB116CAF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681038"/>
            <a:ext cx="19629437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5E5BC4C-C059-418D-BE90-11AD48E7D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6863" y="3138488"/>
            <a:ext cx="9628187" cy="1538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49951C-AE97-4DA7-87F1-928269458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66863" y="4676775"/>
            <a:ext cx="9628187" cy="687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66AD09-FC84-439A-8F4A-2CEA95223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522075" y="3138488"/>
            <a:ext cx="9674225" cy="15382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E1CDDE-CBC3-40D4-B156-21014087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522075" y="4676775"/>
            <a:ext cx="9674225" cy="6877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419109-1503-40B3-85B0-E0F47A04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85E176-F70B-4FD1-98FC-46ACD5507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FAC52C-B7F5-4177-BF0C-C1C8722F0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30685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A29BA-380D-4F2B-A032-364250DE7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CC44D6-8A1E-4E51-9A82-286C6B8A6C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58BC42-2332-4095-AB08-F5615581C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88BC1AF-B9C2-44CB-93BF-E299E7842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45538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56C855-8392-4906-A454-2288BF885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973AEE1-31C1-4555-AB12-83B6782B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99F969-4497-486D-AFAD-AE1983E6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85112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19B90-3225-4FB8-940E-A97A3DF60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854075"/>
            <a:ext cx="7340600" cy="29860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1AC064-9FAB-4599-9096-C210235F8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5813" y="1843088"/>
            <a:ext cx="11520487" cy="9097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8358ED-06E0-44FB-8E28-2713C6E3E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6863" y="3840163"/>
            <a:ext cx="7340600" cy="7115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5652AF-531F-4513-834A-DF5F666B5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9821AF-8D1E-4B22-B595-CC9C451F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79429A-3D51-4C57-9921-1808A7F5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35387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F67AB-1E2B-4E52-83B8-FDF31644F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863" y="854075"/>
            <a:ext cx="7340600" cy="29860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9A3986-B45A-4E11-9A1B-50C3C1253B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675813" y="1843088"/>
            <a:ext cx="11520487" cy="9097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2A9F99-50D6-4EE6-A0E3-94DAF2B65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6863" y="3840163"/>
            <a:ext cx="7340600" cy="7115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3D37B5-3847-4D9F-A66F-9F13F627E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C686D4-0630-4CA1-AC5B-3D39D6A7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86BB3B-C563-494F-9CB7-641C3BDDC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54748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AC6751-7D40-439F-B3AA-F99ED13C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275" y="681038"/>
            <a:ext cx="19627850" cy="2474912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E83F5C-55FC-478D-B918-76758B698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65275" y="3408363"/>
            <a:ext cx="19627850" cy="81216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A46BCC-8123-474C-A8B9-FBDCF2F696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D7B7DB-4A0E-4F9C-AE36-2E1EEA659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284D73-71BD-46B1-9D24-5FF12F42D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62928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3341759-A033-4BFA-9D82-58224E4A8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6286163" y="681038"/>
            <a:ext cx="4906962" cy="1084897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821E78-D4A7-490F-977B-296E431D0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65275" y="681038"/>
            <a:ext cx="14568488" cy="10848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E3F332-A7D1-4175-91A3-BDE61CF9A9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65275" y="11864975"/>
            <a:ext cx="5119688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41CBFE-A1AD-4F00-BB55-FD1B192CA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9038" y="11864975"/>
            <a:ext cx="7680325" cy="681038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1AF32A-FC2B-4869-BA64-2287A2A9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73438" y="11864975"/>
            <a:ext cx="5119687" cy="681038"/>
          </a:xfrm>
          <a:prstGeom prst="rect">
            <a:avLst/>
          </a:prstGeom>
        </p:spPr>
        <p:txBody>
          <a:bodyPr/>
          <a:lstStyle/>
          <a:p>
            <a:fld id="{79B0AE83-FADC-475E-8CBA-E3C48B47C39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78162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B4695-A175-4211-B87D-BE490BB0E99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892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48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48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48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7/30/2026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376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8753" marR="0" lvl="0" indent="0" algn="r" defTabSz="454816" rtl="0" eaLnBrk="1" fontAlgn="auto" latinLnBrk="0" hangingPunct="1">
              <a:lnSpc>
                <a:spcPts val="23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2376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28753" marR="0" lvl="0" indent="0" algn="r" defTabSz="454816" rtl="0" eaLnBrk="1" fontAlgn="auto" latinLnBrk="0" hangingPunct="1">
                <a:lnSpc>
                  <a:spcPts val="237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376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259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73BD6E-AA4D-432B-8136-4C126DCB8C41}"/>
              </a:ext>
            </a:extLst>
          </p:cNvPr>
          <p:cNvSpPr/>
          <p:nvPr userDrawn="1"/>
        </p:nvSpPr>
        <p:spPr>
          <a:xfrm>
            <a:off x="17814472" y="1"/>
            <a:ext cx="4943928" cy="115388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AFE284-4B4F-46D2-B40B-85C3E4E8961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4138" y="151810"/>
            <a:ext cx="3024596" cy="85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3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61E1FB3-21F4-4015-96D0-B8033FC2F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440709" y="12094789"/>
            <a:ext cx="512064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B4695-A175-4211-B87D-BE490BB0E99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527818-D430-4963-A4FA-3CBA0B74829D}"/>
              </a:ext>
            </a:extLst>
          </p:cNvPr>
          <p:cNvSpPr/>
          <p:nvPr userDrawn="1"/>
        </p:nvSpPr>
        <p:spPr>
          <a:xfrm>
            <a:off x="0" y="0"/>
            <a:ext cx="17814472" cy="115388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3B933EA-109D-4469-86EE-38D62C92C383}"/>
              </a:ext>
            </a:extLst>
          </p:cNvPr>
          <p:cNvSpPr/>
          <p:nvPr userDrawn="1"/>
        </p:nvSpPr>
        <p:spPr>
          <a:xfrm>
            <a:off x="17814472" y="1"/>
            <a:ext cx="4943928" cy="11538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1ACA7D-E057-4318-BAF3-FAAA8A23125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4138" y="151810"/>
            <a:ext cx="3024596" cy="85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27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48" r:id="rId12"/>
    <p:sldLayoutId id="21474839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121" y="109396"/>
            <a:ext cx="17854674" cy="830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375" marR="0" lvl="0" indent="0" algn="l" defTabSz="1035070" rtl="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799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Возмещение части затрат экспортеров</a:t>
            </a:r>
          </a:p>
        </p:txBody>
      </p:sp>
      <p:sp>
        <p:nvSpPr>
          <p:cNvPr id="70" name="object 36"/>
          <p:cNvSpPr txBox="1"/>
          <p:nvPr/>
        </p:nvSpPr>
        <p:spPr>
          <a:xfrm>
            <a:off x="111848" y="1216702"/>
            <a:ext cx="11232000" cy="2312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0" tIns="61817" rIns="0" bIns="0" rtlCol="0">
            <a:noAutofit/>
          </a:bodyPr>
          <a:lstStyle/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215" normalizeH="0" baseline="0" noProof="0" dirty="0">
                <a:solidFill>
                  <a:srgbClr val="1F4E79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КТО</a:t>
            </a:r>
            <a:endParaRPr kumimoji="0" sz="3600" b="0" i="0" u="none" strike="noStrike" kern="1200" cap="none" spc="0" normalizeH="0" baseline="0" noProof="0" dirty="0">
              <a:solidFill>
                <a:srgbClr val="1F4E79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84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МОЖЕТ </a:t>
            </a:r>
            <a:r>
              <a:rPr kumimoji="0" sz="2400" b="1" i="0" u="none" strike="noStrike" kern="1200" cap="none" spc="78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ПОЛУЧИТЬ</a:t>
            </a:r>
            <a:r>
              <a:rPr kumimoji="0" sz="2400" b="1" i="0" u="none" strike="noStrike" kern="1200" cap="none" spc="-97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sz="2400" b="1" i="0" u="none" strike="noStrike" kern="1200" cap="none" spc="17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ВОЗМЕЩЕНИЕ?</a:t>
            </a:r>
            <a:endParaRPr kumimoji="0" lang="ru-RU" sz="2400" b="1" i="0" u="none" strike="noStrike" kern="1200" cap="none" spc="17" normalizeH="0" baseline="0" noProof="0" dirty="0">
              <a:solidFill>
                <a:srgbClr val="866D4C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17" normalizeH="0" baseline="0" noProof="0" dirty="0">
              <a:solidFill>
                <a:srgbClr val="866D4C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R="5751" lvl="0" algn="ctr" defTabSz="1035070">
              <a:defRPr/>
            </a:pPr>
            <a:r>
              <a:rPr lang="ru-RU" sz="235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Физические, юридические лица, простые товарищества, осуществляющие деятельность по продвижению товаров, работ и услуг казахстанского происхождения обрабатывающей промышленности на внешние рынки</a:t>
            </a:r>
            <a:endParaRPr kumimoji="0" lang="ru-RU" sz="2350" b="0" i="0" u="none" strike="noStrike" kern="1200" cap="none" spc="-50" normalizeH="0" baseline="0" dirty="0"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36">
            <a:extLst>
              <a:ext uri="{FF2B5EF4-FFF2-40B4-BE49-F238E27FC236}">
                <a16:creationId xmlns:a16="http://schemas.microsoft.com/office/drawing/2014/main" id="{E04B9BC2-4A07-4838-BF69-3E1C882BD7BD}"/>
              </a:ext>
            </a:extLst>
          </p:cNvPr>
          <p:cNvSpPr txBox="1"/>
          <p:nvPr/>
        </p:nvSpPr>
        <p:spPr>
          <a:xfrm>
            <a:off x="11470552" y="1216702"/>
            <a:ext cx="11232000" cy="2312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0" tIns="61817" rIns="0" bIns="0" rtlCol="0">
            <a:noAutofit/>
          </a:bodyPr>
          <a:lstStyle/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215" normalizeH="0" baseline="0" noProof="0" dirty="0">
                <a:solidFill>
                  <a:srgbClr val="1F4E79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ЧТО НУЖНО</a:t>
            </a:r>
            <a:endParaRPr kumimoji="0" sz="3600" b="0" i="0" u="none" strike="noStrike" kern="1200" cap="none" spc="0" normalizeH="0" baseline="0" noProof="0" dirty="0">
              <a:solidFill>
                <a:srgbClr val="1F4E79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84" dirty="0">
                <a:solidFill>
                  <a:srgbClr val="866D4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ЧТОБЫ ПОЛУЧИТЬ </a:t>
            </a:r>
            <a:r>
              <a:rPr kumimoji="0" sz="2400" b="1" i="0" u="none" strike="noStrike" kern="1200" cap="none" spc="17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ВОЗМЕЩЕНИЕ?</a:t>
            </a:r>
            <a:endParaRPr kumimoji="0" lang="ru-RU" sz="2400" b="1" i="0" u="none" strike="noStrike" kern="1200" cap="none" spc="17" normalizeH="0" baseline="0" noProof="0" dirty="0">
              <a:solidFill>
                <a:srgbClr val="866D4C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solidFill>
                <a:srgbClr val="866D4C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R="5751" lvl="0" algn="ctr" defTabSz="1035070">
              <a:defRPr/>
            </a:pPr>
            <a:r>
              <a:rPr lang="ru-RU" sz="235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Подать заявку и приложить к ней документы, информации, исходные данные, расчеты, обоснования в соответствии с требованиями Правил (</a:t>
            </a:r>
            <a:r>
              <a:rPr lang="ru-RU" sz="2350" b="1" i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приказ МТИ №314-Н</a:t>
            </a:r>
            <a:r>
              <a:rPr lang="kk-KZ" sz="2350" b="1" i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Қ</a:t>
            </a:r>
            <a:r>
              <a:rPr lang="ru-RU" sz="2350" b="1" i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от 01.08.2022</a:t>
            </a:r>
            <a:r>
              <a:rPr lang="ru-RU" sz="2350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endParaRPr kumimoji="0" lang="ru-RU" sz="2350" b="0" i="0" u="none" strike="noStrike" kern="1200" cap="none" spc="-50" normalizeH="0" baseline="0" noProof="0" dirty="0"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36">
            <a:extLst>
              <a:ext uri="{FF2B5EF4-FFF2-40B4-BE49-F238E27FC236}">
                <a16:creationId xmlns:a16="http://schemas.microsoft.com/office/drawing/2014/main" id="{2FBD9758-04D6-4169-B807-D9266F705CE6}"/>
              </a:ext>
            </a:extLst>
          </p:cNvPr>
          <p:cNvSpPr txBox="1"/>
          <p:nvPr/>
        </p:nvSpPr>
        <p:spPr>
          <a:xfrm>
            <a:off x="111848" y="6168053"/>
            <a:ext cx="11232000" cy="5865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0" tIns="61817" rIns="0" bIns="0" rtlCol="0">
            <a:noAutofit/>
          </a:bodyPr>
          <a:lstStyle/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215" normalizeH="0" baseline="0" noProof="0" dirty="0">
                <a:solidFill>
                  <a:srgbClr val="1F4E79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СКОЛЬКО</a:t>
            </a:r>
            <a:endParaRPr kumimoji="0" sz="4000" b="0" i="0" u="none" strike="noStrike" kern="1200" cap="none" spc="0" normalizeH="0" baseline="0" noProof="0" dirty="0">
              <a:solidFill>
                <a:srgbClr val="1F4E79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84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МОЖЕТ </a:t>
            </a:r>
            <a:r>
              <a:rPr kumimoji="0" lang="ru-RU" sz="2600" b="1" i="0" u="none" strike="noStrike" kern="1200" cap="none" spc="78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СОСТАВИТЬ</a:t>
            </a:r>
            <a:r>
              <a:rPr kumimoji="0" sz="2600" b="1" i="0" u="none" strike="noStrike" kern="1200" cap="none" spc="-97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sz="2600" b="1" i="0" u="none" strike="noStrike" kern="1200" cap="none" spc="17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ВОЗМЕЩЕНИЕ?</a:t>
            </a:r>
            <a:endParaRPr kumimoji="0" sz="2600" b="0" i="0" u="none" strike="noStrike" kern="1200" cap="none" spc="0" normalizeH="0" baseline="0" noProof="0" dirty="0">
              <a:solidFill>
                <a:srgbClr val="866D4C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7498FC-C5A3-40DB-A252-DDFD2C7B670A}"/>
              </a:ext>
            </a:extLst>
          </p:cNvPr>
          <p:cNvSpPr txBox="1"/>
          <p:nvPr/>
        </p:nvSpPr>
        <p:spPr>
          <a:xfrm rot="16200000">
            <a:off x="-1567478" y="9526361"/>
            <a:ext cx="3921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УРОВЕНЬ ПЕРЕДЕЛА ТОВАРА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08F992-C516-4734-827D-E7E8DA1A048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7729" y="7735459"/>
            <a:ext cx="1440000" cy="144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849035-4442-4F3E-88BA-5BC2348AE9D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7729" y="9031300"/>
            <a:ext cx="1440000" cy="144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F9DDCC2-D869-4978-BD21-F9A9924494D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7729" y="10292857"/>
            <a:ext cx="1440000" cy="144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2B5C4D-7DCE-4122-ADB9-45AF725954A0}"/>
              </a:ext>
            </a:extLst>
          </p:cNvPr>
          <p:cNvSpPr txBox="1"/>
          <p:nvPr/>
        </p:nvSpPr>
        <p:spPr>
          <a:xfrm>
            <a:off x="1616660" y="10527968"/>
            <a:ext cx="201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Нижний передел товара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5BF443-21B0-46D9-A95F-8E1FDB847B50}"/>
              </a:ext>
            </a:extLst>
          </p:cNvPr>
          <p:cNvSpPr txBox="1"/>
          <p:nvPr/>
        </p:nvSpPr>
        <p:spPr>
          <a:xfrm>
            <a:off x="1616660" y="9265053"/>
            <a:ext cx="201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Средний передел товара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90BE516-3EBE-445F-84DE-874A964C8915}"/>
              </a:ext>
            </a:extLst>
          </p:cNvPr>
          <p:cNvSpPr txBox="1"/>
          <p:nvPr/>
        </p:nvSpPr>
        <p:spPr>
          <a:xfrm>
            <a:off x="1616660" y="8024281"/>
            <a:ext cx="201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Верхний передел товара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571F16D-EF1F-4055-A35D-003329D88523}"/>
              </a:ext>
            </a:extLst>
          </p:cNvPr>
          <p:cNvSpPr/>
          <p:nvPr/>
        </p:nvSpPr>
        <p:spPr>
          <a:xfrm>
            <a:off x="3399117" y="7943151"/>
            <a:ext cx="2158852" cy="115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latin typeface="Century Gothic" panose="020B0502020202020204" pitchFamily="34" charset="0"/>
                <a:cs typeface="Arial" panose="020B0604020202020204" pitchFamily="34" charset="0"/>
              </a:rPr>
              <a:t>80%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F6E7CE3F-AE19-4688-8875-6C8E88F4ADFB}"/>
              </a:ext>
            </a:extLst>
          </p:cNvPr>
          <p:cNvSpPr/>
          <p:nvPr/>
        </p:nvSpPr>
        <p:spPr>
          <a:xfrm>
            <a:off x="3388518" y="9170635"/>
            <a:ext cx="2158852" cy="115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latin typeface="Century Gothic" panose="020B0502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7AA03F70-46F5-4AC5-8031-D22615576B7B}"/>
              </a:ext>
            </a:extLst>
          </p:cNvPr>
          <p:cNvSpPr/>
          <p:nvPr/>
        </p:nvSpPr>
        <p:spPr>
          <a:xfrm>
            <a:off x="3399117" y="10432013"/>
            <a:ext cx="2158852" cy="115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latin typeface="Century Gothic" panose="020B0502020202020204" pitchFamily="34" charset="0"/>
                <a:cs typeface="Arial" panose="020B0604020202020204" pitchFamily="34" charset="0"/>
              </a:rPr>
              <a:t>30%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1A500F-60E8-4646-AD5D-3F2178427327}"/>
              </a:ext>
            </a:extLst>
          </p:cNvPr>
          <p:cNvSpPr txBox="1"/>
          <p:nvPr/>
        </p:nvSpPr>
        <p:spPr>
          <a:xfrm>
            <a:off x="1728816" y="11597944"/>
            <a:ext cx="86371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от суммы, документально подтвержденных затрат</a:t>
            </a:r>
          </a:p>
        </p:txBody>
      </p:sp>
      <p:sp>
        <p:nvSpPr>
          <p:cNvPr id="58" name="object 36">
            <a:extLst>
              <a:ext uri="{FF2B5EF4-FFF2-40B4-BE49-F238E27FC236}">
                <a16:creationId xmlns:a16="http://schemas.microsoft.com/office/drawing/2014/main" id="{0B9F6C28-C0C1-40F6-8126-DB5652936E9D}"/>
              </a:ext>
            </a:extLst>
          </p:cNvPr>
          <p:cNvSpPr txBox="1"/>
          <p:nvPr/>
        </p:nvSpPr>
        <p:spPr>
          <a:xfrm>
            <a:off x="11470552" y="6168053"/>
            <a:ext cx="11232000" cy="58656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0" tIns="61817" rIns="0" bIns="0" rtlCol="0">
            <a:noAutofit/>
          </a:bodyPr>
          <a:lstStyle/>
          <a:p>
            <a:pPr lvl="0" algn="ctr" defTabSz="1035070">
              <a:defRPr/>
            </a:pPr>
            <a:r>
              <a:rPr lang="ru-RU" sz="4000" b="1" spc="215" dirty="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Размер возмещения части затрат </a:t>
            </a:r>
          </a:p>
          <a:p>
            <a:pPr lvl="0" algn="ctr" defTabSz="1035070">
              <a:defRPr/>
            </a:pPr>
            <a:r>
              <a:rPr lang="ru-RU" sz="4000" b="1" u="sng" spc="215" dirty="0">
                <a:solidFill>
                  <a:srgbClr val="1F4E79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не может превышать: </a:t>
            </a:r>
            <a:r>
              <a:rPr kumimoji="0" lang="ru-RU" sz="4800" b="1" i="0" u="sng" strike="noStrike" kern="1200" cap="none" spc="215" normalizeH="0" baseline="0" noProof="0" dirty="0">
                <a:solidFill>
                  <a:srgbClr val="1F4E79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kumimoji="0" sz="4800" b="0" i="0" u="sng" strike="noStrike" kern="1200" cap="none" spc="0" normalizeH="0" baseline="0" noProof="0" dirty="0">
              <a:solidFill>
                <a:srgbClr val="1F4E79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E5F06DB5-A097-4302-9DAF-9A8831F8E111}"/>
              </a:ext>
            </a:extLst>
          </p:cNvPr>
          <p:cNvSpPr/>
          <p:nvPr/>
        </p:nvSpPr>
        <p:spPr>
          <a:xfrm>
            <a:off x="15167152" y="10387601"/>
            <a:ext cx="69635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Сумму уплаченных налогов в году, предшествующем году подачи заявки. 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E97E71B-5766-46B4-95FD-79AB59778CC9}"/>
              </a:ext>
            </a:extLst>
          </p:cNvPr>
          <p:cNvSpPr/>
          <p:nvPr/>
        </p:nvSpPr>
        <p:spPr>
          <a:xfrm>
            <a:off x="5915446" y="7943151"/>
            <a:ext cx="2158852" cy="115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latin typeface="Century Gothic" panose="020B0502020202020204" pitchFamily="34" charset="0"/>
                <a:cs typeface="Arial" panose="020B0604020202020204" pitchFamily="34" charset="0"/>
              </a:rPr>
              <a:t>30%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CA13DD1-8CA0-407B-9011-D99EC5F9F42E}"/>
              </a:ext>
            </a:extLst>
          </p:cNvPr>
          <p:cNvSpPr/>
          <p:nvPr/>
        </p:nvSpPr>
        <p:spPr>
          <a:xfrm>
            <a:off x="5904847" y="9170635"/>
            <a:ext cx="2158852" cy="115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latin typeface="Century Gothic" panose="020B0502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C9328D4-C26A-4AE2-B5F5-09E80BC52AD7}"/>
              </a:ext>
            </a:extLst>
          </p:cNvPr>
          <p:cNvSpPr/>
          <p:nvPr/>
        </p:nvSpPr>
        <p:spPr>
          <a:xfrm>
            <a:off x="5915446" y="10432013"/>
            <a:ext cx="2158852" cy="115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latin typeface="Century Gothic" panose="020B0502020202020204" pitchFamily="34" charset="0"/>
                <a:cs typeface="Arial" panose="020B0604020202020204" pitchFamily="34" charset="0"/>
              </a:rPr>
              <a:t>60%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C146C55-FAB1-4DA4-9364-E6A57B6F5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2392" y="7804034"/>
            <a:ext cx="1282843" cy="128284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255887B-2E2C-4864-837F-2A655E77C77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40717" y="9255037"/>
            <a:ext cx="1075554" cy="107555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F43D32B-2C8C-414A-A86C-A4CBE572A39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05483" y="10646974"/>
            <a:ext cx="898016" cy="89801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50A400E-E5F7-4CF7-A15B-76298F12F747}"/>
              </a:ext>
            </a:extLst>
          </p:cNvPr>
          <p:cNvSpPr txBox="1"/>
          <p:nvPr/>
        </p:nvSpPr>
        <p:spPr>
          <a:xfrm rot="16200000">
            <a:off x="9074256" y="8172576"/>
            <a:ext cx="1581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latin typeface="Century Gothic" panose="020B0502020202020204" pitchFamily="34" charset="0"/>
                <a:cs typeface="Arial" panose="020B0604020202020204" pitchFamily="34" charset="0"/>
              </a:rPr>
              <a:t>КРУПНЫЙ БИЗНЕС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E609D6-D46F-4E37-A917-1EC74C3E78DD}"/>
              </a:ext>
            </a:extLst>
          </p:cNvPr>
          <p:cNvSpPr txBox="1"/>
          <p:nvPr/>
        </p:nvSpPr>
        <p:spPr>
          <a:xfrm rot="16200000">
            <a:off x="9090879" y="9553252"/>
            <a:ext cx="1581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СРЕДНИЙ БИЗНЕС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6F244A-7506-409D-97D1-22715B455CF3}"/>
              </a:ext>
            </a:extLst>
          </p:cNvPr>
          <p:cNvSpPr txBox="1"/>
          <p:nvPr/>
        </p:nvSpPr>
        <p:spPr>
          <a:xfrm rot="16200000">
            <a:off x="9124130" y="10858194"/>
            <a:ext cx="1581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МАЛЫЙ БИЗНЕС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2E05551-B31D-4B6C-A11B-C8128DE4D00E}"/>
              </a:ext>
            </a:extLst>
          </p:cNvPr>
          <p:cNvSpPr txBox="1"/>
          <p:nvPr/>
        </p:nvSpPr>
        <p:spPr>
          <a:xfrm rot="5400000">
            <a:off x="8709557" y="9575666"/>
            <a:ext cx="3921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РАЗМЕРНОСТЬ БИЗНЕСА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B0400FF-563E-402F-B4B6-265C5AB6F784}"/>
              </a:ext>
            </a:extLst>
          </p:cNvPr>
          <p:cNvSpPr txBox="1"/>
          <p:nvPr/>
        </p:nvSpPr>
        <p:spPr>
          <a:xfrm>
            <a:off x="449280" y="7286005"/>
            <a:ext cx="50877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Транспортные расходы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096162F-2EDF-4D95-9E03-EC06EE0A25F9}"/>
              </a:ext>
            </a:extLst>
          </p:cNvPr>
          <p:cNvSpPr txBox="1"/>
          <p:nvPr/>
        </p:nvSpPr>
        <p:spPr>
          <a:xfrm>
            <a:off x="5688263" y="7286279"/>
            <a:ext cx="548456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Расходы на продвижение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50DAF7-1A9D-4778-B319-7BA87E791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60778" y="10322635"/>
            <a:ext cx="1413857" cy="11471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2CD0ED-6F01-468F-B08B-0956E86260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53735" y="8201157"/>
            <a:ext cx="1530234" cy="1147169"/>
          </a:xfrm>
          <a:prstGeom prst="rect">
            <a:avLst/>
          </a:prstGeom>
        </p:spPr>
      </p:pic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484B8A5B-D4D8-41B0-A89C-35F576A0835E}"/>
              </a:ext>
            </a:extLst>
          </p:cNvPr>
          <p:cNvSpPr/>
          <p:nvPr/>
        </p:nvSpPr>
        <p:spPr>
          <a:xfrm>
            <a:off x="17904576" y="7978405"/>
            <a:ext cx="3710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транспортных расходов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9DAAA8F-13F2-4A5F-8FD5-F60092A1F2DC}"/>
              </a:ext>
            </a:extLst>
          </p:cNvPr>
          <p:cNvSpPr/>
          <p:nvPr/>
        </p:nvSpPr>
        <p:spPr>
          <a:xfrm>
            <a:off x="15167152" y="8066707"/>
            <a:ext cx="2158852" cy="10041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>
                <a:latin typeface="Century Gothic" panose="020B0502020202020204" pitchFamily="34" charset="0"/>
                <a:cs typeface="Arial" panose="020B0604020202020204" pitchFamily="34" charset="0"/>
              </a:rPr>
              <a:t>75 000 </a:t>
            </a:r>
          </a:p>
          <a:p>
            <a:pPr algn="ctr"/>
            <a:r>
              <a:rPr lang="ru-RU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МРП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6C6BA02-945E-4297-BE13-A4FB95EC434B}"/>
              </a:ext>
            </a:extLst>
          </p:cNvPr>
          <p:cNvSpPr/>
          <p:nvPr/>
        </p:nvSpPr>
        <p:spPr>
          <a:xfrm>
            <a:off x="15182118" y="9270799"/>
            <a:ext cx="2158852" cy="100417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500" b="1" dirty="0">
                <a:latin typeface="Century Gothic" panose="020B0502020202020204" pitchFamily="34" charset="0"/>
                <a:cs typeface="Arial" panose="020B0604020202020204" pitchFamily="34" charset="0"/>
              </a:rPr>
              <a:t>13 000 </a:t>
            </a:r>
          </a:p>
          <a:p>
            <a:pPr algn="ctr"/>
            <a:r>
              <a:rPr lang="ru-RU" sz="2500" b="1" dirty="0">
                <a:latin typeface="Century Gothic" panose="020B0502020202020204" pitchFamily="34" charset="0"/>
                <a:cs typeface="Arial" panose="020B0604020202020204" pitchFamily="34" charset="0"/>
              </a:rPr>
              <a:t>МРП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2F2D4FDE-1D68-4730-8D79-55CBC4F97E9B}"/>
              </a:ext>
            </a:extLst>
          </p:cNvPr>
          <p:cNvSpPr/>
          <p:nvPr/>
        </p:nvSpPr>
        <p:spPr>
          <a:xfrm>
            <a:off x="17889125" y="9183003"/>
            <a:ext cx="3710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Для расходов на продвижение</a:t>
            </a:r>
          </a:p>
        </p:txBody>
      </p:sp>
      <p:sp>
        <p:nvSpPr>
          <p:cNvPr id="67" name="object 36">
            <a:extLst>
              <a:ext uri="{FF2B5EF4-FFF2-40B4-BE49-F238E27FC236}">
                <a16:creationId xmlns:a16="http://schemas.microsoft.com/office/drawing/2014/main" id="{85B2D407-9C46-4261-80FC-8E258611F3BD}"/>
              </a:ext>
            </a:extLst>
          </p:cNvPr>
          <p:cNvSpPr txBox="1"/>
          <p:nvPr/>
        </p:nvSpPr>
        <p:spPr>
          <a:xfrm>
            <a:off x="111848" y="3580833"/>
            <a:ext cx="22590704" cy="25186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0" tIns="61817" rIns="0" bIns="0" rtlCol="0">
            <a:noAutofit/>
          </a:bodyPr>
          <a:lstStyle/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215" normalizeH="0" baseline="0" noProof="0" dirty="0">
                <a:solidFill>
                  <a:srgbClr val="1F4E79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КАКИЕ</a:t>
            </a:r>
            <a:endParaRPr kumimoji="0" sz="3600" b="0" i="0" u="none" strike="noStrike" kern="1200" cap="none" spc="0" normalizeH="0" baseline="0" noProof="0" dirty="0">
              <a:solidFill>
                <a:srgbClr val="1F4E79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spc="84" dirty="0">
                <a:solidFill>
                  <a:srgbClr val="866D4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ЗАТРАТЫ</a:t>
            </a:r>
            <a:r>
              <a:rPr kumimoji="0" lang="ru-RU" sz="2400" b="1" i="0" u="none" strike="noStrike" kern="1200" cap="none" spc="84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ПОДЛЕЖАТ ВОЗМЕЩЕНИЮ</a:t>
            </a:r>
            <a:r>
              <a:rPr kumimoji="0" sz="2400" b="1" i="0" u="none" strike="noStrike" kern="1200" cap="none" spc="17" normalizeH="0" baseline="0" noProof="0" dirty="0">
                <a:solidFill>
                  <a:srgbClr val="866D4C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?</a:t>
            </a:r>
            <a:endParaRPr kumimoji="0" sz="2400" b="0" i="0" u="none" strike="noStrike" kern="1200" cap="none" spc="0" normalizeH="0" baseline="0" noProof="0" dirty="0">
              <a:solidFill>
                <a:srgbClr val="866D4C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marR="5751" lvl="0" indent="0" algn="ctr" defTabSz="10350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0" i="0" u="none" strike="noStrike" kern="1200" cap="none" spc="-50" normalizeH="0" baseline="0" noProof="0" dirty="0"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2D9377-FB6A-45FE-BD5D-89A25D6E60A1}"/>
              </a:ext>
            </a:extLst>
          </p:cNvPr>
          <p:cNvSpPr txBox="1"/>
          <p:nvPr/>
        </p:nvSpPr>
        <p:spPr>
          <a:xfrm>
            <a:off x="14876" y="4424702"/>
            <a:ext cx="807962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1) Затраты, связанные с доставкой:</a:t>
            </a:r>
          </a:p>
          <a:p>
            <a:pPr marL="457200" indent="-457200">
              <a:buFontTx/>
              <a:buChar char="-"/>
            </a:pPr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ЖД транспортом  - Авто транспортом</a:t>
            </a:r>
          </a:p>
          <a:p>
            <a:pPr marL="457200" indent="-457200">
              <a:buFontTx/>
              <a:buChar char="-"/>
            </a:pPr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Морским транспортом  - Авиа транспортом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441AE2B-E387-4257-A26C-DFC7BF94F9F3}"/>
              </a:ext>
            </a:extLst>
          </p:cNvPr>
          <p:cNvSpPr txBox="1"/>
          <p:nvPr/>
        </p:nvSpPr>
        <p:spPr>
          <a:xfrm>
            <a:off x="7842947" y="4392031"/>
            <a:ext cx="70018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spc="-5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2) Затраты на продвижение:</a:t>
            </a:r>
          </a:p>
          <a:p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   Затраты на рекламу</a:t>
            </a:r>
          </a:p>
          <a:p>
            <a:pPr marL="457200" indent="-457200">
              <a:buFontTx/>
              <a:buChar char="-"/>
            </a:pPr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Затраты на участие в выставках</a:t>
            </a:r>
          </a:p>
          <a:p>
            <a:pPr marL="457200" indent="-457200">
              <a:buFontTx/>
              <a:buChar char="-"/>
            </a:pPr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Содержание филиала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EA2827A-8E17-4EBC-A656-ABF93D316729}"/>
              </a:ext>
            </a:extLst>
          </p:cNvPr>
          <p:cNvSpPr txBox="1"/>
          <p:nvPr/>
        </p:nvSpPr>
        <p:spPr>
          <a:xfrm>
            <a:off x="13796682" y="4408840"/>
            <a:ext cx="908934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Регистрация товарного знака (бренда) и на электронно-торговых площадках</a:t>
            </a:r>
          </a:p>
          <a:p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Затраты, связанные с сертификацией предприятия</a:t>
            </a:r>
          </a:p>
          <a:p>
            <a:r>
              <a:rPr lang="ru-RU" sz="2600" b="1" spc="-5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Затраты, связанные с сертификацией товаров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E3BFA9-E84F-46AD-B737-0C1D894B5BF1}"/>
              </a:ext>
            </a:extLst>
          </p:cNvPr>
          <p:cNvSpPr/>
          <p:nvPr/>
        </p:nvSpPr>
        <p:spPr>
          <a:xfrm>
            <a:off x="111848" y="12102263"/>
            <a:ext cx="22590704" cy="648191"/>
          </a:xfrm>
          <a:prstGeom prst="rect">
            <a:avLst/>
          </a:prstGeom>
          <a:solidFill>
            <a:srgbClr val="0F5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https://adilet.zan.kz/rus/docs/V2200028994</a:t>
            </a:r>
            <a: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ИНФОРМАЦИЯ </a:t>
            </a:r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https://export.gov.kz/export/support</a:t>
            </a: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70520"/>
      </p:ext>
    </p:extLst>
  </p:cSld>
  <p:clrMapOvr>
    <a:masterClrMapping/>
  </p:clrMapOvr>
</p:sld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219</Words>
  <Application>Microsoft Office PowerPoint</Application>
  <PresentationFormat>Произвольный</PresentationFormat>
  <Paragraphs>51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1_Специальное оформление</vt:lpstr>
      <vt:lpstr>Специальное оформление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Шарбану Байгошкарова</cp:lastModifiedBy>
  <cp:revision>43</cp:revision>
  <dcterms:modified xsi:type="dcterms:W3CDTF">2026-07-30T12:28:59Z</dcterms:modified>
</cp:coreProperties>
</file>