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8" r:id="rId4"/>
    <p:sldId id="275" r:id="rId5"/>
    <p:sldId id="264" r:id="rId6"/>
    <p:sldId id="265" r:id="rId7"/>
    <p:sldId id="266" r:id="rId8"/>
    <p:sldId id="267" r:id="rId9"/>
    <p:sldId id="268" r:id="rId10"/>
    <p:sldId id="269" r:id="rId11"/>
    <p:sldId id="276" r:id="rId12"/>
    <p:sldId id="277" r:id="rId13"/>
    <p:sldId id="270" r:id="rId14"/>
    <p:sldId id="271" r:id="rId15"/>
    <p:sldId id="272" r:id="rId16"/>
    <p:sldId id="273" r:id="rId17"/>
    <p:sldId id="274" r:id="rId1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1309" y="269240"/>
            <a:ext cx="11401425" cy="961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72150" y="288290"/>
            <a:ext cx="5976620" cy="629030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4079" y="1866900"/>
            <a:ext cx="5593080" cy="31369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180070" y="2551429"/>
            <a:ext cx="1708150" cy="1276350"/>
          </a:xfrm>
          <a:custGeom>
            <a:avLst/>
            <a:gdLst/>
            <a:ahLst/>
            <a:cxnLst/>
            <a:rect l="l" t="t" r="r" b="b"/>
            <a:pathLst>
              <a:path w="1708150" h="1276350">
                <a:moveTo>
                  <a:pt x="853439" y="0"/>
                </a:moveTo>
                <a:lnTo>
                  <a:pt x="0" y="487680"/>
                </a:lnTo>
                <a:lnTo>
                  <a:pt x="334009" y="1276350"/>
                </a:lnTo>
                <a:lnTo>
                  <a:pt x="1372870" y="1276350"/>
                </a:lnTo>
                <a:lnTo>
                  <a:pt x="1708150" y="487680"/>
                </a:lnTo>
                <a:lnTo>
                  <a:pt x="853439" y="0"/>
                </a:lnTo>
                <a:close/>
              </a:path>
            </a:pathLst>
          </a:custGeom>
          <a:solidFill>
            <a:srgbClr val="40B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180070" y="2551429"/>
            <a:ext cx="1708150" cy="1276350"/>
          </a:xfrm>
          <a:custGeom>
            <a:avLst/>
            <a:gdLst/>
            <a:ahLst/>
            <a:cxnLst/>
            <a:rect l="l" t="t" r="r" b="b"/>
            <a:pathLst>
              <a:path w="1708150" h="1276350">
                <a:moveTo>
                  <a:pt x="853439" y="0"/>
                </a:moveTo>
                <a:lnTo>
                  <a:pt x="0" y="487680"/>
                </a:lnTo>
                <a:lnTo>
                  <a:pt x="334009" y="1276350"/>
                </a:lnTo>
                <a:lnTo>
                  <a:pt x="1372870" y="1276350"/>
                </a:lnTo>
                <a:lnTo>
                  <a:pt x="1708150" y="487680"/>
                </a:lnTo>
                <a:lnTo>
                  <a:pt x="853439" y="0"/>
                </a:lnTo>
                <a:close/>
              </a:path>
            </a:pathLst>
          </a:custGeom>
          <a:ln w="12579">
            <a:solidFill>
              <a:srgbClr val="40B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507729" y="3280410"/>
            <a:ext cx="1026160" cy="977900"/>
          </a:xfrm>
          <a:custGeom>
            <a:avLst/>
            <a:gdLst/>
            <a:ahLst/>
            <a:cxnLst/>
            <a:rect l="l" t="t" r="r" b="b"/>
            <a:pathLst>
              <a:path w="1026159" h="977900">
                <a:moveTo>
                  <a:pt x="825500" y="0"/>
                </a:moveTo>
                <a:lnTo>
                  <a:pt x="201929" y="0"/>
                </a:lnTo>
                <a:lnTo>
                  <a:pt x="0" y="604519"/>
                </a:lnTo>
                <a:lnTo>
                  <a:pt x="513079" y="977900"/>
                </a:lnTo>
                <a:lnTo>
                  <a:pt x="1026160" y="604519"/>
                </a:lnTo>
                <a:lnTo>
                  <a:pt x="825500" y="0"/>
                </a:lnTo>
                <a:close/>
              </a:path>
            </a:pathLst>
          </a:custGeom>
          <a:solidFill>
            <a:srgbClr val="40BB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507729" y="3280410"/>
            <a:ext cx="1026160" cy="977900"/>
          </a:xfrm>
          <a:custGeom>
            <a:avLst/>
            <a:gdLst/>
            <a:ahLst/>
            <a:cxnLst/>
            <a:rect l="l" t="t" r="r" b="b"/>
            <a:pathLst>
              <a:path w="1026159" h="977900">
                <a:moveTo>
                  <a:pt x="513079" y="977900"/>
                </a:moveTo>
                <a:lnTo>
                  <a:pt x="1026160" y="604519"/>
                </a:lnTo>
                <a:lnTo>
                  <a:pt x="825500" y="0"/>
                </a:lnTo>
                <a:lnTo>
                  <a:pt x="201929" y="0"/>
                </a:lnTo>
                <a:lnTo>
                  <a:pt x="0" y="604519"/>
                </a:lnTo>
                <a:lnTo>
                  <a:pt x="513079" y="977900"/>
                </a:lnTo>
                <a:close/>
              </a:path>
            </a:pathLst>
          </a:custGeom>
          <a:ln w="12579">
            <a:solidFill>
              <a:srgbClr val="40BB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81010" y="2484119"/>
            <a:ext cx="1899920" cy="18999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850" y="165100"/>
            <a:ext cx="5822950" cy="877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4.png"/><Relationship Id="rId7" Type="http://schemas.openxmlformats.org/officeDocument/2006/relationships/image" Target="../media/image27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4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7.jp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hyperlink" Target="https://bestlifeonline.com/surprising-copyright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jpg"/><Relationship Id="rId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hyperlink" Target="http://www.kazpatent.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08000" y="1573529"/>
            <a:ext cx="465899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500" b="0" spc="-20" dirty="0">
                <a:latin typeface="Calibri Light"/>
                <a:cs typeface="Calibri Light"/>
              </a:rPr>
              <a:t>ПРАВОВАЯ</a:t>
            </a:r>
            <a:r>
              <a:rPr sz="3500" b="0" spc="-120" dirty="0">
                <a:latin typeface="Calibri Light"/>
                <a:cs typeface="Calibri Light"/>
              </a:rPr>
              <a:t> </a:t>
            </a:r>
            <a:r>
              <a:rPr sz="3500" b="0" spc="-10" dirty="0">
                <a:latin typeface="Calibri Light"/>
                <a:cs typeface="Calibri Light"/>
              </a:rPr>
              <a:t>ОХРАНА ТОВАРНЫХ</a:t>
            </a:r>
            <a:r>
              <a:rPr sz="3500" b="0" spc="-150" dirty="0">
                <a:latin typeface="Calibri Light"/>
                <a:cs typeface="Calibri Light"/>
              </a:rPr>
              <a:t> </a:t>
            </a:r>
            <a:r>
              <a:rPr sz="3500" b="0" dirty="0">
                <a:latin typeface="Calibri Light"/>
                <a:cs typeface="Calibri Light"/>
              </a:rPr>
              <a:t>ЗНАКОВ</a:t>
            </a:r>
            <a:r>
              <a:rPr sz="3500" b="0" spc="-140" dirty="0">
                <a:latin typeface="Calibri Light"/>
                <a:cs typeface="Calibri Light"/>
              </a:rPr>
              <a:t> </a:t>
            </a:r>
            <a:r>
              <a:rPr sz="3500" b="0" spc="-50" dirty="0">
                <a:latin typeface="Calibri Light"/>
                <a:cs typeface="Calibri Light"/>
              </a:rPr>
              <a:t>В </a:t>
            </a:r>
            <a:r>
              <a:rPr sz="3500" b="0" spc="-20" dirty="0">
                <a:latin typeface="Calibri Light"/>
                <a:cs typeface="Calibri Light"/>
              </a:rPr>
              <a:t>РЕСПУБЛИКЕ</a:t>
            </a:r>
            <a:r>
              <a:rPr sz="3500" b="0" spc="-125" dirty="0">
                <a:latin typeface="Calibri Light"/>
                <a:cs typeface="Calibri Light"/>
              </a:rPr>
              <a:t> </a:t>
            </a:r>
            <a:r>
              <a:rPr sz="3500" b="0" spc="-10" dirty="0">
                <a:latin typeface="Calibri Light"/>
                <a:cs typeface="Calibri Light"/>
              </a:rPr>
              <a:t>КАЗАХСТАН</a:t>
            </a:r>
            <a:endParaRPr sz="350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68359" y="2713990"/>
            <a:ext cx="11258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25" dirty="0">
                <a:solidFill>
                  <a:srgbClr val="FFFFFF"/>
                </a:solidFill>
                <a:latin typeface="Arial"/>
                <a:cs typeface="Arial"/>
              </a:rPr>
              <a:t>TM</a:t>
            </a:r>
            <a:endParaRPr sz="60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2350" y="3415029"/>
            <a:ext cx="942340" cy="6883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248400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506730" y="1871979"/>
            <a:ext cx="683768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Товарный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знак,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знак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обслуживания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–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обозначение, зарегистрированное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соответствии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Законом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РК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товарных </a:t>
            </a:r>
            <a:r>
              <a:rPr sz="2000" dirty="0">
                <a:latin typeface="Calibri"/>
                <a:cs typeface="Calibri"/>
              </a:rPr>
              <a:t>знаках,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знаках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 err="1" smtClean="0">
                <a:latin typeface="Calibri"/>
                <a:cs typeface="Calibri"/>
              </a:rPr>
              <a:t>обслуживания</a:t>
            </a:r>
            <a:r>
              <a:rPr lang="ru-RU" sz="2000" dirty="0" smtClean="0">
                <a:latin typeface="Calibri"/>
                <a:cs typeface="Calibri"/>
              </a:rPr>
              <a:t>, географических указаниях</a:t>
            </a:r>
            <a:r>
              <a:rPr sz="2000" spc="-75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наименованиях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мест </a:t>
            </a:r>
            <a:r>
              <a:rPr sz="2000" spc="-10" dirty="0">
                <a:latin typeface="Calibri"/>
                <a:cs typeface="Calibri"/>
              </a:rPr>
              <a:t>происхождения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товаров»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охраняемое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без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регистрации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в </a:t>
            </a:r>
            <a:r>
              <a:rPr sz="2000" dirty="0">
                <a:latin typeface="Calibri"/>
                <a:cs typeface="Calibri"/>
              </a:rPr>
              <a:t>силу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международных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договоров,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которых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участвует Республика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Казахстан,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служащее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отличия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товаров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(услуг) </a:t>
            </a:r>
            <a:r>
              <a:rPr sz="2000" dirty="0">
                <a:latin typeface="Calibri"/>
                <a:cs typeface="Calibri"/>
              </a:rPr>
              <a:t>одних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юридических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физических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лиц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от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однородных </a:t>
            </a:r>
            <a:r>
              <a:rPr sz="2000" dirty="0">
                <a:latin typeface="Calibri"/>
                <a:cs typeface="Calibri"/>
              </a:rPr>
              <a:t>товаров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(услуг)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других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юридических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физических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лиц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7425690" y="801369"/>
            <a:ext cx="4470400" cy="4693920"/>
            <a:chOff x="7425690" y="801369"/>
            <a:chExt cx="4470400" cy="4693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5690" y="801369"/>
              <a:ext cx="4458970" cy="46939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99450" y="1501139"/>
              <a:ext cx="3596640" cy="3531870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21" y="184102"/>
            <a:ext cx="2130878" cy="3196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2438400"/>
            <a:ext cx="1341944" cy="13124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napitki.ru/filestorage/mark2/m2_item_files/2576ea43a9f97faed7d48c724fcbf6f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85900"/>
            <a:ext cx="1081976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glovo.dhmedia.io/image/global-menu-service/AI-GEN-PRODUCT-IMAGES/23_1423249?t=W3sicmVzaXplIjp7Im1vZGUiOiJmaXQiLCJ3aWR0aCI6MzIwLCJoZWlnaHQiOjMyMH19XQ==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372" y="1143000"/>
            <a:ext cx="148532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15"/>
          <p:cNvSpPr/>
          <p:nvPr/>
        </p:nvSpPr>
        <p:spPr>
          <a:xfrm>
            <a:off x="4876800" y="1710690"/>
            <a:ext cx="0" cy="2747010"/>
          </a:xfrm>
          <a:custGeom>
            <a:avLst/>
            <a:gdLst/>
            <a:ahLst/>
            <a:cxnLst/>
            <a:rect l="l" t="t" r="r" b="b"/>
            <a:pathLst>
              <a:path h="2747010">
                <a:moveTo>
                  <a:pt x="0" y="0"/>
                </a:moveTo>
                <a:lnTo>
                  <a:pt x="0" y="274701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946" y="2209800"/>
            <a:ext cx="3244415" cy="192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333839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01151" y="5706298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>
                <a:latin typeface="+mn-lt"/>
                <a:ea typeface="Calibri" panose="020F0502020204030204" pitchFamily="34" charset="0"/>
              </a:rPr>
              <a:t>О</a:t>
            </a:r>
            <a:r>
              <a:rPr lang="ru-RU" sz="1800" dirty="0" err="1" smtClean="0">
                <a:effectLst/>
                <a:latin typeface="+mn-lt"/>
                <a:ea typeface="Calibri" panose="020F0502020204030204" pitchFamily="34" charset="0"/>
              </a:rPr>
              <a:t>тличить</a:t>
            </a:r>
            <a:r>
              <a:rPr lang="ru-RU" sz="1800" dirty="0" smtClean="0">
                <a:effectLst/>
                <a:latin typeface="+mn-lt"/>
                <a:ea typeface="Calibri" panose="020F0502020204030204" pitchFamily="34" charset="0"/>
              </a:rPr>
              <a:t> товары или услуги одной компании</a:t>
            </a:r>
            <a:r>
              <a:rPr lang="en-US" dirty="0" smtClean="0">
                <a:latin typeface="+mn-lt"/>
                <a:ea typeface="Calibri" panose="020F0502020204030204" pitchFamily="34" charset="0"/>
              </a:rPr>
              <a:t>/</a:t>
            </a:r>
            <a:r>
              <a:rPr lang="kk-KZ" dirty="0" smtClean="0">
                <a:latin typeface="+mn-lt"/>
                <a:ea typeface="Calibri" panose="020F0502020204030204" pitchFamily="34" charset="0"/>
              </a:rPr>
              <a:t>одного лица</a:t>
            </a:r>
            <a:r>
              <a:rPr lang="ru-RU" sz="1800" dirty="0" smtClean="0">
                <a:effectLst/>
                <a:latin typeface="+mn-lt"/>
                <a:ea typeface="Calibri" panose="020F0502020204030204" pitchFamily="34" charset="0"/>
              </a:rPr>
              <a:t> от товаров или услуг другой</a:t>
            </a:r>
            <a:r>
              <a:rPr lang="ru-RU" dirty="0">
                <a:ea typeface="Calibri" panose="020F0502020204030204" pitchFamily="34" charset="0"/>
              </a:rPr>
              <a:t> компании</a:t>
            </a:r>
            <a:r>
              <a:rPr lang="en-US" dirty="0" smtClean="0">
                <a:ea typeface="Calibri" panose="020F0502020204030204" pitchFamily="34" charset="0"/>
              </a:rPr>
              <a:t>/</a:t>
            </a:r>
            <a:r>
              <a:rPr lang="ru-RU" dirty="0" smtClean="0">
                <a:ea typeface="Calibri" panose="020F0502020204030204" pitchFamily="34" charset="0"/>
              </a:rPr>
              <a:t>другого</a:t>
            </a:r>
            <a:r>
              <a:rPr lang="kk-KZ" dirty="0" smtClean="0">
                <a:ea typeface="Calibri" panose="020F0502020204030204" pitchFamily="34" charset="0"/>
              </a:rPr>
              <a:t> </a:t>
            </a:r>
            <a:r>
              <a:rPr lang="kk-KZ" dirty="0">
                <a:ea typeface="Calibri" panose="020F0502020204030204" pitchFamily="34" charset="0"/>
              </a:rPr>
              <a:t>лица</a:t>
            </a:r>
            <a:r>
              <a:rPr lang="ru-RU" dirty="0">
                <a:ea typeface="Calibri" panose="020F0502020204030204" pitchFamily="34" charset="0"/>
              </a:rPr>
              <a:t>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5206351" y="4605270"/>
            <a:ext cx="914400" cy="876300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bject 2" descr="$PPTXTitle"/>
          <p:cNvSpPr txBox="1">
            <a:spLocks/>
          </p:cNvSpPr>
          <p:nvPr/>
        </p:nvSpPr>
        <p:spPr>
          <a:xfrm>
            <a:off x="3803001" y="432277"/>
            <a:ext cx="5822950" cy="448713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350"/>
              </a:lnSpc>
              <a:spcBef>
                <a:spcPts val="210"/>
              </a:spcBef>
            </a:pPr>
            <a:r>
              <a:rPr lang="ru-RU" sz="2800" dirty="0" smtClean="0"/>
              <a:t>ЦЕЛЬ ТОВАРНОГО ЗНАКА</a:t>
            </a:r>
            <a:endParaRPr lang="ru-RU" sz="2800" spc="-1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21" y="184102"/>
            <a:ext cx="2130878" cy="31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88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/>
          </p:cNvSpPr>
          <p:nvPr/>
        </p:nvSpPr>
        <p:spPr>
          <a:xfrm>
            <a:off x="2286000" y="648593"/>
            <a:ext cx="7696200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spcBef>
                <a:spcPts val="100"/>
              </a:spcBef>
            </a:pPr>
            <a:r>
              <a:rPr lang="ru-RU" sz="3500" b="1" spc="-20" dirty="0" smtClean="0">
                <a:latin typeface="Calibri Light"/>
                <a:cs typeface="Calibri Light"/>
              </a:rPr>
              <a:t>Примеры регистрации товарных знаков</a:t>
            </a:r>
            <a:endParaRPr lang="ru-RU" sz="3500" b="1" dirty="0">
              <a:latin typeface="Calibri Light"/>
              <a:cs typeface="Calibri Ligh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21" y="184102"/>
            <a:ext cx="2130878" cy="3196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147" y="3609717"/>
            <a:ext cx="2657475" cy="28194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100" y="3685917"/>
            <a:ext cx="2986768" cy="2667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759" y="1376275"/>
            <a:ext cx="3514725" cy="22383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0" y="1456206"/>
            <a:ext cx="3432503" cy="22500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01" y="1371971"/>
            <a:ext cx="3283445" cy="292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76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3350"/>
              </a:lnSpc>
              <a:spcBef>
                <a:spcPts val="210"/>
              </a:spcBef>
            </a:pPr>
            <a:r>
              <a:rPr dirty="0"/>
              <a:t>Какие</a:t>
            </a:r>
            <a:r>
              <a:rPr spc="-125" dirty="0"/>
              <a:t> </a:t>
            </a:r>
            <a:r>
              <a:rPr spc="-10" dirty="0"/>
              <a:t>преимущества</a:t>
            </a:r>
            <a:r>
              <a:rPr spc="-114" dirty="0"/>
              <a:t> </a:t>
            </a:r>
            <a:r>
              <a:rPr spc="-20" dirty="0"/>
              <a:t>дает </a:t>
            </a:r>
            <a:r>
              <a:rPr spc="-10" dirty="0"/>
              <a:t>зарегистрированный</a:t>
            </a:r>
            <a:r>
              <a:rPr spc="-75" dirty="0"/>
              <a:t> </a:t>
            </a:r>
            <a:r>
              <a:rPr dirty="0"/>
              <a:t>товарный</a:t>
            </a:r>
            <a:r>
              <a:rPr spc="-70" dirty="0"/>
              <a:t> </a:t>
            </a:r>
            <a:r>
              <a:rPr spc="-10" dirty="0"/>
              <a:t>знак?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680" y="1376680"/>
            <a:ext cx="1413509" cy="141351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3050" y="1492250"/>
            <a:ext cx="1512570" cy="118363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4500" y="1446530"/>
            <a:ext cx="1168400" cy="12725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2985770"/>
            <a:ext cx="32931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Свидетельство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 </a:t>
            </a:r>
            <a:r>
              <a:rPr sz="2000" b="1" spc="-10" dirty="0">
                <a:latin typeface="Calibri"/>
                <a:cs typeface="Calibri"/>
              </a:rPr>
              <a:t>регистрации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58970" y="2985770"/>
            <a:ext cx="32981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Использование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знака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охраны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26169" y="2985770"/>
            <a:ext cx="25958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Защита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от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конкурентов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3660" y="3937000"/>
            <a:ext cx="1477010" cy="147574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5414009" y="3977640"/>
            <a:ext cx="1393190" cy="1393190"/>
            <a:chOff x="5414009" y="3977640"/>
            <a:chExt cx="1393190" cy="139319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4009" y="3977640"/>
              <a:ext cx="1393189" cy="13931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14389" y="4097020"/>
              <a:ext cx="857250" cy="77723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19259" y="3741420"/>
            <a:ext cx="1200150" cy="148843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00990" y="5674359"/>
            <a:ext cx="35585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2669" marR="5080" indent="-1029969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Привлечение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ответственности нарушителей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9950" y="5520690"/>
            <a:ext cx="28282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Получение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выгоды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от </a:t>
            </a:r>
            <a:r>
              <a:rPr sz="2000" b="1" spc="-10" dirty="0">
                <a:latin typeface="Calibri"/>
                <a:cs typeface="Calibri"/>
              </a:rPr>
              <a:t>распоряжения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товарным знаком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7869" y="5674359"/>
            <a:ext cx="31197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marR="5080" indent="-42037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Внесение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товарного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знака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0" dirty="0">
                <a:latin typeface="Calibri"/>
                <a:cs typeface="Calibri"/>
              </a:rPr>
              <a:t>в </a:t>
            </a:r>
            <a:r>
              <a:rPr sz="2000" b="1" spc="-20" dirty="0">
                <a:latin typeface="Calibri"/>
                <a:cs typeface="Calibri"/>
              </a:rPr>
              <a:t>Таможенный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реестр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21" y="184102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6096000" y="9778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7500" y="217170"/>
            <a:ext cx="44354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1.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Обозначения,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вошедшие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всеобщее употребление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обозначения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товаров определенного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вида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96000" y="30734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67779" y="214629"/>
            <a:ext cx="29781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2.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Общепринятые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символы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96000" y="51815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96000" y="727709"/>
            <a:ext cx="1270" cy="152400"/>
          </a:xfrm>
          <a:custGeom>
            <a:avLst/>
            <a:gdLst/>
            <a:ahLst/>
            <a:cxnLst/>
            <a:rect l="l" t="t" r="r" b="b"/>
            <a:pathLst>
              <a:path w="1270" h="152400">
                <a:moveTo>
                  <a:pt x="0" y="0"/>
                </a:moveTo>
                <a:lnTo>
                  <a:pt x="127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97270" y="93726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97270" y="114681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69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97270" y="135763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36650" y="1543050"/>
            <a:ext cx="1753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10" dirty="0">
                <a:latin typeface="Calibri"/>
                <a:cs typeface="Calibri"/>
              </a:rPr>
              <a:t>Джакузи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098540" y="1567180"/>
            <a:ext cx="0" cy="111760"/>
          </a:xfrm>
          <a:custGeom>
            <a:avLst/>
            <a:gdLst/>
            <a:ahLst/>
            <a:cxnLst/>
            <a:rect l="l" t="t" r="r" b="b"/>
            <a:pathLst>
              <a:path h="111760">
                <a:moveTo>
                  <a:pt x="0" y="0"/>
                </a:moveTo>
                <a:lnTo>
                  <a:pt x="0" y="11176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9109" y="1043939"/>
            <a:ext cx="1339850" cy="16636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96780" y="444117"/>
            <a:ext cx="2065020" cy="210760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19806" y="2503170"/>
            <a:ext cx="16808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3600" i="1" dirty="0" smtClean="0">
                <a:latin typeface="Calibri"/>
                <a:cs typeface="Calibri"/>
              </a:rPr>
              <a:t>Термос</a:t>
            </a:r>
            <a:endParaRPr sz="3600" i="1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8560" y="3350259"/>
            <a:ext cx="1539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20" dirty="0">
                <a:latin typeface="Calibri"/>
                <a:cs typeface="Calibri"/>
              </a:rPr>
              <a:t>Ксерокс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4139" y="4243070"/>
            <a:ext cx="11512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20" dirty="0">
                <a:latin typeface="Calibri"/>
                <a:cs typeface="Calibri"/>
              </a:rPr>
              <a:t>Джип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4292600" y="1761489"/>
            <a:ext cx="3605529" cy="3291840"/>
            <a:chOff x="4292600" y="1761489"/>
            <a:chExt cx="3605529" cy="329184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0909" y="1983739"/>
              <a:ext cx="2710180" cy="28282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98950" y="1767839"/>
              <a:ext cx="3592829" cy="3279140"/>
            </a:xfrm>
            <a:custGeom>
              <a:avLst/>
              <a:gdLst/>
              <a:ahLst/>
              <a:cxnLst/>
              <a:rect l="l" t="t" r="r" b="b"/>
              <a:pathLst>
                <a:path w="3592829" h="3279140">
                  <a:moveTo>
                    <a:pt x="1795779" y="0"/>
                  </a:moveTo>
                  <a:lnTo>
                    <a:pt x="1847360" y="609"/>
                  </a:lnTo>
                  <a:lnTo>
                    <a:pt x="1898511" y="2428"/>
                  </a:lnTo>
                  <a:lnTo>
                    <a:pt x="1949217" y="5441"/>
                  </a:lnTo>
                  <a:lnTo>
                    <a:pt x="1999463" y="9636"/>
                  </a:lnTo>
                  <a:lnTo>
                    <a:pt x="2049231" y="14996"/>
                  </a:lnTo>
                  <a:lnTo>
                    <a:pt x="2098507" y="21509"/>
                  </a:lnTo>
                  <a:lnTo>
                    <a:pt x="2147275" y="29158"/>
                  </a:lnTo>
                  <a:lnTo>
                    <a:pt x="2195519" y="37932"/>
                  </a:lnTo>
                  <a:lnTo>
                    <a:pt x="2243224" y="47813"/>
                  </a:lnTo>
                  <a:lnTo>
                    <a:pt x="2290373" y="58790"/>
                  </a:lnTo>
                  <a:lnTo>
                    <a:pt x="2336951" y="70846"/>
                  </a:lnTo>
                  <a:lnTo>
                    <a:pt x="2382943" y="83968"/>
                  </a:lnTo>
                  <a:lnTo>
                    <a:pt x="2428332" y="98142"/>
                  </a:lnTo>
                  <a:lnTo>
                    <a:pt x="2473102" y="113352"/>
                  </a:lnTo>
                  <a:lnTo>
                    <a:pt x="2517239" y="129585"/>
                  </a:lnTo>
                  <a:lnTo>
                    <a:pt x="2560726" y="146827"/>
                  </a:lnTo>
                  <a:lnTo>
                    <a:pt x="2603548" y="165062"/>
                  </a:lnTo>
                  <a:lnTo>
                    <a:pt x="2645688" y="184277"/>
                  </a:lnTo>
                  <a:lnTo>
                    <a:pt x="2687132" y="204457"/>
                  </a:lnTo>
                  <a:lnTo>
                    <a:pt x="2727863" y="225588"/>
                  </a:lnTo>
                  <a:lnTo>
                    <a:pt x="2767865" y="247655"/>
                  </a:lnTo>
                  <a:lnTo>
                    <a:pt x="2807124" y="270645"/>
                  </a:lnTo>
                  <a:lnTo>
                    <a:pt x="2845622" y="294542"/>
                  </a:lnTo>
                  <a:lnTo>
                    <a:pt x="2883346" y="319333"/>
                  </a:lnTo>
                  <a:lnTo>
                    <a:pt x="2920277" y="345003"/>
                  </a:lnTo>
                  <a:lnTo>
                    <a:pt x="2956402" y="371538"/>
                  </a:lnTo>
                  <a:lnTo>
                    <a:pt x="2991704" y="398922"/>
                  </a:lnTo>
                  <a:lnTo>
                    <a:pt x="3026168" y="427143"/>
                  </a:lnTo>
                  <a:lnTo>
                    <a:pt x="3059778" y="456186"/>
                  </a:lnTo>
                  <a:lnTo>
                    <a:pt x="3092517" y="486036"/>
                  </a:lnTo>
                  <a:lnTo>
                    <a:pt x="3124371" y="516678"/>
                  </a:lnTo>
                  <a:lnTo>
                    <a:pt x="3155323" y="548100"/>
                  </a:lnTo>
                  <a:lnTo>
                    <a:pt x="3185359" y="580285"/>
                  </a:lnTo>
                  <a:lnTo>
                    <a:pt x="3214461" y="613220"/>
                  </a:lnTo>
                  <a:lnTo>
                    <a:pt x="3242615" y="646891"/>
                  </a:lnTo>
                  <a:lnTo>
                    <a:pt x="3269805" y="681283"/>
                  </a:lnTo>
                  <a:lnTo>
                    <a:pt x="3296014" y="716382"/>
                  </a:lnTo>
                  <a:lnTo>
                    <a:pt x="3321228" y="752173"/>
                  </a:lnTo>
                  <a:lnTo>
                    <a:pt x="3345430" y="788642"/>
                  </a:lnTo>
                  <a:lnTo>
                    <a:pt x="3368605" y="825774"/>
                  </a:lnTo>
                  <a:lnTo>
                    <a:pt x="3390737" y="863556"/>
                  </a:lnTo>
                  <a:lnTo>
                    <a:pt x="3411810" y="901973"/>
                  </a:lnTo>
                  <a:lnTo>
                    <a:pt x="3431809" y="941011"/>
                  </a:lnTo>
                  <a:lnTo>
                    <a:pt x="3450718" y="980655"/>
                  </a:lnTo>
                  <a:lnTo>
                    <a:pt x="3468520" y="1020891"/>
                  </a:lnTo>
                  <a:lnTo>
                    <a:pt x="3485202" y="1061704"/>
                  </a:lnTo>
                  <a:lnTo>
                    <a:pt x="3500745" y="1103081"/>
                  </a:lnTo>
                  <a:lnTo>
                    <a:pt x="3515136" y="1145006"/>
                  </a:lnTo>
                  <a:lnTo>
                    <a:pt x="3528358" y="1187466"/>
                  </a:lnTo>
                  <a:lnTo>
                    <a:pt x="3540395" y="1230446"/>
                  </a:lnTo>
                  <a:lnTo>
                    <a:pt x="3551232" y="1273931"/>
                  </a:lnTo>
                  <a:lnTo>
                    <a:pt x="3560853" y="1317908"/>
                  </a:lnTo>
                  <a:lnTo>
                    <a:pt x="3569242" y="1362362"/>
                  </a:lnTo>
                  <a:lnTo>
                    <a:pt x="3576384" y="1407279"/>
                  </a:lnTo>
                  <a:lnTo>
                    <a:pt x="3582262" y="1452644"/>
                  </a:lnTo>
                  <a:lnTo>
                    <a:pt x="3586862" y="1498443"/>
                  </a:lnTo>
                  <a:lnTo>
                    <a:pt x="3590167" y="1544661"/>
                  </a:lnTo>
                  <a:lnTo>
                    <a:pt x="3592161" y="1591285"/>
                  </a:lnTo>
                  <a:lnTo>
                    <a:pt x="3592829" y="1638300"/>
                  </a:lnTo>
                  <a:lnTo>
                    <a:pt x="3592161" y="1685379"/>
                  </a:lnTo>
                  <a:lnTo>
                    <a:pt x="3590167" y="1732067"/>
                  </a:lnTo>
                  <a:lnTo>
                    <a:pt x="3586862" y="1778350"/>
                  </a:lnTo>
                  <a:lnTo>
                    <a:pt x="3582262" y="1824213"/>
                  </a:lnTo>
                  <a:lnTo>
                    <a:pt x="3576384" y="1869642"/>
                  </a:lnTo>
                  <a:lnTo>
                    <a:pt x="3569242" y="1914623"/>
                  </a:lnTo>
                  <a:lnTo>
                    <a:pt x="3560853" y="1959141"/>
                  </a:lnTo>
                  <a:lnTo>
                    <a:pt x="3551232" y="2003181"/>
                  </a:lnTo>
                  <a:lnTo>
                    <a:pt x="3540395" y="2046730"/>
                  </a:lnTo>
                  <a:lnTo>
                    <a:pt x="3528358" y="2089773"/>
                  </a:lnTo>
                  <a:lnTo>
                    <a:pt x="3515136" y="2132295"/>
                  </a:lnTo>
                  <a:lnTo>
                    <a:pt x="3500745" y="2174283"/>
                  </a:lnTo>
                  <a:lnTo>
                    <a:pt x="3485202" y="2215721"/>
                  </a:lnTo>
                  <a:lnTo>
                    <a:pt x="3468520" y="2256595"/>
                  </a:lnTo>
                  <a:lnTo>
                    <a:pt x="3450718" y="2296892"/>
                  </a:lnTo>
                  <a:lnTo>
                    <a:pt x="3431809" y="2336596"/>
                  </a:lnTo>
                  <a:lnTo>
                    <a:pt x="3411810" y="2375693"/>
                  </a:lnTo>
                  <a:lnTo>
                    <a:pt x="3390737" y="2414169"/>
                  </a:lnTo>
                  <a:lnTo>
                    <a:pt x="3368605" y="2452009"/>
                  </a:lnTo>
                  <a:lnTo>
                    <a:pt x="3345430" y="2489199"/>
                  </a:lnTo>
                  <a:lnTo>
                    <a:pt x="3321228" y="2525725"/>
                  </a:lnTo>
                  <a:lnTo>
                    <a:pt x="3296014" y="2561572"/>
                  </a:lnTo>
                  <a:lnTo>
                    <a:pt x="3269805" y="2596726"/>
                  </a:lnTo>
                  <a:lnTo>
                    <a:pt x="3242615" y="2631172"/>
                  </a:lnTo>
                  <a:lnTo>
                    <a:pt x="3214461" y="2664896"/>
                  </a:lnTo>
                  <a:lnTo>
                    <a:pt x="3185359" y="2697884"/>
                  </a:lnTo>
                  <a:lnTo>
                    <a:pt x="3155323" y="2730121"/>
                  </a:lnTo>
                  <a:lnTo>
                    <a:pt x="3124371" y="2761593"/>
                  </a:lnTo>
                  <a:lnTo>
                    <a:pt x="3092517" y="2792285"/>
                  </a:lnTo>
                  <a:lnTo>
                    <a:pt x="3059778" y="2822183"/>
                  </a:lnTo>
                  <a:lnTo>
                    <a:pt x="3026168" y="2851273"/>
                  </a:lnTo>
                  <a:lnTo>
                    <a:pt x="2991704" y="2879540"/>
                  </a:lnTo>
                  <a:lnTo>
                    <a:pt x="2956402" y="2906970"/>
                  </a:lnTo>
                  <a:lnTo>
                    <a:pt x="2920277" y="2933549"/>
                  </a:lnTo>
                  <a:lnTo>
                    <a:pt x="2883346" y="2959261"/>
                  </a:lnTo>
                  <a:lnTo>
                    <a:pt x="2845622" y="2984093"/>
                  </a:lnTo>
                  <a:lnTo>
                    <a:pt x="2807124" y="3008030"/>
                  </a:lnTo>
                  <a:lnTo>
                    <a:pt x="2767865" y="3031058"/>
                  </a:lnTo>
                  <a:lnTo>
                    <a:pt x="2727863" y="3053163"/>
                  </a:lnTo>
                  <a:lnTo>
                    <a:pt x="2687132" y="3074329"/>
                  </a:lnTo>
                  <a:lnTo>
                    <a:pt x="2645688" y="3094544"/>
                  </a:lnTo>
                  <a:lnTo>
                    <a:pt x="2603548" y="3113791"/>
                  </a:lnTo>
                  <a:lnTo>
                    <a:pt x="2560726" y="3132058"/>
                  </a:lnTo>
                  <a:lnTo>
                    <a:pt x="2517239" y="3149328"/>
                  </a:lnTo>
                  <a:lnTo>
                    <a:pt x="2473102" y="3165589"/>
                  </a:lnTo>
                  <a:lnTo>
                    <a:pt x="2428332" y="3180826"/>
                  </a:lnTo>
                  <a:lnTo>
                    <a:pt x="2382943" y="3195024"/>
                  </a:lnTo>
                  <a:lnTo>
                    <a:pt x="2336951" y="3208169"/>
                  </a:lnTo>
                  <a:lnTo>
                    <a:pt x="2290373" y="3220246"/>
                  </a:lnTo>
                  <a:lnTo>
                    <a:pt x="2243224" y="3231241"/>
                  </a:lnTo>
                  <a:lnTo>
                    <a:pt x="2195519" y="3241141"/>
                  </a:lnTo>
                  <a:lnTo>
                    <a:pt x="2147275" y="3249929"/>
                  </a:lnTo>
                  <a:lnTo>
                    <a:pt x="2098507" y="3257592"/>
                  </a:lnTo>
                  <a:lnTo>
                    <a:pt x="2049231" y="3264116"/>
                  </a:lnTo>
                  <a:lnTo>
                    <a:pt x="1999463" y="3269486"/>
                  </a:lnTo>
                  <a:lnTo>
                    <a:pt x="1949217" y="3273688"/>
                  </a:lnTo>
                  <a:lnTo>
                    <a:pt x="1898511" y="3276707"/>
                  </a:lnTo>
                  <a:lnTo>
                    <a:pt x="1847360" y="3278529"/>
                  </a:lnTo>
                  <a:lnTo>
                    <a:pt x="1795779" y="3279140"/>
                  </a:lnTo>
                  <a:lnTo>
                    <a:pt x="1744262" y="3278529"/>
                  </a:lnTo>
                  <a:lnTo>
                    <a:pt x="1693172" y="3276707"/>
                  </a:lnTo>
                  <a:lnTo>
                    <a:pt x="1642526" y="3273688"/>
                  </a:lnTo>
                  <a:lnTo>
                    <a:pt x="1592338" y="3269486"/>
                  </a:lnTo>
                  <a:lnTo>
                    <a:pt x="1542624" y="3264116"/>
                  </a:lnTo>
                  <a:lnTo>
                    <a:pt x="1493401" y="3257592"/>
                  </a:lnTo>
                  <a:lnTo>
                    <a:pt x="1444684" y="3249929"/>
                  </a:lnTo>
                  <a:lnTo>
                    <a:pt x="1396490" y="3241141"/>
                  </a:lnTo>
                  <a:lnTo>
                    <a:pt x="1348832" y="3231241"/>
                  </a:lnTo>
                  <a:lnTo>
                    <a:pt x="1301728" y="3220246"/>
                  </a:lnTo>
                  <a:lnTo>
                    <a:pt x="1255194" y="3208169"/>
                  </a:lnTo>
                  <a:lnTo>
                    <a:pt x="1209244" y="3195024"/>
                  </a:lnTo>
                  <a:lnTo>
                    <a:pt x="1163896" y="3180826"/>
                  </a:lnTo>
                  <a:lnTo>
                    <a:pt x="1119163" y="3165589"/>
                  </a:lnTo>
                  <a:lnTo>
                    <a:pt x="1075063" y="3149328"/>
                  </a:lnTo>
                  <a:lnTo>
                    <a:pt x="1031611" y="3132058"/>
                  </a:lnTo>
                  <a:lnTo>
                    <a:pt x="988823" y="3113791"/>
                  </a:lnTo>
                  <a:lnTo>
                    <a:pt x="946715" y="3094544"/>
                  </a:lnTo>
                  <a:lnTo>
                    <a:pt x="905302" y="3074329"/>
                  </a:lnTo>
                  <a:lnTo>
                    <a:pt x="864600" y="3053163"/>
                  </a:lnTo>
                  <a:lnTo>
                    <a:pt x="824624" y="3031058"/>
                  </a:lnTo>
                  <a:lnTo>
                    <a:pt x="785392" y="3008030"/>
                  </a:lnTo>
                  <a:lnTo>
                    <a:pt x="746918" y="2984093"/>
                  </a:lnTo>
                  <a:lnTo>
                    <a:pt x="709218" y="2959261"/>
                  </a:lnTo>
                  <a:lnTo>
                    <a:pt x="672309" y="2933549"/>
                  </a:lnTo>
                  <a:lnTo>
                    <a:pt x="636204" y="2906970"/>
                  </a:lnTo>
                  <a:lnTo>
                    <a:pt x="600922" y="2879540"/>
                  </a:lnTo>
                  <a:lnTo>
                    <a:pt x="566477" y="2851273"/>
                  </a:lnTo>
                  <a:lnTo>
                    <a:pt x="532885" y="2822183"/>
                  </a:lnTo>
                  <a:lnTo>
                    <a:pt x="500161" y="2792285"/>
                  </a:lnTo>
                  <a:lnTo>
                    <a:pt x="468322" y="2761593"/>
                  </a:lnTo>
                  <a:lnTo>
                    <a:pt x="437384" y="2730121"/>
                  </a:lnTo>
                  <a:lnTo>
                    <a:pt x="407362" y="2697884"/>
                  </a:lnTo>
                  <a:lnTo>
                    <a:pt x="378271" y="2664896"/>
                  </a:lnTo>
                  <a:lnTo>
                    <a:pt x="350129" y="2631172"/>
                  </a:lnTo>
                  <a:lnTo>
                    <a:pt x="322949" y="2596726"/>
                  </a:lnTo>
                  <a:lnTo>
                    <a:pt x="296749" y="2561572"/>
                  </a:lnTo>
                  <a:lnTo>
                    <a:pt x="271544" y="2525725"/>
                  </a:lnTo>
                  <a:lnTo>
                    <a:pt x="247350" y="2489199"/>
                  </a:lnTo>
                  <a:lnTo>
                    <a:pt x="224182" y="2452009"/>
                  </a:lnTo>
                  <a:lnTo>
                    <a:pt x="202056" y="2414169"/>
                  </a:lnTo>
                  <a:lnTo>
                    <a:pt x="180988" y="2375693"/>
                  </a:lnTo>
                  <a:lnTo>
                    <a:pt x="160995" y="2336596"/>
                  </a:lnTo>
                  <a:lnTo>
                    <a:pt x="142090" y="2296892"/>
                  </a:lnTo>
                  <a:lnTo>
                    <a:pt x="124292" y="2256595"/>
                  </a:lnTo>
                  <a:lnTo>
                    <a:pt x="107614" y="2215721"/>
                  </a:lnTo>
                  <a:lnTo>
                    <a:pt x="92073" y="2174283"/>
                  </a:lnTo>
                  <a:lnTo>
                    <a:pt x="77685" y="2132295"/>
                  </a:lnTo>
                  <a:lnTo>
                    <a:pt x="64465" y="2089773"/>
                  </a:lnTo>
                  <a:lnTo>
                    <a:pt x="52429" y="2046730"/>
                  </a:lnTo>
                  <a:lnTo>
                    <a:pt x="41594" y="2003181"/>
                  </a:lnTo>
                  <a:lnTo>
                    <a:pt x="31974" y="1959141"/>
                  </a:lnTo>
                  <a:lnTo>
                    <a:pt x="23586" y="1914623"/>
                  </a:lnTo>
                  <a:lnTo>
                    <a:pt x="16444" y="1869642"/>
                  </a:lnTo>
                  <a:lnTo>
                    <a:pt x="10566" y="1824213"/>
                  </a:lnTo>
                  <a:lnTo>
                    <a:pt x="5967" y="1778350"/>
                  </a:lnTo>
                  <a:lnTo>
                    <a:pt x="2662" y="1732067"/>
                  </a:lnTo>
                  <a:lnTo>
                    <a:pt x="668" y="1685379"/>
                  </a:lnTo>
                  <a:lnTo>
                    <a:pt x="0" y="1638300"/>
                  </a:lnTo>
                  <a:lnTo>
                    <a:pt x="668" y="1591285"/>
                  </a:lnTo>
                  <a:lnTo>
                    <a:pt x="2662" y="1544661"/>
                  </a:lnTo>
                  <a:lnTo>
                    <a:pt x="5967" y="1498443"/>
                  </a:lnTo>
                  <a:lnTo>
                    <a:pt x="10566" y="1452644"/>
                  </a:lnTo>
                  <a:lnTo>
                    <a:pt x="16444" y="1407279"/>
                  </a:lnTo>
                  <a:lnTo>
                    <a:pt x="23586" y="1362362"/>
                  </a:lnTo>
                  <a:lnTo>
                    <a:pt x="31974" y="1317908"/>
                  </a:lnTo>
                  <a:lnTo>
                    <a:pt x="41594" y="1273931"/>
                  </a:lnTo>
                  <a:lnTo>
                    <a:pt x="52429" y="1230446"/>
                  </a:lnTo>
                  <a:lnTo>
                    <a:pt x="64465" y="1187466"/>
                  </a:lnTo>
                  <a:lnTo>
                    <a:pt x="77685" y="1145006"/>
                  </a:lnTo>
                  <a:lnTo>
                    <a:pt x="92073" y="1103081"/>
                  </a:lnTo>
                  <a:lnTo>
                    <a:pt x="107614" y="1061704"/>
                  </a:lnTo>
                  <a:lnTo>
                    <a:pt x="124292" y="1020891"/>
                  </a:lnTo>
                  <a:lnTo>
                    <a:pt x="142090" y="980655"/>
                  </a:lnTo>
                  <a:lnTo>
                    <a:pt x="160995" y="941011"/>
                  </a:lnTo>
                  <a:lnTo>
                    <a:pt x="180988" y="901973"/>
                  </a:lnTo>
                  <a:lnTo>
                    <a:pt x="202056" y="863556"/>
                  </a:lnTo>
                  <a:lnTo>
                    <a:pt x="224182" y="825774"/>
                  </a:lnTo>
                  <a:lnTo>
                    <a:pt x="247350" y="788642"/>
                  </a:lnTo>
                  <a:lnTo>
                    <a:pt x="271544" y="752173"/>
                  </a:lnTo>
                  <a:lnTo>
                    <a:pt x="296749" y="716382"/>
                  </a:lnTo>
                  <a:lnTo>
                    <a:pt x="322949" y="681283"/>
                  </a:lnTo>
                  <a:lnTo>
                    <a:pt x="350129" y="646891"/>
                  </a:lnTo>
                  <a:lnTo>
                    <a:pt x="378271" y="613220"/>
                  </a:lnTo>
                  <a:lnTo>
                    <a:pt x="407362" y="580285"/>
                  </a:lnTo>
                  <a:lnTo>
                    <a:pt x="437384" y="548100"/>
                  </a:lnTo>
                  <a:lnTo>
                    <a:pt x="468322" y="516678"/>
                  </a:lnTo>
                  <a:lnTo>
                    <a:pt x="500161" y="486036"/>
                  </a:lnTo>
                  <a:lnTo>
                    <a:pt x="532885" y="456186"/>
                  </a:lnTo>
                  <a:lnTo>
                    <a:pt x="566477" y="427143"/>
                  </a:lnTo>
                  <a:lnTo>
                    <a:pt x="600922" y="398922"/>
                  </a:lnTo>
                  <a:lnTo>
                    <a:pt x="636204" y="371538"/>
                  </a:lnTo>
                  <a:lnTo>
                    <a:pt x="672309" y="345003"/>
                  </a:lnTo>
                  <a:lnTo>
                    <a:pt x="709218" y="319333"/>
                  </a:lnTo>
                  <a:lnTo>
                    <a:pt x="746918" y="294542"/>
                  </a:lnTo>
                  <a:lnTo>
                    <a:pt x="785392" y="270645"/>
                  </a:lnTo>
                  <a:lnTo>
                    <a:pt x="824624" y="247655"/>
                  </a:lnTo>
                  <a:lnTo>
                    <a:pt x="864600" y="225588"/>
                  </a:lnTo>
                  <a:lnTo>
                    <a:pt x="905302" y="204457"/>
                  </a:lnTo>
                  <a:lnTo>
                    <a:pt x="946715" y="184277"/>
                  </a:lnTo>
                  <a:lnTo>
                    <a:pt x="988823" y="165062"/>
                  </a:lnTo>
                  <a:lnTo>
                    <a:pt x="1031611" y="146827"/>
                  </a:lnTo>
                  <a:lnTo>
                    <a:pt x="1075063" y="129585"/>
                  </a:lnTo>
                  <a:lnTo>
                    <a:pt x="1119163" y="113352"/>
                  </a:lnTo>
                  <a:lnTo>
                    <a:pt x="1163896" y="98142"/>
                  </a:lnTo>
                  <a:lnTo>
                    <a:pt x="1209244" y="83968"/>
                  </a:lnTo>
                  <a:lnTo>
                    <a:pt x="1255194" y="70846"/>
                  </a:lnTo>
                  <a:lnTo>
                    <a:pt x="1301728" y="58790"/>
                  </a:lnTo>
                  <a:lnTo>
                    <a:pt x="1348832" y="47813"/>
                  </a:lnTo>
                  <a:lnTo>
                    <a:pt x="1396490" y="37932"/>
                  </a:lnTo>
                  <a:lnTo>
                    <a:pt x="1444684" y="29158"/>
                  </a:lnTo>
                  <a:lnTo>
                    <a:pt x="1493401" y="21509"/>
                  </a:lnTo>
                  <a:lnTo>
                    <a:pt x="1542624" y="14996"/>
                  </a:lnTo>
                  <a:lnTo>
                    <a:pt x="1592338" y="9636"/>
                  </a:lnTo>
                  <a:lnTo>
                    <a:pt x="1642526" y="5441"/>
                  </a:lnTo>
                  <a:lnTo>
                    <a:pt x="1693172" y="2428"/>
                  </a:lnTo>
                  <a:lnTo>
                    <a:pt x="1744262" y="609"/>
                  </a:lnTo>
                  <a:lnTo>
                    <a:pt x="1795779" y="0"/>
                  </a:lnTo>
                  <a:close/>
                </a:path>
              </a:pathLst>
            </a:custGeom>
            <a:ln w="12579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45050" y="2189479"/>
            <a:ext cx="2536190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99900"/>
              </a:lnSpc>
              <a:spcBef>
                <a:spcPts val="100"/>
              </a:spcBef>
            </a:pPr>
            <a:r>
              <a:rPr sz="2800" b="1" spc="-10" dirty="0">
                <a:latin typeface="Calibri"/>
                <a:cs typeface="Calibri"/>
              </a:rPr>
              <a:t>Абсолютные основания, исключающие регистрацию </a:t>
            </a:r>
            <a:r>
              <a:rPr sz="2800" b="1" dirty="0">
                <a:latin typeface="Calibri"/>
                <a:cs typeface="Calibri"/>
              </a:rPr>
              <a:t>товарного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знака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80119" y="3580129"/>
            <a:ext cx="3258820" cy="8857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615179" y="5147309"/>
            <a:ext cx="29832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3.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Общепринятые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термины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17139" y="5483859"/>
            <a:ext cx="2204720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4000" i="1" spc="-10" dirty="0">
                <a:latin typeface="Calibri"/>
                <a:cs typeface="Calibri"/>
              </a:rPr>
              <a:t>вольт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200" i="1" spc="-10" dirty="0">
                <a:latin typeface="Calibri"/>
                <a:cs typeface="Calibri"/>
              </a:rPr>
              <a:t>ACCESSORIES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5579" y="5509259"/>
            <a:ext cx="1501140" cy="1205458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74930">
              <a:lnSpc>
                <a:spcPts val="4370"/>
              </a:lnSpc>
              <a:spcBef>
                <a:spcPts val="600"/>
              </a:spcBef>
            </a:pPr>
            <a:r>
              <a:rPr lang="en-US" sz="4000" i="1" spc="-30" dirty="0" smtClean="0">
                <a:latin typeface="Calibri"/>
                <a:cs typeface="Calibri"/>
              </a:rPr>
              <a:t>group</a:t>
            </a:r>
            <a:r>
              <a:rPr sz="4000" i="1" spc="-30" dirty="0" smtClean="0">
                <a:latin typeface="Calibri"/>
                <a:cs typeface="Calibri"/>
              </a:rPr>
              <a:t> </a:t>
            </a:r>
            <a:r>
              <a:rPr sz="4000" i="1" spc="-10" dirty="0">
                <a:latin typeface="Calibri"/>
                <a:cs typeface="Calibri"/>
              </a:rPr>
              <a:t>биржа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46950" y="5547359"/>
            <a:ext cx="21399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3200" i="1" spc="-10" dirty="0">
                <a:latin typeface="Calibri"/>
                <a:cs typeface="Calibri"/>
              </a:rPr>
              <a:t>COLLECTION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000" i="1" spc="-10" dirty="0">
                <a:latin typeface="Calibri"/>
                <a:cs typeface="Calibri"/>
              </a:rPr>
              <a:t>сульфат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5420" y="4267200"/>
            <a:ext cx="11863070" cy="2476500"/>
          </a:xfrm>
          <a:custGeom>
            <a:avLst/>
            <a:gdLst/>
            <a:ahLst/>
            <a:cxnLst/>
            <a:rect l="l" t="t" r="r" b="b"/>
            <a:pathLst>
              <a:path w="11863070" h="2476500">
                <a:moveTo>
                  <a:pt x="4245609" y="0"/>
                </a:moveTo>
                <a:lnTo>
                  <a:pt x="4113529" y="77469"/>
                </a:lnTo>
              </a:path>
              <a:path w="11863070" h="2476500">
                <a:moveTo>
                  <a:pt x="4064000" y="105410"/>
                </a:moveTo>
                <a:lnTo>
                  <a:pt x="3931919" y="182880"/>
                </a:lnTo>
              </a:path>
              <a:path w="11863070" h="2476500">
                <a:moveTo>
                  <a:pt x="3882390" y="210819"/>
                </a:moveTo>
                <a:lnTo>
                  <a:pt x="3751579" y="288289"/>
                </a:lnTo>
              </a:path>
              <a:path w="11863070" h="2476500">
                <a:moveTo>
                  <a:pt x="3702050" y="317500"/>
                </a:moveTo>
                <a:lnTo>
                  <a:pt x="3569969" y="393700"/>
                </a:lnTo>
              </a:path>
              <a:path w="11863070" h="2476500">
                <a:moveTo>
                  <a:pt x="3520440" y="422910"/>
                </a:moveTo>
                <a:lnTo>
                  <a:pt x="3388359" y="500380"/>
                </a:lnTo>
              </a:path>
              <a:path w="11863070" h="2476500">
                <a:moveTo>
                  <a:pt x="3338829" y="528319"/>
                </a:moveTo>
                <a:lnTo>
                  <a:pt x="3206750" y="605789"/>
                </a:lnTo>
              </a:path>
              <a:path w="11863070" h="2476500">
                <a:moveTo>
                  <a:pt x="3157220" y="633730"/>
                </a:moveTo>
                <a:lnTo>
                  <a:pt x="3026410" y="711200"/>
                </a:lnTo>
              </a:path>
              <a:path w="11863070" h="2476500">
                <a:moveTo>
                  <a:pt x="2976880" y="740410"/>
                </a:moveTo>
                <a:lnTo>
                  <a:pt x="2844800" y="816610"/>
                </a:lnTo>
              </a:path>
              <a:path w="11863070" h="2476500">
                <a:moveTo>
                  <a:pt x="2795270" y="845819"/>
                </a:moveTo>
                <a:lnTo>
                  <a:pt x="2663190" y="923289"/>
                </a:lnTo>
              </a:path>
              <a:path w="11863070" h="2476500">
                <a:moveTo>
                  <a:pt x="2613660" y="951230"/>
                </a:moveTo>
                <a:lnTo>
                  <a:pt x="2481580" y="1028700"/>
                </a:lnTo>
              </a:path>
              <a:path w="11863070" h="2476500">
                <a:moveTo>
                  <a:pt x="2432050" y="1056640"/>
                </a:moveTo>
                <a:lnTo>
                  <a:pt x="2301240" y="1134110"/>
                </a:lnTo>
              </a:path>
              <a:path w="11863070" h="2476500">
                <a:moveTo>
                  <a:pt x="2251710" y="1163320"/>
                </a:moveTo>
                <a:lnTo>
                  <a:pt x="2119630" y="1239520"/>
                </a:lnTo>
              </a:path>
              <a:path w="11863070" h="2476500">
                <a:moveTo>
                  <a:pt x="2070100" y="1268730"/>
                </a:moveTo>
                <a:lnTo>
                  <a:pt x="1938020" y="1346200"/>
                </a:lnTo>
              </a:path>
              <a:path w="11863070" h="2476500">
                <a:moveTo>
                  <a:pt x="1888490" y="1374140"/>
                </a:moveTo>
                <a:lnTo>
                  <a:pt x="1756410" y="1451610"/>
                </a:lnTo>
              </a:path>
              <a:path w="11863070" h="2476500">
                <a:moveTo>
                  <a:pt x="1706880" y="1480820"/>
                </a:moveTo>
                <a:lnTo>
                  <a:pt x="1576070" y="1557020"/>
                </a:lnTo>
              </a:path>
              <a:path w="11863070" h="2476500">
                <a:moveTo>
                  <a:pt x="1526540" y="1586230"/>
                </a:moveTo>
                <a:lnTo>
                  <a:pt x="1394460" y="1663700"/>
                </a:lnTo>
              </a:path>
              <a:path w="11863070" h="2476500">
                <a:moveTo>
                  <a:pt x="1344930" y="1691639"/>
                </a:moveTo>
                <a:lnTo>
                  <a:pt x="1212850" y="1769110"/>
                </a:lnTo>
              </a:path>
              <a:path w="11863070" h="2476500">
                <a:moveTo>
                  <a:pt x="1163320" y="1798320"/>
                </a:moveTo>
                <a:lnTo>
                  <a:pt x="1031240" y="1874520"/>
                </a:lnTo>
              </a:path>
              <a:path w="11863070" h="2476500">
                <a:moveTo>
                  <a:pt x="981710" y="1903730"/>
                </a:moveTo>
                <a:lnTo>
                  <a:pt x="850900" y="1979930"/>
                </a:lnTo>
              </a:path>
              <a:path w="11863070" h="2476500">
                <a:moveTo>
                  <a:pt x="801370" y="2009139"/>
                </a:moveTo>
                <a:lnTo>
                  <a:pt x="669290" y="2086610"/>
                </a:lnTo>
              </a:path>
              <a:path w="11863070" h="2476500">
                <a:moveTo>
                  <a:pt x="619760" y="2114550"/>
                </a:moveTo>
                <a:lnTo>
                  <a:pt x="487680" y="2192020"/>
                </a:lnTo>
              </a:path>
              <a:path w="11863070" h="2476500">
                <a:moveTo>
                  <a:pt x="438150" y="2221230"/>
                </a:moveTo>
                <a:lnTo>
                  <a:pt x="306070" y="2297430"/>
                </a:lnTo>
              </a:path>
              <a:path w="11863070" h="2476500">
                <a:moveTo>
                  <a:pt x="256539" y="2326640"/>
                </a:moveTo>
                <a:lnTo>
                  <a:pt x="125730" y="2402840"/>
                </a:lnTo>
              </a:path>
              <a:path w="11863070" h="2476500">
                <a:moveTo>
                  <a:pt x="76200" y="2432050"/>
                </a:moveTo>
                <a:lnTo>
                  <a:pt x="0" y="2476500"/>
                </a:lnTo>
              </a:path>
              <a:path w="11863070" h="2476500">
                <a:moveTo>
                  <a:pt x="7518400" y="76200"/>
                </a:moveTo>
                <a:lnTo>
                  <a:pt x="7651750" y="149860"/>
                </a:lnTo>
              </a:path>
              <a:path w="11863070" h="2476500">
                <a:moveTo>
                  <a:pt x="7701280" y="177800"/>
                </a:moveTo>
                <a:lnTo>
                  <a:pt x="7835900" y="251460"/>
                </a:lnTo>
              </a:path>
              <a:path w="11863070" h="2476500">
                <a:moveTo>
                  <a:pt x="7885430" y="279400"/>
                </a:moveTo>
                <a:lnTo>
                  <a:pt x="8018780" y="353060"/>
                </a:lnTo>
              </a:path>
              <a:path w="11863070" h="2476500">
                <a:moveTo>
                  <a:pt x="8069580" y="381000"/>
                </a:moveTo>
                <a:lnTo>
                  <a:pt x="8202930" y="454660"/>
                </a:lnTo>
              </a:path>
              <a:path w="11863070" h="2476500">
                <a:moveTo>
                  <a:pt x="8252459" y="482600"/>
                </a:moveTo>
                <a:lnTo>
                  <a:pt x="8387080" y="556260"/>
                </a:lnTo>
              </a:path>
              <a:path w="11863070" h="2476500">
                <a:moveTo>
                  <a:pt x="8436610" y="582930"/>
                </a:moveTo>
                <a:lnTo>
                  <a:pt x="8569960" y="657860"/>
                </a:lnTo>
              </a:path>
              <a:path w="11863070" h="2476500">
                <a:moveTo>
                  <a:pt x="8620760" y="684530"/>
                </a:moveTo>
                <a:lnTo>
                  <a:pt x="8754110" y="758189"/>
                </a:lnTo>
              </a:path>
              <a:path w="11863070" h="2476500">
                <a:moveTo>
                  <a:pt x="8803640" y="786130"/>
                </a:moveTo>
                <a:lnTo>
                  <a:pt x="8938260" y="859789"/>
                </a:lnTo>
              </a:path>
              <a:path w="11863070" h="2476500">
                <a:moveTo>
                  <a:pt x="8987790" y="887730"/>
                </a:moveTo>
                <a:lnTo>
                  <a:pt x="9121140" y="961389"/>
                </a:lnTo>
              </a:path>
              <a:path w="11863070" h="2476500">
                <a:moveTo>
                  <a:pt x="9171940" y="989330"/>
                </a:moveTo>
                <a:lnTo>
                  <a:pt x="9305290" y="1062990"/>
                </a:lnTo>
              </a:path>
              <a:path w="11863070" h="2476500">
                <a:moveTo>
                  <a:pt x="9354820" y="1090930"/>
                </a:moveTo>
                <a:lnTo>
                  <a:pt x="9489440" y="1164590"/>
                </a:lnTo>
              </a:path>
              <a:path w="11863070" h="2476500">
                <a:moveTo>
                  <a:pt x="9538970" y="1192530"/>
                </a:moveTo>
                <a:lnTo>
                  <a:pt x="9672320" y="1266190"/>
                </a:lnTo>
              </a:path>
              <a:path w="11863070" h="2476500">
                <a:moveTo>
                  <a:pt x="9723120" y="1294130"/>
                </a:moveTo>
                <a:lnTo>
                  <a:pt x="9856470" y="1367790"/>
                </a:lnTo>
              </a:path>
              <a:path w="11863070" h="2476500">
                <a:moveTo>
                  <a:pt x="9906000" y="1395730"/>
                </a:moveTo>
                <a:lnTo>
                  <a:pt x="10040620" y="1469390"/>
                </a:lnTo>
              </a:path>
              <a:path w="11863070" h="2476500">
                <a:moveTo>
                  <a:pt x="10090150" y="1497330"/>
                </a:moveTo>
                <a:lnTo>
                  <a:pt x="10223500" y="1570990"/>
                </a:lnTo>
              </a:path>
              <a:path w="11863070" h="2476500">
                <a:moveTo>
                  <a:pt x="10274300" y="1597660"/>
                </a:moveTo>
                <a:lnTo>
                  <a:pt x="10407650" y="1672589"/>
                </a:lnTo>
              </a:path>
              <a:path w="11863070" h="2476500">
                <a:moveTo>
                  <a:pt x="10457180" y="1699260"/>
                </a:moveTo>
                <a:lnTo>
                  <a:pt x="10591800" y="1774189"/>
                </a:lnTo>
              </a:path>
              <a:path w="11863070" h="2476500">
                <a:moveTo>
                  <a:pt x="10641330" y="1800860"/>
                </a:moveTo>
                <a:lnTo>
                  <a:pt x="10774680" y="1874520"/>
                </a:lnTo>
              </a:path>
              <a:path w="11863070" h="2476500">
                <a:moveTo>
                  <a:pt x="10825480" y="1902460"/>
                </a:moveTo>
                <a:lnTo>
                  <a:pt x="10958830" y="1976120"/>
                </a:lnTo>
              </a:path>
              <a:path w="11863070" h="2476500">
                <a:moveTo>
                  <a:pt x="11008360" y="2004060"/>
                </a:moveTo>
                <a:lnTo>
                  <a:pt x="11141710" y="2077720"/>
                </a:lnTo>
              </a:path>
              <a:path w="11863070" h="2476500">
                <a:moveTo>
                  <a:pt x="11192510" y="2105660"/>
                </a:moveTo>
                <a:lnTo>
                  <a:pt x="11325860" y="2179320"/>
                </a:lnTo>
              </a:path>
              <a:path w="11863070" h="2476500">
                <a:moveTo>
                  <a:pt x="11376660" y="2207260"/>
                </a:moveTo>
                <a:lnTo>
                  <a:pt x="11510010" y="2280920"/>
                </a:lnTo>
              </a:path>
              <a:path w="11863070" h="2476500">
                <a:moveTo>
                  <a:pt x="11559540" y="2308860"/>
                </a:moveTo>
                <a:lnTo>
                  <a:pt x="11692890" y="2382520"/>
                </a:lnTo>
              </a:path>
              <a:path w="11863070" h="2476500">
                <a:moveTo>
                  <a:pt x="11743690" y="2410460"/>
                </a:moveTo>
                <a:lnTo>
                  <a:pt x="11863070" y="24765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6097270" y="9778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8770" y="199390"/>
            <a:ext cx="526542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4. </a:t>
            </a:r>
            <a:r>
              <a:rPr sz="2000" spc="-10" dirty="0">
                <a:latin typeface="Calibri"/>
                <a:cs typeface="Calibri"/>
              </a:rPr>
              <a:t>Обозначения,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указывающие</a:t>
            </a:r>
            <a:r>
              <a:rPr sz="2000" dirty="0">
                <a:latin typeface="Calibri"/>
                <a:cs typeface="Calibri"/>
              </a:rPr>
              <a:t> на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вид,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качество, количество,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свойство,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назначение,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ценность </a:t>
            </a:r>
            <a:r>
              <a:rPr sz="2000" dirty="0">
                <a:latin typeface="Calibri"/>
                <a:cs typeface="Calibri"/>
              </a:rPr>
              <a:t>товаров,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также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место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время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их </a:t>
            </a:r>
            <a:r>
              <a:rPr sz="2000" spc="-10" dirty="0">
                <a:latin typeface="Calibri"/>
                <a:cs typeface="Calibri"/>
              </a:rPr>
              <a:t>производства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сбыта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97270" y="30734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97270" y="51815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97270" y="72770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96000" y="93726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00800" y="200659"/>
            <a:ext cx="523621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5.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Обозначения,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представляющие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собой международные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непатентуемые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наименования лекарственных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средств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096000" y="114681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69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96000" y="135763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96000" y="156718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4292600" y="1761489"/>
            <a:ext cx="3605529" cy="3291840"/>
            <a:chOff x="4292600" y="1761489"/>
            <a:chExt cx="3605529" cy="329184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0909" y="1983739"/>
              <a:ext cx="2710180" cy="282828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98950" y="1767839"/>
              <a:ext cx="3592829" cy="3279140"/>
            </a:xfrm>
            <a:custGeom>
              <a:avLst/>
              <a:gdLst/>
              <a:ahLst/>
              <a:cxnLst/>
              <a:rect l="l" t="t" r="r" b="b"/>
              <a:pathLst>
                <a:path w="3592829" h="3279140">
                  <a:moveTo>
                    <a:pt x="1795779" y="0"/>
                  </a:moveTo>
                  <a:lnTo>
                    <a:pt x="1847360" y="609"/>
                  </a:lnTo>
                  <a:lnTo>
                    <a:pt x="1898511" y="2428"/>
                  </a:lnTo>
                  <a:lnTo>
                    <a:pt x="1949217" y="5441"/>
                  </a:lnTo>
                  <a:lnTo>
                    <a:pt x="1999463" y="9636"/>
                  </a:lnTo>
                  <a:lnTo>
                    <a:pt x="2049231" y="14996"/>
                  </a:lnTo>
                  <a:lnTo>
                    <a:pt x="2098507" y="21509"/>
                  </a:lnTo>
                  <a:lnTo>
                    <a:pt x="2147275" y="29158"/>
                  </a:lnTo>
                  <a:lnTo>
                    <a:pt x="2195519" y="37932"/>
                  </a:lnTo>
                  <a:lnTo>
                    <a:pt x="2243224" y="47813"/>
                  </a:lnTo>
                  <a:lnTo>
                    <a:pt x="2290373" y="58790"/>
                  </a:lnTo>
                  <a:lnTo>
                    <a:pt x="2336951" y="70846"/>
                  </a:lnTo>
                  <a:lnTo>
                    <a:pt x="2382943" y="83968"/>
                  </a:lnTo>
                  <a:lnTo>
                    <a:pt x="2428332" y="98142"/>
                  </a:lnTo>
                  <a:lnTo>
                    <a:pt x="2473102" y="113352"/>
                  </a:lnTo>
                  <a:lnTo>
                    <a:pt x="2517239" y="129585"/>
                  </a:lnTo>
                  <a:lnTo>
                    <a:pt x="2560726" y="146827"/>
                  </a:lnTo>
                  <a:lnTo>
                    <a:pt x="2603548" y="165062"/>
                  </a:lnTo>
                  <a:lnTo>
                    <a:pt x="2645688" y="184277"/>
                  </a:lnTo>
                  <a:lnTo>
                    <a:pt x="2687132" y="204457"/>
                  </a:lnTo>
                  <a:lnTo>
                    <a:pt x="2727863" y="225588"/>
                  </a:lnTo>
                  <a:lnTo>
                    <a:pt x="2767865" y="247655"/>
                  </a:lnTo>
                  <a:lnTo>
                    <a:pt x="2807124" y="270645"/>
                  </a:lnTo>
                  <a:lnTo>
                    <a:pt x="2845622" y="294542"/>
                  </a:lnTo>
                  <a:lnTo>
                    <a:pt x="2883346" y="319333"/>
                  </a:lnTo>
                  <a:lnTo>
                    <a:pt x="2920277" y="345003"/>
                  </a:lnTo>
                  <a:lnTo>
                    <a:pt x="2956402" y="371538"/>
                  </a:lnTo>
                  <a:lnTo>
                    <a:pt x="2991704" y="398922"/>
                  </a:lnTo>
                  <a:lnTo>
                    <a:pt x="3026168" y="427143"/>
                  </a:lnTo>
                  <a:lnTo>
                    <a:pt x="3059778" y="456186"/>
                  </a:lnTo>
                  <a:lnTo>
                    <a:pt x="3092517" y="486036"/>
                  </a:lnTo>
                  <a:lnTo>
                    <a:pt x="3124371" y="516678"/>
                  </a:lnTo>
                  <a:lnTo>
                    <a:pt x="3155323" y="548100"/>
                  </a:lnTo>
                  <a:lnTo>
                    <a:pt x="3185359" y="580285"/>
                  </a:lnTo>
                  <a:lnTo>
                    <a:pt x="3214461" y="613220"/>
                  </a:lnTo>
                  <a:lnTo>
                    <a:pt x="3242615" y="646891"/>
                  </a:lnTo>
                  <a:lnTo>
                    <a:pt x="3269805" y="681283"/>
                  </a:lnTo>
                  <a:lnTo>
                    <a:pt x="3296014" y="716382"/>
                  </a:lnTo>
                  <a:lnTo>
                    <a:pt x="3321228" y="752173"/>
                  </a:lnTo>
                  <a:lnTo>
                    <a:pt x="3345430" y="788642"/>
                  </a:lnTo>
                  <a:lnTo>
                    <a:pt x="3368605" y="825774"/>
                  </a:lnTo>
                  <a:lnTo>
                    <a:pt x="3390737" y="863556"/>
                  </a:lnTo>
                  <a:lnTo>
                    <a:pt x="3411810" y="901973"/>
                  </a:lnTo>
                  <a:lnTo>
                    <a:pt x="3431809" y="941011"/>
                  </a:lnTo>
                  <a:lnTo>
                    <a:pt x="3450718" y="980655"/>
                  </a:lnTo>
                  <a:lnTo>
                    <a:pt x="3468520" y="1020891"/>
                  </a:lnTo>
                  <a:lnTo>
                    <a:pt x="3485202" y="1061704"/>
                  </a:lnTo>
                  <a:lnTo>
                    <a:pt x="3500745" y="1103081"/>
                  </a:lnTo>
                  <a:lnTo>
                    <a:pt x="3515136" y="1145006"/>
                  </a:lnTo>
                  <a:lnTo>
                    <a:pt x="3528358" y="1187466"/>
                  </a:lnTo>
                  <a:lnTo>
                    <a:pt x="3540395" y="1230446"/>
                  </a:lnTo>
                  <a:lnTo>
                    <a:pt x="3551232" y="1273931"/>
                  </a:lnTo>
                  <a:lnTo>
                    <a:pt x="3560853" y="1317908"/>
                  </a:lnTo>
                  <a:lnTo>
                    <a:pt x="3569242" y="1362362"/>
                  </a:lnTo>
                  <a:lnTo>
                    <a:pt x="3576384" y="1407279"/>
                  </a:lnTo>
                  <a:lnTo>
                    <a:pt x="3582262" y="1452644"/>
                  </a:lnTo>
                  <a:lnTo>
                    <a:pt x="3586862" y="1498443"/>
                  </a:lnTo>
                  <a:lnTo>
                    <a:pt x="3590167" y="1544661"/>
                  </a:lnTo>
                  <a:lnTo>
                    <a:pt x="3592161" y="1591285"/>
                  </a:lnTo>
                  <a:lnTo>
                    <a:pt x="3592829" y="1638300"/>
                  </a:lnTo>
                  <a:lnTo>
                    <a:pt x="3592161" y="1685379"/>
                  </a:lnTo>
                  <a:lnTo>
                    <a:pt x="3590167" y="1732067"/>
                  </a:lnTo>
                  <a:lnTo>
                    <a:pt x="3586862" y="1778350"/>
                  </a:lnTo>
                  <a:lnTo>
                    <a:pt x="3582262" y="1824213"/>
                  </a:lnTo>
                  <a:lnTo>
                    <a:pt x="3576384" y="1869642"/>
                  </a:lnTo>
                  <a:lnTo>
                    <a:pt x="3569242" y="1914623"/>
                  </a:lnTo>
                  <a:lnTo>
                    <a:pt x="3560853" y="1959141"/>
                  </a:lnTo>
                  <a:lnTo>
                    <a:pt x="3551232" y="2003181"/>
                  </a:lnTo>
                  <a:lnTo>
                    <a:pt x="3540395" y="2046730"/>
                  </a:lnTo>
                  <a:lnTo>
                    <a:pt x="3528358" y="2089773"/>
                  </a:lnTo>
                  <a:lnTo>
                    <a:pt x="3515136" y="2132295"/>
                  </a:lnTo>
                  <a:lnTo>
                    <a:pt x="3500745" y="2174283"/>
                  </a:lnTo>
                  <a:lnTo>
                    <a:pt x="3485202" y="2215721"/>
                  </a:lnTo>
                  <a:lnTo>
                    <a:pt x="3468520" y="2256595"/>
                  </a:lnTo>
                  <a:lnTo>
                    <a:pt x="3450718" y="2296892"/>
                  </a:lnTo>
                  <a:lnTo>
                    <a:pt x="3431809" y="2336596"/>
                  </a:lnTo>
                  <a:lnTo>
                    <a:pt x="3411810" y="2375693"/>
                  </a:lnTo>
                  <a:lnTo>
                    <a:pt x="3390737" y="2414169"/>
                  </a:lnTo>
                  <a:lnTo>
                    <a:pt x="3368605" y="2452009"/>
                  </a:lnTo>
                  <a:lnTo>
                    <a:pt x="3345430" y="2489199"/>
                  </a:lnTo>
                  <a:lnTo>
                    <a:pt x="3321228" y="2525725"/>
                  </a:lnTo>
                  <a:lnTo>
                    <a:pt x="3296014" y="2561572"/>
                  </a:lnTo>
                  <a:lnTo>
                    <a:pt x="3269805" y="2596726"/>
                  </a:lnTo>
                  <a:lnTo>
                    <a:pt x="3242615" y="2631172"/>
                  </a:lnTo>
                  <a:lnTo>
                    <a:pt x="3214461" y="2664896"/>
                  </a:lnTo>
                  <a:lnTo>
                    <a:pt x="3185359" y="2697884"/>
                  </a:lnTo>
                  <a:lnTo>
                    <a:pt x="3155323" y="2730121"/>
                  </a:lnTo>
                  <a:lnTo>
                    <a:pt x="3124371" y="2761593"/>
                  </a:lnTo>
                  <a:lnTo>
                    <a:pt x="3092517" y="2792285"/>
                  </a:lnTo>
                  <a:lnTo>
                    <a:pt x="3059778" y="2822183"/>
                  </a:lnTo>
                  <a:lnTo>
                    <a:pt x="3026168" y="2851273"/>
                  </a:lnTo>
                  <a:lnTo>
                    <a:pt x="2991704" y="2879540"/>
                  </a:lnTo>
                  <a:lnTo>
                    <a:pt x="2956402" y="2906970"/>
                  </a:lnTo>
                  <a:lnTo>
                    <a:pt x="2920277" y="2933549"/>
                  </a:lnTo>
                  <a:lnTo>
                    <a:pt x="2883346" y="2959261"/>
                  </a:lnTo>
                  <a:lnTo>
                    <a:pt x="2845622" y="2984093"/>
                  </a:lnTo>
                  <a:lnTo>
                    <a:pt x="2807124" y="3008030"/>
                  </a:lnTo>
                  <a:lnTo>
                    <a:pt x="2767865" y="3031058"/>
                  </a:lnTo>
                  <a:lnTo>
                    <a:pt x="2727863" y="3053163"/>
                  </a:lnTo>
                  <a:lnTo>
                    <a:pt x="2687132" y="3074329"/>
                  </a:lnTo>
                  <a:lnTo>
                    <a:pt x="2645688" y="3094544"/>
                  </a:lnTo>
                  <a:lnTo>
                    <a:pt x="2603548" y="3113791"/>
                  </a:lnTo>
                  <a:lnTo>
                    <a:pt x="2560726" y="3132058"/>
                  </a:lnTo>
                  <a:lnTo>
                    <a:pt x="2517239" y="3149328"/>
                  </a:lnTo>
                  <a:lnTo>
                    <a:pt x="2473102" y="3165589"/>
                  </a:lnTo>
                  <a:lnTo>
                    <a:pt x="2428332" y="3180826"/>
                  </a:lnTo>
                  <a:lnTo>
                    <a:pt x="2382943" y="3195024"/>
                  </a:lnTo>
                  <a:lnTo>
                    <a:pt x="2336951" y="3208169"/>
                  </a:lnTo>
                  <a:lnTo>
                    <a:pt x="2290373" y="3220246"/>
                  </a:lnTo>
                  <a:lnTo>
                    <a:pt x="2243224" y="3231241"/>
                  </a:lnTo>
                  <a:lnTo>
                    <a:pt x="2195519" y="3241141"/>
                  </a:lnTo>
                  <a:lnTo>
                    <a:pt x="2147275" y="3249929"/>
                  </a:lnTo>
                  <a:lnTo>
                    <a:pt x="2098507" y="3257592"/>
                  </a:lnTo>
                  <a:lnTo>
                    <a:pt x="2049231" y="3264116"/>
                  </a:lnTo>
                  <a:lnTo>
                    <a:pt x="1999463" y="3269486"/>
                  </a:lnTo>
                  <a:lnTo>
                    <a:pt x="1949217" y="3273688"/>
                  </a:lnTo>
                  <a:lnTo>
                    <a:pt x="1898511" y="3276707"/>
                  </a:lnTo>
                  <a:lnTo>
                    <a:pt x="1847360" y="3278529"/>
                  </a:lnTo>
                  <a:lnTo>
                    <a:pt x="1795779" y="3279140"/>
                  </a:lnTo>
                  <a:lnTo>
                    <a:pt x="1744262" y="3278529"/>
                  </a:lnTo>
                  <a:lnTo>
                    <a:pt x="1693172" y="3276707"/>
                  </a:lnTo>
                  <a:lnTo>
                    <a:pt x="1642526" y="3273688"/>
                  </a:lnTo>
                  <a:lnTo>
                    <a:pt x="1592338" y="3269486"/>
                  </a:lnTo>
                  <a:lnTo>
                    <a:pt x="1542624" y="3264116"/>
                  </a:lnTo>
                  <a:lnTo>
                    <a:pt x="1493401" y="3257592"/>
                  </a:lnTo>
                  <a:lnTo>
                    <a:pt x="1444684" y="3249929"/>
                  </a:lnTo>
                  <a:lnTo>
                    <a:pt x="1396490" y="3241141"/>
                  </a:lnTo>
                  <a:lnTo>
                    <a:pt x="1348832" y="3231241"/>
                  </a:lnTo>
                  <a:lnTo>
                    <a:pt x="1301728" y="3220246"/>
                  </a:lnTo>
                  <a:lnTo>
                    <a:pt x="1255194" y="3208169"/>
                  </a:lnTo>
                  <a:lnTo>
                    <a:pt x="1209244" y="3195024"/>
                  </a:lnTo>
                  <a:lnTo>
                    <a:pt x="1163896" y="3180826"/>
                  </a:lnTo>
                  <a:lnTo>
                    <a:pt x="1119163" y="3165589"/>
                  </a:lnTo>
                  <a:lnTo>
                    <a:pt x="1075063" y="3149328"/>
                  </a:lnTo>
                  <a:lnTo>
                    <a:pt x="1031611" y="3132058"/>
                  </a:lnTo>
                  <a:lnTo>
                    <a:pt x="988823" y="3113791"/>
                  </a:lnTo>
                  <a:lnTo>
                    <a:pt x="946715" y="3094544"/>
                  </a:lnTo>
                  <a:lnTo>
                    <a:pt x="905302" y="3074329"/>
                  </a:lnTo>
                  <a:lnTo>
                    <a:pt x="864600" y="3053163"/>
                  </a:lnTo>
                  <a:lnTo>
                    <a:pt x="824624" y="3031058"/>
                  </a:lnTo>
                  <a:lnTo>
                    <a:pt x="785392" y="3008030"/>
                  </a:lnTo>
                  <a:lnTo>
                    <a:pt x="746918" y="2984093"/>
                  </a:lnTo>
                  <a:lnTo>
                    <a:pt x="709218" y="2959261"/>
                  </a:lnTo>
                  <a:lnTo>
                    <a:pt x="672309" y="2933549"/>
                  </a:lnTo>
                  <a:lnTo>
                    <a:pt x="636204" y="2906970"/>
                  </a:lnTo>
                  <a:lnTo>
                    <a:pt x="600922" y="2879540"/>
                  </a:lnTo>
                  <a:lnTo>
                    <a:pt x="566477" y="2851273"/>
                  </a:lnTo>
                  <a:lnTo>
                    <a:pt x="532885" y="2822183"/>
                  </a:lnTo>
                  <a:lnTo>
                    <a:pt x="500161" y="2792285"/>
                  </a:lnTo>
                  <a:lnTo>
                    <a:pt x="468322" y="2761593"/>
                  </a:lnTo>
                  <a:lnTo>
                    <a:pt x="437384" y="2730121"/>
                  </a:lnTo>
                  <a:lnTo>
                    <a:pt x="407362" y="2697884"/>
                  </a:lnTo>
                  <a:lnTo>
                    <a:pt x="378271" y="2664896"/>
                  </a:lnTo>
                  <a:lnTo>
                    <a:pt x="350129" y="2631172"/>
                  </a:lnTo>
                  <a:lnTo>
                    <a:pt x="322949" y="2596726"/>
                  </a:lnTo>
                  <a:lnTo>
                    <a:pt x="296749" y="2561572"/>
                  </a:lnTo>
                  <a:lnTo>
                    <a:pt x="271544" y="2525725"/>
                  </a:lnTo>
                  <a:lnTo>
                    <a:pt x="247350" y="2489199"/>
                  </a:lnTo>
                  <a:lnTo>
                    <a:pt x="224182" y="2452009"/>
                  </a:lnTo>
                  <a:lnTo>
                    <a:pt x="202056" y="2414169"/>
                  </a:lnTo>
                  <a:lnTo>
                    <a:pt x="180988" y="2375693"/>
                  </a:lnTo>
                  <a:lnTo>
                    <a:pt x="160995" y="2336596"/>
                  </a:lnTo>
                  <a:lnTo>
                    <a:pt x="142090" y="2296892"/>
                  </a:lnTo>
                  <a:lnTo>
                    <a:pt x="124292" y="2256595"/>
                  </a:lnTo>
                  <a:lnTo>
                    <a:pt x="107614" y="2215721"/>
                  </a:lnTo>
                  <a:lnTo>
                    <a:pt x="92073" y="2174283"/>
                  </a:lnTo>
                  <a:lnTo>
                    <a:pt x="77685" y="2132295"/>
                  </a:lnTo>
                  <a:lnTo>
                    <a:pt x="64465" y="2089773"/>
                  </a:lnTo>
                  <a:lnTo>
                    <a:pt x="52429" y="2046730"/>
                  </a:lnTo>
                  <a:lnTo>
                    <a:pt x="41594" y="2003181"/>
                  </a:lnTo>
                  <a:lnTo>
                    <a:pt x="31974" y="1959141"/>
                  </a:lnTo>
                  <a:lnTo>
                    <a:pt x="23586" y="1914623"/>
                  </a:lnTo>
                  <a:lnTo>
                    <a:pt x="16444" y="1869642"/>
                  </a:lnTo>
                  <a:lnTo>
                    <a:pt x="10566" y="1824213"/>
                  </a:lnTo>
                  <a:lnTo>
                    <a:pt x="5967" y="1778350"/>
                  </a:lnTo>
                  <a:lnTo>
                    <a:pt x="2662" y="1732067"/>
                  </a:lnTo>
                  <a:lnTo>
                    <a:pt x="668" y="1685379"/>
                  </a:lnTo>
                  <a:lnTo>
                    <a:pt x="0" y="1638300"/>
                  </a:lnTo>
                  <a:lnTo>
                    <a:pt x="668" y="1591285"/>
                  </a:lnTo>
                  <a:lnTo>
                    <a:pt x="2662" y="1544661"/>
                  </a:lnTo>
                  <a:lnTo>
                    <a:pt x="5967" y="1498443"/>
                  </a:lnTo>
                  <a:lnTo>
                    <a:pt x="10566" y="1452644"/>
                  </a:lnTo>
                  <a:lnTo>
                    <a:pt x="16444" y="1407279"/>
                  </a:lnTo>
                  <a:lnTo>
                    <a:pt x="23586" y="1362362"/>
                  </a:lnTo>
                  <a:lnTo>
                    <a:pt x="31974" y="1317908"/>
                  </a:lnTo>
                  <a:lnTo>
                    <a:pt x="41594" y="1273931"/>
                  </a:lnTo>
                  <a:lnTo>
                    <a:pt x="52429" y="1230446"/>
                  </a:lnTo>
                  <a:lnTo>
                    <a:pt x="64465" y="1187466"/>
                  </a:lnTo>
                  <a:lnTo>
                    <a:pt x="77685" y="1145006"/>
                  </a:lnTo>
                  <a:lnTo>
                    <a:pt x="92073" y="1103081"/>
                  </a:lnTo>
                  <a:lnTo>
                    <a:pt x="107614" y="1061704"/>
                  </a:lnTo>
                  <a:lnTo>
                    <a:pt x="124292" y="1020891"/>
                  </a:lnTo>
                  <a:lnTo>
                    <a:pt x="142090" y="980655"/>
                  </a:lnTo>
                  <a:lnTo>
                    <a:pt x="160995" y="941011"/>
                  </a:lnTo>
                  <a:lnTo>
                    <a:pt x="180988" y="901973"/>
                  </a:lnTo>
                  <a:lnTo>
                    <a:pt x="202056" y="863556"/>
                  </a:lnTo>
                  <a:lnTo>
                    <a:pt x="224182" y="825774"/>
                  </a:lnTo>
                  <a:lnTo>
                    <a:pt x="247350" y="788642"/>
                  </a:lnTo>
                  <a:lnTo>
                    <a:pt x="271544" y="752173"/>
                  </a:lnTo>
                  <a:lnTo>
                    <a:pt x="296749" y="716382"/>
                  </a:lnTo>
                  <a:lnTo>
                    <a:pt x="322949" y="681283"/>
                  </a:lnTo>
                  <a:lnTo>
                    <a:pt x="350129" y="646891"/>
                  </a:lnTo>
                  <a:lnTo>
                    <a:pt x="378271" y="613220"/>
                  </a:lnTo>
                  <a:lnTo>
                    <a:pt x="407362" y="580285"/>
                  </a:lnTo>
                  <a:lnTo>
                    <a:pt x="437384" y="548100"/>
                  </a:lnTo>
                  <a:lnTo>
                    <a:pt x="468322" y="516678"/>
                  </a:lnTo>
                  <a:lnTo>
                    <a:pt x="500161" y="486036"/>
                  </a:lnTo>
                  <a:lnTo>
                    <a:pt x="532885" y="456186"/>
                  </a:lnTo>
                  <a:lnTo>
                    <a:pt x="566477" y="427143"/>
                  </a:lnTo>
                  <a:lnTo>
                    <a:pt x="600922" y="398922"/>
                  </a:lnTo>
                  <a:lnTo>
                    <a:pt x="636204" y="371538"/>
                  </a:lnTo>
                  <a:lnTo>
                    <a:pt x="672309" y="345003"/>
                  </a:lnTo>
                  <a:lnTo>
                    <a:pt x="709218" y="319333"/>
                  </a:lnTo>
                  <a:lnTo>
                    <a:pt x="746918" y="294542"/>
                  </a:lnTo>
                  <a:lnTo>
                    <a:pt x="785392" y="270645"/>
                  </a:lnTo>
                  <a:lnTo>
                    <a:pt x="824624" y="247655"/>
                  </a:lnTo>
                  <a:lnTo>
                    <a:pt x="864600" y="225588"/>
                  </a:lnTo>
                  <a:lnTo>
                    <a:pt x="905302" y="204457"/>
                  </a:lnTo>
                  <a:lnTo>
                    <a:pt x="946715" y="184277"/>
                  </a:lnTo>
                  <a:lnTo>
                    <a:pt x="988823" y="165062"/>
                  </a:lnTo>
                  <a:lnTo>
                    <a:pt x="1031611" y="146827"/>
                  </a:lnTo>
                  <a:lnTo>
                    <a:pt x="1075063" y="129585"/>
                  </a:lnTo>
                  <a:lnTo>
                    <a:pt x="1119163" y="113352"/>
                  </a:lnTo>
                  <a:lnTo>
                    <a:pt x="1163896" y="98142"/>
                  </a:lnTo>
                  <a:lnTo>
                    <a:pt x="1209244" y="83968"/>
                  </a:lnTo>
                  <a:lnTo>
                    <a:pt x="1255194" y="70846"/>
                  </a:lnTo>
                  <a:lnTo>
                    <a:pt x="1301728" y="58790"/>
                  </a:lnTo>
                  <a:lnTo>
                    <a:pt x="1348832" y="47813"/>
                  </a:lnTo>
                  <a:lnTo>
                    <a:pt x="1396490" y="37932"/>
                  </a:lnTo>
                  <a:lnTo>
                    <a:pt x="1444684" y="29158"/>
                  </a:lnTo>
                  <a:lnTo>
                    <a:pt x="1493401" y="21509"/>
                  </a:lnTo>
                  <a:lnTo>
                    <a:pt x="1542624" y="14996"/>
                  </a:lnTo>
                  <a:lnTo>
                    <a:pt x="1592338" y="9636"/>
                  </a:lnTo>
                  <a:lnTo>
                    <a:pt x="1642526" y="5441"/>
                  </a:lnTo>
                  <a:lnTo>
                    <a:pt x="1693172" y="2428"/>
                  </a:lnTo>
                  <a:lnTo>
                    <a:pt x="1744262" y="609"/>
                  </a:lnTo>
                  <a:lnTo>
                    <a:pt x="1795779" y="0"/>
                  </a:lnTo>
                  <a:close/>
                </a:path>
              </a:pathLst>
            </a:custGeom>
            <a:ln w="12579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49359" y="1562100"/>
            <a:ext cx="163512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Calibri"/>
                <a:cs typeface="Calibri"/>
              </a:rPr>
              <a:t>Ацикловир</a:t>
            </a:r>
            <a:endParaRPr sz="2600">
              <a:latin typeface="Calibri"/>
              <a:cs typeface="Calibri"/>
            </a:endParaRPr>
          </a:p>
          <a:p>
            <a:pPr marL="135890">
              <a:lnSpc>
                <a:spcPct val="100000"/>
              </a:lnSpc>
            </a:pPr>
            <a:r>
              <a:rPr sz="2600" b="1" i="1" spc="-10" dirty="0">
                <a:latin typeface="Calibri"/>
                <a:cs typeface="Calibri"/>
              </a:rPr>
              <a:t>(Aciclovir)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5050" y="2189479"/>
            <a:ext cx="2536190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99900"/>
              </a:lnSpc>
              <a:spcBef>
                <a:spcPts val="100"/>
              </a:spcBef>
            </a:pPr>
            <a:r>
              <a:rPr sz="2800" b="1" spc="-10" dirty="0">
                <a:latin typeface="Calibri"/>
                <a:cs typeface="Calibri"/>
              </a:rPr>
              <a:t>Абсолютные основания, исключающие регистрацию </a:t>
            </a:r>
            <a:r>
              <a:rPr sz="2800" b="1" dirty="0">
                <a:latin typeface="Calibri"/>
                <a:cs typeface="Calibri"/>
              </a:rPr>
              <a:t>товарного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знака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2519" y="2640329"/>
            <a:ext cx="1869439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Calibri"/>
                <a:cs typeface="Calibri"/>
              </a:rPr>
              <a:t>Бромгексин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600" b="1" i="1" spc="-10" dirty="0">
                <a:latin typeface="Calibri"/>
                <a:cs typeface="Calibri"/>
              </a:rPr>
              <a:t>(Bromhexine)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8210" y="4632121"/>
            <a:ext cx="1697989" cy="160782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528050" y="3905250"/>
            <a:ext cx="223202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latin typeface="Calibri"/>
                <a:cs typeface="Calibri"/>
              </a:rPr>
              <a:t>Формальдегид</a:t>
            </a:r>
            <a:endParaRPr sz="2600">
              <a:latin typeface="Calibri"/>
              <a:cs typeface="Calibri"/>
            </a:endParaRPr>
          </a:p>
          <a:p>
            <a:pPr marL="55244">
              <a:lnSpc>
                <a:spcPct val="100000"/>
              </a:lnSpc>
            </a:pPr>
            <a:r>
              <a:rPr sz="2600" b="1" i="1" spc="-10" dirty="0">
                <a:latin typeface="Calibri"/>
                <a:cs typeface="Calibri"/>
              </a:rPr>
              <a:t>(Formaldehyde)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6096000" y="5264150"/>
            <a:ext cx="17780" cy="993140"/>
          </a:xfrm>
          <a:custGeom>
            <a:avLst/>
            <a:gdLst/>
            <a:ahLst/>
            <a:cxnLst/>
            <a:rect l="l" t="t" r="r" b="b"/>
            <a:pathLst>
              <a:path w="17779" h="993139">
                <a:moveTo>
                  <a:pt x="17779" y="0"/>
                </a:moveTo>
                <a:lnTo>
                  <a:pt x="15239" y="153669"/>
                </a:lnTo>
              </a:path>
              <a:path w="17779" h="993139">
                <a:moveTo>
                  <a:pt x="13970" y="210819"/>
                </a:moveTo>
                <a:lnTo>
                  <a:pt x="11429" y="363219"/>
                </a:lnTo>
              </a:path>
              <a:path w="17779" h="993139">
                <a:moveTo>
                  <a:pt x="10160" y="420369"/>
                </a:moveTo>
                <a:lnTo>
                  <a:pt x="7620" y="572769"/>
                </a:lnTo>
              </a:path>
              <a:path w="17779" h="993139">
                <a:moveTo>
                  <a:pt x="6350" y="629919"/>
                </a:moveTo>
                <a:lnTo>
                  <a:pt x="3810" y="782320"/>
                </a:lnTo>
              </a:path>
              <a:path w="17779" h="993139">
                <a:moveTo>
                  <a:pt x="2539" y="839469"/>
                </a:moveTo>
                <a:lnTo>
                  <a:pt x="0" y="99314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598409" y="5212079"/>
            <a:ext cx="4132579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115"/>
              </a:lnSpc>
              <a:spcBef>
                <a:spcPts val="100"/>
              </a:spcBef>
            </a:pPr>
            <a:r>
              <a:rPr sz="2600" b="1" spc="-10" dirty="0">
                <a:latin typeface="Calibri"/>
                <a:cs typeface="Calibri"/>
              </a:rPr>
              <a:t>Ацетилсалициловая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кислота</a:t>
            </a:r>
            <a:endParaRPr sz="2600">
              <a:latin typeface="Calibri"/>
              <a:cs typeface="Calibri"/>
            </a:endParaRPr>
          </a:p>
          <a:p>
            <a:pPr marL="1270" algn="ctr">
              <a:lnSpc>
                <a:spcPts val="3115"/>
              </a:lnSpc>
            </a:pPr>
            <a:r>
              <a:rPr sz="2600" b="1" i="1" spc="-10" dirty="0">
                <a:latin typeface="Calibri"/>
                <a:cs typeface="Calibri"/>
              </a:rPr>
              <a:t>(Acetylsalicilic</a:t>
            </a:r>
            <a:r>
              <a:rPr sz="2600" b="1" i="1" spc="-45" dirty="0">
                <a:latin typeface="Calibri"/>
                <a:cs typeface="Calibri"/>
              </a:rPr>
              <a:t> </a:t>
            </a:r>
            <a:r>
              <a:rPr sz="2600" b="1" i="1" spc="-20" dirty="0">
                <a:latin typeface="Calibri"/>
                <a:cs typeface="Calibri"/>
              </a:rPr>
              <a:t>acid)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925" y="6418580"/>
            <a:ext cx="2130878" cy="3196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23" y="3178917"/>
            <a:ext cx="2785611" cy="222395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407205" y="5682092"/>
            <a:ext cx="2731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 smtClean="0">
                <a:latin typeface="Arial" panose="020B0604020202020204" pitchFamily="34" charset="0"/>
              </a:rPr>
              <a:t>ХЛЕБ КРЕСТЬЯНСКИЙ</a:t>
            </a:r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9628" y="1719580"/>
            <a:ext cx="1728787" cy="185261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589" y="2517863"/>
            <a:ext cx="1760683" cy="5314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6097270" y="9778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15290" y="270509"/>
            <a:ext cx="34124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4984" algn="l"/>
                <a:tab pos="2324735" algn="l"/>
              </a:tabLst>
            </a:pPr>
            <a:r>
              <a:rPr sz="2000" spc="-25" dirty="0"/>
              <a:t>6.</a:t>
            </a:r>
            <a:r>
              <a:rPr sz="2000" dirty="0"/>
              <a:t>	</a:t>
            </a:r>
            <a:r>
              <a:rPr sz="2000" b="0" spc="-10" dirty="0">
                <a:latin typeface="Calibri"/>
                <a:cs typeface="Calibri"/>
              </a:rPr>
              <a:t>Обозначения,</a:t>
            </a:r>
            <a:r>
              <a:rPr sz="2000" b="0" dirty="0">
                <a:latin typeface="Calibri"/>
                <a:cs typeface="Calibri"/>
              </a:rPr>
              <a:t>	</a:t>
            </a:r>
            <a:r>
              <a:rPr sz="2000" b="0" spc="-10" dirty="0">
                <a:latin typeface="Calibri"/>
                <a:cs typeface="Calibri"/>
              </a:rPr>
              <a:t>имеющие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07387" y="270509"/>
            <a:ext cx="8813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прямую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097270" y="30734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80200" y="270509"/>
            <a:ext cx="51460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7.</a:t>
            </a:r>
            <a:r>
              <a:rPr sz="2000" b="1" spc="2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Государственные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гербы,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флаги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эмблемы,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290" y="575309"/>
            <a:ext cx="45732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9110" algn="l"/>
                <a:tab pos="2566670" algn="l"/>
                <a:tab pos="2896235" algn="l"/>
                <a:tab pos="4156075" algn="l"/>
              </a:tabLst>
            </a:pPr>
            <a:r>
              <a:rPr sz="2000" spc="-10" dirty="0">
                <a:latin typeface="Calibri"/>
                <a:cs typeface="Calibri"/>
              </a:rPr>
              <a:t>описательную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0" dirty="0">
                <a:latin typeface="Calibri"/>
                <a:cs typeface="Calibri"/>
              </a:rPr>
              <a:t>связь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с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товарами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или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097270" y="51815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97270" y="72770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80200" y="575309"/>
            <a:ext cx="51466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4825" algn="l"/>
                <a:tab pos="2446655" algn="l"/>
                <a:tab pos="3535679" algn="l"/>
              </a:tabLst>
            </a:pPr>
            <a:r>
              <a:rPr sz="2000" spc="-10" dirty="0">
                <a:latin typeface="Calibri"/>
                <a:cs typeface="Calibri"/>
              </a:rPr>
              <a:t>сокращенные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или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полные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наименования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290" y="880109"/>
            <a:ext cx="45739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услугами,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обозначения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которых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они </a:t>
            </a:r>
            <a:r>
              <a:rPr sz="2000" spc="-10" dirty="0">
                <a:latin typeface="Calibri"/>
                <a:cs typeface="Calibri"/>
              </a:rPr>
              <a:t>используются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96000" y="93726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680200" y="880109"/>
            <a:ext cx="51466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20570" algn="l"/>
                <a:tab pos="3618865" algn="l"/>
                <a:tab pos="3964304" algn="l"/>
                <a:tab pos="4418965" algn="l"/>
              </a:tabLst>
            </a:pPr>
            <a:r>
              <a:rPr sz="2000" spc="-10" dirty="0">
                <a:latin typeface="Calibri"/>
                <a:cs typeface="Calibri"/>
              </a:rPr>
              <a:t>международных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организаций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их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гербы,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096000" y="114681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69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96000" y="135763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96000" y="156718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80200" y="1184909"/>
            <a:ext cx="514921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5720" marR="5080" indent="-1303020" algn="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флаги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эмблемы,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официальные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контрольные, </a:t>
            </a:r>
            <a:r>
              <a:rPr sz="2000" dirty="0">
                <a:latin typeface="Calibri"/>
                <a:cs typeface="Calibri"/>
              </a:rPr>
              <a:t>гарантийные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пробирные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клейма, </a:t>
            </a:r>
            <a:r>
              <a:rPr sz="2000" dirty="0">
                <a:latin typeface="Calibri"/>
                <a:cs typeface="Calibri"/>
              </a:rPr>
              <a:t>печати,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олимпийская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символика,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39759" y="2098040"/>
            <a:ext cx="35312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награды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другие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знаки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отличия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2959" y="2659379"/>
            <a:ext cx="889000" cy="17551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05059" y="2659379"/>
            <a:ext cx="1858009" cy="124079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4190" y="3536950"/>
            <a:ext cx="2801620" cy="9804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2919" y="5133340"/>
            <a:ext cx="3027950" cy="1070610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6096000" y="5264150"/>
            <a:ext cx="17780" cy="993140"/>
          </a:xfrm>
          <a:custGeom>
            <a:avLst/>
            <a:gdLst/>
            <a:ahLst/>
            <a:cxnLst/>
            <a:rect l="l" t="t" r="r" b="b"/>
            <a:pathLst>
              <a:path w="17779" h="993139">
                <a:moveTo>
                  <a:pt x="17779" y="0"/>
                </a:moveTo>
                <a:lnTo>
                  <a:pt x="15239" y="153669"/>
                </a:lnTo>
              </a:path>
              <a:path w="17779" h="993139">
                <a:moveTo>
                  <a:pt x="13970" y="210819"/>
                </a:moveTo>
                <a:lnTo>
                  <a:pt x="11429" y="363219"/>
                </a:lnTo>
              </a:path>
              <a:path w="17779" h="993139">
                <a:moveTo>
                  <a:pt x="10160" y="420369"/>
                </a:moveTo>
                <a:lnTo>
                  <a:pt x="7620" y="572769"/>
                </a:lnTo>
              </a:path>
              <a:path w="17779" h="993139">
                <a:moveTo>
                  <a:pt x="6350" y="629919"/>
                </a:moveTo>
                <a:lnTo>
                  <a:pt x="3810" y="782320"/>
                </a:lnTo>
              </a:path>
              <a:path w="17779" h="993139">
                <a:moveTo>
                  <a:pt x="2539" y="839469"/>
                </a:moveTo>
                <a:lnTo>
                  <a:pt x="0" y="99314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91680" y="5046979"/>
            <a:ext cx="2313939" cy="1155700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292600" y="1761489"/>
            <a:ext cx="3605529" cy="3291840"/>
            <a:chOff x="4292600" y="1761489"/>
            <a:chExt cx="3605529" cy="329184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0909" y="1983739"/>
              <a:ext cx="2710180" cy="282828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98950" y="1767839"/>
              <a:ext cx="3592829" cy="3279140"/>
            </a:xfrm>
            <a:custGeom>
              <a:avLst/>
              <a:gdLst/>
              <a:ahLst/>
              <a:cxnLst/>
              <a:rect l="l" t="t" r="r" b="b"/>
              <a:pathLst>
                <a:path w="3592829" h="3279140">
                  <a:moveTo>
                    <a:pt x="1795779" y="0"/>
                  </a:moveTo>
                  <a:lnTo>
                    <a:pt x="1847360" y="609"/>
                  </a:lnTo>
                  <a:lnTo>
                    <a:pt x="1898511" y="2428"/>
                  </a:lnTo>
                  <a:lnTo>
                    <a:pt x="1949217" y="5441"/>
                  </a:lnTo>
                  <a:lnTo>
                    <a:pt x="1999463" y="9636"/>
                  </a:lnTo>
                  <a:lnTo>
                    <a:pt x="2049231" y="14996"/>
                  </a:lnTo>
                  <a:lnTo>
                    <a:pt x="2098507" y="21509"/>
                  </a:lnTo>
                  <a:lnTo>
                    <a:pt x="2147275" y="29158"/>
                  </a:lnTo>
                  <a:lnTo>
                    <a:pt x="2195519" y="37932"/>
                  </a:lnTo>
                  <a:lnTo>
                    <a:pt x="2243224" y="47813"/>
                  </a:lnTo>
                  <a:lnTo>
                    <a:pt x="2290373" y="58790"/>
                  </a:lnTo>
                  <a:lnTo>
                    <a:pt x="2336951" y="70846"/>
                  </a:lnTo>
                  <a:lnTo>
                    <a:pt x="2382943" y="83968"/>
                  </a:lnTo>
                  <a:lnTo>
                    <a:pt x="2428332" y="98142"/>
                  </a:lnTo>
                  <a:lnTo>
                    <a:pt x="2473102" y="113352"/>
                  </a:lnTo>
                  <a:lnTo>
                    <a:pt x="2517239" y="129585"/>
                  </a:lnTo>
                  <a:lnTo>
                    <a:pt x="2560726" y="146827"/>
                  </a:lnTo>
                  <a:lnTo>
                    <a:pt x="2603548" y="165062"/>
                  </a:lnTo>
                  <a:lnTo>
                    <a:pt x="2645688" y="184277"/>
                  </a:lnTo>
                  <a:lnTo>
                    <a:pt x="2687132" y="204457"/>
                  </a:lnTo>
                  <a:lnTo>
                    <a:pt x="2727863" y="225588"/>
                  </a:lnTo>
                  <a:lnTo>
                    <a:pt x="2767865" y="247655"/>
                  </a:lnTo>
                  <a:lnTo>
                    <a:pt x="2807124" y="270645"/>
                  </a:lnTo>
                  <a:lnTo>
                    <a:pt x="2845622" y="294542"/>
                  </a:lnTo>
                  <a:lnTo>
                    <a:pt x="2883346" y="319333"/>
                  </a:lnTo>
                  <a:lnTo>
                    <a:pt x="2920277" y="345003"/>
                  </a:lnTo>
                  <a:lnTo>
                    <a:pt x="2956402" y="371538"/>
                  </a:lnTo>
                  <a:lnTo>
                    <a:pt x="2991704" y="398922"/>
                  </a:lnTo>
                  <a:lnTo>
                    <a:pt x="3026168" y="427143"/>
                  </a:lnTo>
                  <a:lnTo>
                    <a:pt x="3059778" y="456186"/>
                  </a:lnTo>
                  <a:lnTo>
                    <a:pt x="3092517" y="486036"/>
                  </a:lnTo>
                  <a:lnTo>
                    <a:pt x="3124371" y="516678"/>
                  </a:lnTo>
                  <a:lnTo>
                    <a:pt x="3155323" y="548100"/>
                  </a:lnTo>
                  <a:lnTo>
                    <a:pt x="3185359" y="580285"/>
                  </a:lnTo>
                  <a:lnTo>
                    <a:pt x="3214461" y="613220"/>
                  </a:lnTo>
                  <a:lnTo>
                    <a:pt x="3242615" y="646891"/>
                  </a:lnTo>
                  <a:lnTo>
                    <a:pt x="3269805" y="681283"/>
                  </a:lnTo>
                  <a:lnTo>
                    <a:pt x="3296014" y="716382"/>
                  </a:lnTo>
                  <a:lnTo>
                    <a:pt x="3321228" y="752173"/>
                  </a:lnTo>
                  <a:lnTo>
                    <a:pt x="3345430" y="788642"/>
                  </a:lnTo>
                  <a:lnTo>
                    <a:pt x="3368605" y="825774"/>
                  </a:lnTo>
                  <a:lnTo>
                    <a:pt x="3390737" y="863556"/>
                  </a:lnTo>
                  <a:lnTo>
                    <a:pt x="3411810" y="901973"/>
                  </a:lnTo>
                  <a:lnTo>
                    <a:pt x="3431809" y="941011"/>
                  </a:lnTo>
                  <a:lnTo>
                    <a:pt x="3450718" y="980655"/>
                  </a:lnTo>
                  <a:lnTo>
                    <a:pt x="3468520" y="1020891"/>
                  </a:lnTo>
                  <a:lnTo>
                    <a:pt x="3485202" y="1061704"/>
                  </a:lnTo>
                  <a:lnTo>
                    <a:pt x="3500745" y="1103081"/>
                  </a:lnTo>
                  <a:lnTo>
                    <a:pt x="3515136" y="1145006"/>
                  </a:lnTo>
                  <a:lnTo>
                    <a:pt x="3528358" y="1187466"/>
                  </a:lnTo>
                  <a:lnTo>
                    <a:pt x="3540395" y="1230446"/>
                  </a:lnTo>
                  <a:lnTo>
                    <a:pt x="3551232" y="1273931"/>
                  </a:lnTo>
                  <a:lnTo>
                    <a:pt x="3560853" y="1317908"/>
                  </a:lnTo>
                  <a:lnTo>
                    <a:pt x="3569242" y="1362362"/>
                  </a:lnTo>
                  <a:lnTo>
                    <a:pt x="3576384" y="1407279"/>
                  </a:lnTo>
                  <a:lnTo>
                    <a:pt x="3582262" y="1452644"/>
                  </a:lnTo>
                  <a:lnTo>
                    <a:pt x="3586862" y="1498443"/>
                  </a:lnTo>
                  <a:lnTo>
                    <a:pt x="3590167" y="1544661"/>
                  </a:lnTo>
                  <a:lnTo>
                    <a:pt x="3592161" y="1591285"/>
                  </a:lnTo>
                  <a:lnTo>
                    <a:pt x="3592829" y="1638300"/>
                  </a:lnTo>
                  <a:lnTo>
                    <a:pt x="3592161" y="1685379"/>
                  </a:lnTo>
                  <a:lnTo>
                    <a:pt x="3590167" y="1732067"/>
                  </a:lnTo>
                  <a:lnTo>
                    <a:pt x="3586862" y="1778350"/>
                  </a:lnTo>
                  <a:lnTo>
                    <a:pt x="3582262" y="1824213"/>
                  </a:lnTo>
                  <a:lnTo>
                    <a:pt x="3576384" y="1869642"/>
                  </a:lnTo>
                  <a:lnTo>
                    <a:pt x="3569242" y="1914623"/>
                  </a:lnTo>
                  <a:lnTo>
                    <a:pt x="3560853" y="1959141"/>
                  </a:lnTo>
                  <a:lnTo>
                    <a:pt x="3551232" y="2003181"/>
                  </a:lnTo>
                  <a:lnTo>
                    <a:pt x="3540395" y="2046730"/>
                  </a:lnTo>
                  <a:lnTo>
                    <a:pt x="3528358" y="2089773"/>
                  </a:lnTo>
                  <a:lnTo>
                    <a:pt x="3515136" y="2132295"/>
                  </a:lnTo>
                  <a:lnTo>
                    <a:pt x="3500745" y="2174283"/>
                  </a:lnTo>
                  <a:lnTo>
                    <a:pt x="3485202" y="2215721"/>
                  </a:lnTo>
                  <a:lnTo>
                    <a:pt x="3468520" y="2256595"/>
                  </a:lnTo>
                  <a:lnTo>
                    <a:pt x="3450718" y="2296892"/>
                  </a:lnTo>
                  <a:lnTo>
                    <a:pt x="3431809" y="2336596"/>
                  </a:lnTo>
                  <a:lnTo>
                    <a:pt x="3411810" y="2375693"/>
                  </a:lnTo>
                  <a:lnTo>
                    <a:pt x="3390737" y="2414169"/>
                  </a:lnTo>
                  <a:lnTo>
                    <a:pt x="3368605" y="2452009"/>
                  </a:lnTo>
                  <a:lnTo>
                    <a:pt x="3345430" y="2489199"/>
                  </a:lnTo>
                  <a:lnTo>
                    <a:pt x="3321228" y="2525725"/>
                  </a:lnTo>
                  <a:lnTo>
                    <a:pt x="3296014" y="2561572"/>
                  </a:lnTo>
                  <a:lnTo>
                    <a:pt x="3269805" y="2596726"/>
                  </a:lnTo>
                  <a:lnTo>
                    <a:pt x="3242615" y="2631172"/>
                  </a:lnTo>
                  <a:lnTo>
                    <a:pt x="3214461" y="2664896"/>
                  </a:lnTo>
                  <a:lnTo>
                    <a:pt x="3185359" y="2697884"/>
                  </a:lnTo>
                  <a:lnTo>
                    <a:pt x="3155323" y="2730121"/>
                  </a:lnTo>
                  <a:lnTo>
                    <a:pt x="3124371" y="2761593"/>
                  </a:lnTo>
                  <a:lnTo>
                    <a:pt x="3092517" y="2792285"/>
                  </a:lnTo>
                  <a:lnTo>
                    <a:pt x="3059778" y="2822183"/>
                  </a:lnTo>
                  <a:lnTo>
                    <a:pt x="3026168" y="2851273"/>
                  </a:lnTo>
                  <a:lnTo>
                    <a:pt x="2991704" y="2879540"/>
                  </a:lnTo>
                  <a:lnTo>
                    <a:pt x="2956402" y="2906970"/>
                  </a:lnTo>
                  <a:lnTo>
                    <a:pt x="2920277" y="2933549"/>
                  </a:lnTo>
                  <a:lnTo>
                    <a:pt x="2883346" y="2959261"/>
                  </a:lnTo>
                  <a:lnTo>
                    <a:pt x="2845622" y="2984093"/>
                  </a:lnTo>
                  <a:lnTo>
                    <a:pt x="2807124" y="3008030"/>
                  </a:lnTo>
                  <a:lnTo>
                    <a:pt x="2767865" y="3031058"/>
                  </a:lnTo>
                  <a:lnTo>
                    <a:pt x="2727863" y="3053163"/>
                  </a:lnTo>
                  <a:lnTo>
                    <a:pt x="2687132" y="3074329"/>
                  </a:lnTo>
                  <a:lnTo>
                    <a:pt x="2645688" y="3094544"/>
                  </a:lnTo>
                  <a:lnTo>
                    <a:pt x="2603548" y="3113791"/>
                  </a:lnTo>
                  <a:lnTo>
                    <a:pt x="2560726" y="3132058"/>
                  </a:lnTo>
                  <a:lnTo>
                    <a:pt x="2517239" y="3149328"/>
                  </a:lnTo>
                  <a:lnTo>
                    <a:pt x="2473102" y="3165589"/>
                  </a:lnTo>
                  <a:lnTo>
                    <a:pt x="2428332" y="3180826"/>
                  </a:lnTo>
                  <a:lnTo>
                    <a:pt x="2382943" y="3195024"/>
                  </a:lnTo>
                  <a:lnTo>
                    <a:pt x="2336951" y="3208169"/>
                  </a:lnTo>
                  <a:lnTo>
                    <a:pt x="2290373" y="3220246"/>
                  </a:lnTo>
                  <a:lnTo>
                    <a:pt x="2243224" y="3231241"/>
                  </a:lnTo>
                  <a:lnTo>
                    <a:pt x="2195519" y="3241141"/>
                  </a:lnTo>
                  <a:lnTo>
                    <a:pt x="2147275" y="3249929"/>
                  </a:lnTo>
                  <a:lnTo>
                    <a:pt x="2098507" y="3257592"/>
                  </a:lnTo>
                  <a:lnTo>
                    <a:pt x="2049231" y="3264116"/>
                  </a:lnTo>
                  <a:lnTo>
                    <a:pt x="1999463" y="3269486"/>
                  </a:lnTo>
                  <a:lnTo>
                    <a:pt x="1949217" y="3273688"/>
                  </a:lnTo>
                  <a:lnTo>
                    <a:pt x="1898511" y="3276707"/>
                  </a:lnTo>
                  <a:lnTo>
                    <a:pt x="1847360" y="3278529"/>
                  </a:lnTo>
                  <a:lnTo>
                    <a:pt x="1795779" y="3279140"/>
                  </a:lnTo>
                  <a:lnTo>
                    <a:pt x="1744262" y="3278529"/>
                  </a:lnTo>
                  <a:lnTo>
                    <a:pt x="1693172" y="3276707"/>
                  </a:lnTo>
                  <a:lnTo>
                    <a:pt x="1642526" y="3273688"/>
                  </a:lnTo>
                  <a:lnTo>
                    <a:pt x="1592338" y="3269486"/>
                  </a:lnTo>
                  <a:lnTo>
                    <a:pt x="1542624" y="3264116"/>
                  </a:lnTo>
                  <a:lnTo>
                    <a:pt x="1493401" y="3257592"/>
                  </a:lnTo>
                  <a:lnTo>
                    <a:pt x="1444684" y="3249929"/>
                  </a:lnTo>
                  <a:lnTo>
                    <a:pt x="1396490" y="3241141"/>
                  </a:lnTo>
                  <a:lnTo>
                    <a:pt x="1348832" y="3231241"/>
                  </a:lnTo>
                  <a:lnTo>
                    <a:pt x="1301728" y="3220246"/>
                  </a:lnTo>
                  <a:lnTo>
                    <a:pt x="1255194" y="3208169"/>
                  </a:lnTo>
                  <a:lnTo>
                    <a:pt x="1209244" y="3195024"/>
                  </a:lnTo>
                  <a:lnTo>
                    <a:pt x="1163896" y="3180826"/>
                  </a:lnTo>
                  <a:lnTo>
                    <a:pt x="1119163" y="3165589"/>
                  </a:lnTo>
                  <a:lnTo>
                    <a:pt x="1075063" y="3149328"/>
                  </a:lnTo>
                  <a:lnTo>
                    <a:pt x="1031611" y="3132058"/>
                  </a:lnTo>
                  <a:lnTo>
                    <a:pt x="988823" y="3113791"/>
                  </a:lnTo>
                  <a:lnTo>
                    <a:pt x="946715" y="3094544"/>
                  </a:lnTo>
                  <a:lnTo>
                    <a:pt x="905302" y="3074329"/>
                  </a:lnTo>
                  <a:lnTo>
                    <a:pt x="864600" y="3053163"/>
                  </a:lnTo>
                  <a:lnTo>
                    <a:pt x="824624" y="3031058"/>
                  </a:lnTo>
                  <a:lnTo>
                    <a:pt x="785392" y="3008030"/>
                  </a:lnTo>
                  <a:lnTo>
                    <a:pt x="746918" y="2984093"/>
                  </a:lnTo>
                  <a:lnTo>
                    <a:pt x="709218" y="2959261"/>
                  </a:lnTo>
                  <a:lnTo>
                    <a:pt x="672309" y="2933549"/>
                  </a:lnTo>
                  <a:lnTo>
                    <a:pt x="636204" y="2906970"/>
                  </a:lnTo>
                  <a:lnTo>
                    <a:pt x="600922" y="2879540"/>
                  </a:lnTo>
                  <a:lnTo>
                    <a:pt x="566477" y="2851273"/>
                  </a:lnTo>
                  <a:lnTo>
                    <a:pt x="532885" y="2822183"/>
                  </a:lnTo>
                  <a:lnTo>
                    <a:pt x="500161" y="2792285"/>
                  </a:lnTo>
                  <a:lnTo>
                    <a:pt x="468322" y="2761593"/>
                  </a:lnTo>
                  <a:lnTo>
                    <a:pt x="437384" y="2730121"/>
                  </a:lnTo>
                  <a:lnTo>
                    <a:pt x="407362" y="2697884"/>
                  </a:lnTo>
                  <a:lnTo>
                    <a:pt x="378271" y="2664896"/>
                  </a:lnTo>
                  <a:lnTo>
                    <a:pt x="350129" y="2631172"/>
                  </a:lnTo>
                  <a:lnTo>
                    <a:pt x="322949" y="2596726"/>
                  </a:lnTo>
                  <a:lnTo>
                    <a:pt x="296749" y="2561572"/>
                  </a:lnTo>
                  <a:lnTo>
                    <a:pt x="271544" y="2525725"/>
                  </a:lnTo>
                  <a:lnTo>
                    <a:pt x="247350" y="2489199"/>
                  </a:lnTo>
                  <a:lnTo>
                    <a:pt x="224182" y="2452009"/>
                  </a:lnTo>
                  <a:lnTo>
                    <a:pt x="202056" y="2414169"/>
                  </a:lnTo>
                  <a:lnTo>
                    <a:pt x="180988" y="2375693"/>
                  </a:lnTo>
                  <a:lnTo>
                    <a:pt x="160995" y="2336596"/>
                  </a:lnTo>
                  <a:lnTo>
                    <a:pt x="142090" y="2296892"/>
                  </a:lnTo>
                  <a:lnTo>
                    <a:pt x="124292" y="2256595"/>
                  </a:lnTo>
                  <a:lnTo>
                    <a:pt x="107614" y="2215721"/>
                  </a:lnTo>
                  <a:lnTo>
                    <a:pt x="92073" y="2174283"/>
                  </a:lnTo>
                  <a:lnTo>
                    <a:pt x="77685" y="2132295"/>
                  </a:lnTo>
                  <a:lnTo>
                    <a:pt x="64465" y="2089773"/>
                  </a:lnTo>
                  <a:lnTo>
                    <a:pt x="52429" y="2046730"/>
                  </a:lnTo>
                  <a:lnTo>
                    <a:pt x="41594" y="2003181"/>
                  </a:lnTo>
                  <a:lnTo>
                    <a:pt x="31974" y="1959141"/>
                  </a:lnTo>
                  <a:lnTo>
                    <a:pt x="23586" y="1914623"/>
                  </a:lnTo>
                  <a:lnTo>
                    <a:pt x="16444" y="1869642"/>
                  </a:lnTo>
                  <a:lnTo>
                    <a:pt x="10566" y="1824213"/>
                  </a:lnTo>
                  <a:lnTo>
                    <a:pt x="5967" y="1778350"/>
                  </a:lnTo>
                  <a:lnTo>
                    <a:pt x="2662" y="1732067"/>
                  </a:lnTo>
                  <a:lnTo>
                    <a:pt x="668" y="1685379"/>
                  </a:lnTo>
                  <a:lnTo>
                    <a:pt x="0" y="1638300"/>
                  </a:lnTo>
                  <a:lnTo>
                    <a:pt x="668" y="1591285"/>
                  </a:lnTo>
                  <a:lnTo>
                    <a:pt x="2662" y="1544661"/>
                  </a:lnTo>
                  <a:lnTo>
                    <a:pt x="5967" y="1498443"/>
                  </a:lnTo>
                  <a:lnTo>
                    <a:pt x="10566" y="1452644"/>
                  </a:lnTo>
                  <a:lnTo>
                    <a:pt x="16444" y="1407279"/>
                  </a:lnTo>
                  <a:lnTo>
                    <a:pt x="23586" y="1362362"/>
                  </a:lnTo>
                  <a:lnTo>
                    <a:pt x="31974" y="1317908"/>
                  </a:lnTo>
                  <a:lnTo>
                    <a:pt x="41594" y="1273931"/>
                  </a:lnTo>
                  <a:lnTo>
                    <a:pt x="52429" y="1230446"/>
                  </a:lnTo>
                  <a:lnTo>
                    <a:pt x="64465" y="1187466"/>
                  </a:lnTo>
                  <a:lnTo>
                    <a:pt x="77685" y="1145006"/>
                  </a:lnTo>
                  <a:lnTo>
                    <a:pt x="92073" y="1103081"/>
                  </a:lnTo>
                  <a:lnTo>
                    <a:pt x="107614" y="1061704"/>
                  </a:lnTo>
                  <a:lnTo>
                    <a:pt x="124292" y="1020891"/>
                  </a:lnTo>
                  <a:lnTo>
                    <a:pt x="142090" y="980655"/>
                  </a:lnTo>
                  <a:lnTo>
                    <a:pt x="160995" y="941011"/>
                  </a:lnTo>
                  <a:lnTo>
                    <a:pt x="180988" y="901973"/>
                  </a:lnTo>
                  <a:lnTo>
                    <a:pt x="202056" y="863556"/>
                  </a:lnTo>
                  <a:lnTo>
                    <a:pt x="224182" y="825774"/>
                  </a:lnTo>
                  <a:lnTo>
                    <a:pt x="247350" y="788642"/>
                  </a:lnTo>
                  <a:lnTo>
                    <a:pt x="271544" y="752173"/>
                  </a:lnTo>
                  <a:lnTo>
                    <a:pt x="296749" y="716382"/>
                  </a:lnTo>
                  <a:lnTo>
                    <a:pt x="322949" y="681283"/>
                  </a:lnTo>
                  <a:lnTo>
                    <a:pt x="350129" y="646891"/>
                  </a:lnTo>
                  <a:lnTo>
                    <a:pt x="378271" y="613220"/>
                  </a:lnTo>
                  <a:lnTo>
                    <a:pt x="407362" y="580285"/>
                  </a:lnTo>
                  <a:lnTo>
                    <a:pt x="437384" y="548100"/>
                  </a:lnTo>
                  <a:lnTo>
                    <a:pt x="468322" y="516678"/>
                  </a:lnTo>
                  <a:lnTo>
                    <a:pt x="500161" y="486036"/>
                  </a:lnTo>
                  <a:lnTo>
                    <a:pt x="532885" y="456186"/>
                  </a:lnTo>
                  <a:lnTo>
                    <a:pt x="566477" y="427143"/>
                  </a:lnTo>
                  <a:lnTo>
                    <a:pt x="600922" y="398922"/>
                  </a:lnTo>
                  <a:lnTo>
                    <a:pt x="636204" y="371538"/>
                  </a:lnTo>
                  <a:lnTo>
                    <a:pt x="672309" y="345003"/>
                  </a:lnTo>
                  <a:lnTo>
                    <a:pt x="709218" y="319333"/>
                  </a:lnTo>
                  <a:lnTo>
                    <a:pt x="746918" y="294542"/>
                  </a:lnTo>
                  <a:lnTo>
                    <a:pt x="785392" y="270645"/>
                  </a:lnTo>
                  <a:lnTo>
                    <a:pt x="824624" y="247655"/>
                  </a:lnTo>
                  <a:lnTo>
                    <a:pt x="864600" y="225588"/>
                  </a:lnTo>
                  <a:lnTo>
                    <a:pt x="905302" y="204457"/>
                  </a:lnTo>
                  <a:lnTo>
                    <a:pt x="946715" y="184277"/>
                  </a:lnTo>
                  <a:lnTo>
                    <a:pt x="988823" y="165062"/>
                  </a:lnTo>
                  <a:lnTo>
                    <a:pt x="1031611" y="146827"/>
                  </a:lnTo>
                  <a:lnTo>
                    <a:pt x="1075063" y="129585"/>
                  </a:lnTo>
                  <a:lnTo>
                    <a:pt x="1119163" y="113352"/>
                  </a:lnTo>
                  <a:lnTo>
                    <a:pt x="1163896" y="98142"/>
                  </a:lnTo>
                  <a:lnTo>
                    <a:pt x="1209244" y="83968"/>
                  </a:lnTo>
                  <a:lnTo>
                    <a:pt x="1255194" y="70846"/>
                  </a:lnTo>
                  <a:lnTo>
                    <a:pt x="1301728" y="58790"/>
                  </a:lnTo>
                  <a:lnTo>
                    <a:pt x="1348832" y="47813"/>
                  </a:lnTo>
                  <a:lnTo>
                    <a:pt x="1396490" y="37932"/>
                  </a:lnTo>
                  <a:lnTo>
                    <a:pt x="1444684" y="29158"/>
                  </a:lnTo>
                  <a:lnTo>
                    <a:pt x="1493401" y="21509"/>
                  </a:lnTo>
                  <a:lnTo>
                    <a:pt x="1542624" y="14996"/>
                  </a:lnTo>
                  <a:lnTo>
                    <a:pt x="1592338" y="9636"/>
                  </a:lnTo>
                  <a:lnTo>
                    <a:pt x="1642526" y="5441"/>
                  </a:lnTo>
                  <a:lnTo>
                    <a:pt x="1693172" y="2428"/>
                  </a:lnTo>
                  <a:lnTo>
                    <a:pt x="1744262" y="609"/>
                  </a:lnTo>
                  <a:lnTo>
                    <a:pt x="1795779" y="0"/>
                  </a:lnTo>
                  <a:close/>
                </a:path>
              </a:pathLst>
            </a:custGeom>
            <a:ln w="12579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845050" y="2189479"/>
            <a:ext cx="2536190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99900"/>
              </a:lnSpc>
              <a:spcBef>
                <a:spcPts val="100"/>
              </a:spcBef>
            </a:pPr>
            <a:r>
              <a:rPr sz="2800" b="1" spc="-10" dirty="0">
                <a:latin typeface="Calibri"/>
                <a:cs typeface="Calibri"/>
              </a:rPr>
              <a:t>Абсолютные основания, исключающие регистрацию </a:t>
            </a:r>
            <a:r>
              <a:rPr sz="2800" b="1" dirty="0">
                <a:latin typeface="Calibri"/>
                <a:cs typeface="Calibri"/>
              </a:rPr>
              <a:t>товарного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знака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05059" y="4518659"/>
            <a:ext cx="1858009" cy="185801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925" y="6418580"/>
            <a:ext cx="2130878" cy="3196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45" y="1947862"/>
            <a:ext cx="3790950" cy="923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6097270" y="9778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54329" y="240029"/>
            <a:ext cx="5462272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8.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Обозначения,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вводящие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заблуждение </a:t>
            </a:r>
            <a:r>
              <a:rPr sz="2000" spc="-10" dirty="0" err="1">
                <a:latin typeface="Calibri"/>
                <a:cs typeface="Calibri"/>
              </a:rPr>
              <a:t>относительно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 err="1" smtClean="0">
                <a:latin typeface="Calibri"/>
                <a:cs typeface="Calibri"/>
              </a:rPr>
              <a:t>товара</a:t>
            </a:r>
            <a:r>
              <a:rPr lang="ru-RU" sz="2000" dirty="0" smtClean="0">
                <a:latin typeface="Calibri"/>
                <a:cs typeface="Calibri"/>
              </a:rPr>
              <a:t> или услуги</a:t>
            </a:r>
            <a:r>
              <a:rPr sz="2000" dirty="0" smtClean="0">
                <a:latin typeface="Calibri"/>
                <a:cs typeface="Calibri"/>
              </a:rPr>
              <a:t>,</a:t>
            </a:r>
            <a:r>
              <a:rPr sz="2000" spc="-35" dirty="0" smtClean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изготовителя</a:t>
            </a:r>
            <a:r>
              <a:rPr sz="2000" spc="-45" dirty="0" smtClean="0">
                <a:latin typeface="Calibri"/>
                <a:cs typeface="Calibri"/>
              </a:rPr>
              <a:t> </a:t>
            </a:r>
            <a:r>
              <a:rPr lang="ru-RU" sz="2000" spc="-45" dirty="0" smtClean="0">
                <a:latin typeface="Calibri"/>
                <a:cs typeface="Calibri"/>
              </a:rPr>
              <a:t>товаров, лица, оказывающего услуги </a:t>
            </a:r>
            <a:r>
              <a:rPr sz="2000" dirty="0" smtClean="0">
                <a:latin typeface="Calibri"/>
                <a:cs typeface="Calibri"/>
              </a:rPr>
              <a:t>и</a:t>
            </a:r>
            <a:r>
              <a:rPr sz="2000" spc="-40" dirty="0" smtClean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места производства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товара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97270" y="30734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97270" y="51815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97270" y="72770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96000" y="93726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5400" y="210820"/>
            <a:ext cx="474726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9.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Противоречащие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своему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содержанию общественным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интересам,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принципам </a:t>
            </a:r>
            <a:r>
              <a:rPr sz="2000" dirty="0">
                <a:latin typeface="Calibri"/>
                <a:cs typeface="Calibri"/>
              </a:rPr>
              <a:t>гуманности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морали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096000" y="114681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69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96000" y="135763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5526" y="4194173"/>
            <a:ext cx="2211070" cy="1647189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6096000" y="156718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298950" y="1767839"/>
            <a:ext cx="3592829" cy="3279140"/>
            <a:chOff x="4298950" y="1767839"/>
            <a:chExt cx="3592829" cy="327914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0910" y="1983739"/>
              <a:ext cx="2710180" cy="282828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98950" y="1767839"/>
              <a:ext cx="3592829" cy="3279140"/>
            </a:xfrm>
            <a:custGeom>
              <a:avLst/>
              <a:gdLst/>
              <a:ahLst/>
              <a:cxnLst/>
              <a:rect l="l" t="t" r="r" b="b"/>
              <a:pathLst>
                <a:path w="3592829" h="3279140">
                  <a:moveTo>
                    <a:pt x="1795779" y="0"/>
                  </a:moveTo>
                  <a:lnTo>
                    <a:pt x="1847360" y="609"/>
                  </a:lnTo>
                  <a:lnTo>
                    <a:pt x="1898511" y="2428"/>
                  </a:lnTo>
                  <a:lnTo>
                    <a:pt x="1949217" y="5441"/>
                  </a:lnTo>
                  <a:lnTo>
                    <a:pt x="1999463" y="9636"/>
                  </a:lnTo>
                  <a:lnTo>
                    <a:pt x="2049231" y="14996"/>
                  </a:lnTo>
                  <a:lnTo>
                    <a:pt x="2098507" y="21509"/>
                  </a:lnTo>
                  <a:lnTo>
                    <a:pt x="2147275" y="29158"/>
                  </a:lnTo>
                  <a:lnTo>
                    <a:pt x="2195519" y="37932"/>
                  </a:lnTo>
                  <a:lnTo>
                    <a:pt x="2243224" y="47813"/>
                  </a:lnTo>
                  <a:lnTo>
                    <a:pt x="2290373" y="58790"/>
                  </a:lnTo>
                  <a:lnTo>
                    <a:pt x="2336951" y="70846"/>
                  </a:lnTo>
                  <a:lnTo>
                    <a:pt x="2382943" y="83968"/>
                  </a:lnTo>
                  <a:lnTo>
                    <a:pt x="2428332" y="98142"/>
                  </a:lnTo>
                  <a:lnTo>
                    <a:pt x="2473102" y="113352"/>
                  </a:lnTo>
                  <a:lnTo>
                    <a:pt x="2517239" y="129585"/>
                  </a:lnTo>
                  <a:lnTo>
                    <a:pt x="2560726" y="146827"/>
                  </a:lnTo>
                  <a:lnTo>
                    <a:pt x="2603548" y="165062"/>
                  </a:lnTo>
                  <a:lnTo>
                    <a:pt x="2645688" y="184277"/>
                  </a:lnTo>
                  <a:lnTo>
                    <a:pt x="2687132" y="204457"/>
                  </a:lnTo>
                  <a:lnTo>
                    <a:pt x="2727863" y="225588"/>
                  </a:lnTo>
                  <a:lnTo>
                    <a:pt x="2767865" y="247655"/>
                  </a:lnTo>
                  <a:lnTo>
                    <a:pt x="2807124" y="270645"/>
                  </a:lnTo>
                  <a:lnTo>
                    <a:pt x="2845622" y="294542"/>
                  </a:lnTo>
                  <a:lnTo>
                    <a:pt x="2883346" y="319333"/>
                  </a:lnTo>
                  <a:lnTo>
                    <a:pt x="2920277" y="345003"/>
                  </a:lnTo>
                  <a:lnTo>
                    <a:pt x="2956402" y="371538"/>
                  </a:lnTo>
                  <a:lnTo>
                    <a:pt x="2991704" y="398922"/>
                  </a:lnTo>
                  <a:lnTo>
                    <a:pt x="3026168" y="427143"/>
                  </a:lnTo>
                  <a:lnTo>
                    <a:pt x="3059778" y="456186"/>
                  </a:lnTo>
                  <a:lnTo>
                    <a:pt x="3092517" y="486036"/>
                  </a:lnTo>
                  <a:lnTo>
                    <a:pt x="3124371" y="516678"/>
                  </a:lnTo>
                  <a:lnTo>
                    <a:pt x="3155323" y="548100"/>
                  </a:lnTo>
                  <a:lnTo>
                    <a:pt x="3185359" y="580285"/>
                  </a:lnTo>
                  <a:lnTo>
                    <a:pt x="3214461" y="613220"/>
                  </a:lnTo>
                  <a:lnTo>
                    <a:pt x="3242615" y="646891"/>
                  </a:lnTo>
                  <a:lnTo>
                    <a:pt x="3269805" y="681283"/>
                  </a:lnTo>
                  <a:lnTo>
                    <a:pt x="3296014" y="716382"/>
                  </a:lnTo>
                  <a:lnTo>
                    <a:pt x="3321228" y="752173"/>
                  </a:lnTo>
                  <a:lnTo>
                    <a:pt x="3345430" y="788642"/>
                  </a:lnTo>
                  <a:lnTo>
                    <a:pt x="3368605" y="825774"/>
                  </a:lnTo>
                  <a:lnTo>
                    <a:pt x="3390737" y="863556"/>
                  </a:lnTo>
                  <a:lnTo>
                    <a:pt x="3411810" y="901973"/>
                  </a:lnTo>
                  <a:lnTo>
                    <a:pt x="3431809" y="941011"/>
                  </a:lnTo>
                  <a:lnTo>
                    <a:pt x="3450718" y="980655"/>
                  </a:lnTo>
                  <a:lnTo>
                    <a:pt x="3468520" y="1020891"/>
                  </a:lnTo>
                  <a:lnTo>
                    <a:pt x="3485202" y="1061704"/>
                  </a:lnTo>
                  <a:lnTo>
                    <a:pt x="3500745" y="1103081"/>
                  </a:lnTo>
                  <a:lnTo>
                    <a:pt x="3515136" y="1145006"/>
                  </a:lnTo>
                  <a:lnTo>
                    <a:pt x="3528358" y="1187466"/>
                  </a:lnTo>
                  <a:lnTo>
                    <a:pt x="3540395" y="1230446"/>
                  </a:lnTo>
                  <a:lnTo>
                    <a:pt x="3551232" y="1273931"/>
                  </a:lnTo>
                  <a:lnTo>
                    <a:pt x="3560853" y="1317908"/>
                  </a:lnTo>
                  <a:lnTo>
                    <a:pt x="3569242" y="1362362"/>
                  </a:lnTo>
                  <a:lnTo>
                    <a:pt x="3576384" y="1407279"/>
                  </a:lnTo>
                  <a:lnTo>
                    <a:pt x="3582262" y="1452644"/>
                  </a:lnTo>
                  <a:lnTo>
                    <a:pt x="3586862" y="1498443"/>
                  </a:lnTo>
                  <a:lnTo>
                    <a:pt x="3590167" y="1544661"/>
                  </a:lnTo>
                  <a:lnTo>
                    <a:pt x="3592161" y="1591285"/>
                  </a:lnTo>
                  <a:lnTo>
                    <a:pt x="3592829" y="1638300"/>
                  </a:lnTo>
                  <a:lnTo>
                    <a:pt x="3592161" y="1685379"/>
                  </a:lnTo>
                  <a:lnTo>
                    <a:pt x="3590167" y="1732067"/>
                  </a:lnTo>
                  <a:lnTo>
                    <a:pt x="3586862" y="1778350"/>
                  </a:lnTo>
                  <a:lnTo>
                    <a:pt x="3582262" y="1824213"/>
                  </a:lnTo>
                  <a:lnTo>
                    <a:pt x="3576384" y="1869642"/>
                  </a:lnTo>
                  <a:lnTo>
                    <a:pt x="3569242" y="1914623"/>
                  </a:lnTo>
                  <a:lnTo>
                    <a:pt x="3560853" y="1959141"/>
                  </a:lnTo>
                  <a:lnTo>
                    <a:pt x="3551232" y="2003181"/>
                  </a:lnTo>
                  <a:lnTo>
                    <a:pt x="3540395" y="2046730"/>
                  </a:lnTo>
                  <a:lnTo>
                    <a:pt x="3528358" y="2089773"/>
                  </a:lnTo>
                  <a:lnTo>
                    <a:pt x="3515136" y="2132295"/>
                  </a:lnTo>
                  <a:lnTo>
                    <a:pt x="3500745" y="2174283"/>
                  </a:lnTo>
                  <a:lnTo>
                    <a:pt x="3485202" y="2215721"/>
                  </a:lnTo>
                  <a:lnTo>
                    <a:pt x="3468520" y="2256595"/>
                  </a:lnTo>
                  <a:lnTo>
                    <a:pt x="3450718" y="2296892"/>
                  </a:lnTo>
                  <a:lnTo>
                    <a:pt x="3431809" y="2336596"/>
                  </a:lnTo>
                  <a:lnTo>
                    <a:pt x="3411810" y="2375693"/>
                  </a:lnTo>
                  <a:lnTo>
                    <a:pt x="3390737" y="2414169"/>
                  </a:lnTo>
                  <a:lnTo>
                    <a:pt x="3368605" y="2452009"/>
                  </a:lnTo>
                  <a:lnTo>
                    <a:pt x="3345430" y="2489199"/>
                  </a:lnTo>
                  <a:lnTo>
                    <a:pt x="3321228" y="2525725"/>
                  </a:lnTo>
                  <a:lnTo>
                    <a:pt x="3296014" y="2561572"/>
                  </a:lnTo>
                  <a:lnTo>
                    <a:pt x="3269805" y="2596726"/>
                  </a:lnTo>
                  <a:lnTo>
                    <a:pt x="3242615" y="2631172"/>
                  </a:lnTo>
                  <a:lnTo>
                    <a:pt x="3214461" y="2664896"/>
                  </a:lnTo>
                  <a:lnTo>
                    <a:pt x="3185359" y="2697884"/>
                  </a:lnTo>
                  <a:lnTo>
                    <a:pt x="3155323" y="2730121"/>
                  </a:lnTo>
                  <a:lnTo>
                    <a:pt x="3124371" y="2761593"/>
                  </a:lnTo>
                  <a:lnTo>
                    <a:pt x="3092517" y="2792285"/>
                  </a:lnTo>
                  <a:lnTo>
                    <a:pt x="3059778" y="2822183"/>
                  </a:lnTo>
                  <a:lnTo>
                    <a:pt x="3026168" y="2851273"/>
                  </a:lnTo>
                  <a:lnTo>
                    <a:pt x="2991704" y="2879540"/>
                  </a:lnTo>
                  <a:lnTo>
                    <a:pt x="2956402" y="2906970"/>
                  </a:lnTo>
                  <a:lnTo>
                    <a:pt x="2920277" y="2933549"/>
                  </a:lnTo>
                  <a:lnTo>
                    <a:pt x="2883346" y="2959261"/>
                  </a:lnTo>
                  <a:lnTo>
                    <a:pt x="2845622" y="2984093"/>
                  </a:lnTo>
                  <a:lnTo>
                    <a:pt x="2807124" y="3008030"/>
                  </a:lnTo>
                  <a:lnTo>
                    <a:pt x="2767865" y="3031058"/>
                  </a:lnTo>
                  <a:lnTo>
                    <a:pt x="2727863" y="3053163"/>
                  </a:lnTo>
                  <a:lnTo>
                    <a:pt x="2687132" y="3074329"/>
                  </a:lnTo>
                  <a:lnTo>
                    <a:pt x="2645688" y="3094544"/>
                  </a:lnTo>
                  <a:lnTo>
                    <a:pt x="2603548" y="3113791"/>
                  </a:lnTo>
                  <a:lnTo>
                    <a:pt x="2560726" y="3132058"/>
                  </a:lnTo>
                  <a:lnTo>
                    <a:pt x="2517239" y="3149328"/>
                  </a:lnTo>
                  <a:lnTo>
                    <a:pt x="2473102" y="3165589"/>
                  </a:lnTo>
                  <a:lnTo>
                    <a:pt x="2428332" y="3180826"/>
                  </a:lnTo>
                  <a:lnTo>
                    <a:pt x="2382943" y="3195024"/>
                  </a:lnTo>
                  <a:lnTo>
                    <a:pt x="2336951" y="3208169"/>
                  </a:lnTo>
                  <a:lnTo>
                    <a:pt x="2290373" y="3220246"/>
                  </a:lnTo>
                  <a:lnTo>
                    <a:pt x="2243224" y="3231241"/>
                  </a:lnTo>
                  <a:lnTo>
                    <a:pt x="2195519" y="3241141"/>
                  </a:lnTo>
                  <a:lnTo>
                    <a:pt x="2147275" y="3249929"/>
                  </a:lnTo>
                  <a:lnTo>
                    <a:pt x="2098507" y="3257592"/>
                  </a:lnTo>
                  <a:lnTo>
                    <a:pt x="2049231" y="3264116"/>
                  </a:lnTo>
                  <a:lnTo>
                    <a:pt x="1999463" y="3269486"/>
                  </a:lnTo>
                  <a:lnTo>
                    <a:pt x="1949217" y="3273688"/>
                  </a:lnTo>
                  <a:lnTo>
                    <a:pt x="1898511" y="3276707"/>
                  </a:lnTo>
                  <a:lnTo>
                    <a:pt x="1847360" y="3278529"/>
                  </a:lnTo>
                  <a:lnTo>
                    <a:pt x="1795779" y="3279140"/>
                  </a:lnTo>
                  <a:lnTo>
                    <a:pt x="1744262" y="3278529"/>
                  </a:lnTo>
                  <a:lnTo>
                    <a:pt x="1693172" y="3276707"/>
                  </a:lnTo>
                  <a:lnTo>
                    <a:pt x="1642526" y="3273688"/>
                  </a:lnTo>
                  <a:lnTo>
                    <a:pt x="1592338" y="3269486"/>
                  </a:lnTo>
                  <a:lnTo>
                    <a:pt x="1542624" y="3264116"/>
                  </a:lnTo>
                  <a:lnTo>
                    <a:pt x="1493401" y="3257592"/>
                  </a:lnTo>
                  <a:lnTo>
                    <a:pt x="1444684" y="3249929"/>
                  </a:lnTo>
                  <a:lnTo>
                    <a:pt x="1396490" y="3241141"/>
                  </a:lnTo>
                  <a:lnTo>
                    <a:pt x="1348832" y="3231241"/>
                  </a:lnTo>
                  <a:lnTo>
                    <a:pt x="1301728" y="3220246"/>
                  </a:lnTo>
                  <a:lnTo>
                    <a:pt x="1255194" y="3208169"/>
                  </a:lnTo>
                  <a:lnTo>
                    <a:pt x="1209244" y="3195024"/>
                  </a:lnTo>
                  <a:lnTo>
                    <a:pt x="1163896" y="3180826"/>
                  </a:lnTo>
                  <a:lnTo>
                    <a:pt x="1119163" y="3165589"/>
                  </a:lnTo>
                  <a:lnTo>
                    <a:pt x="1075063" y="3149328"/>
                  </a:lnTo>
                  <a:lnTo>
                    <a:pt x="1031611" y="3132058"/>
                  </a:lnTo>
                  <a:lnTo>
                    <a:pt x="988823" y="3113791"/>
                  </a:lnTo>
                  <a:lnTo>
                    <a:pt x="946715" y="3094544"/>
                  </a:lnTo>
                  <a:lnTo>
                    <a:pt x="905302" y="3074329"/>
                  </a:lnTo>
                  <a:lnTo>
                    <a:pt x="864600" y="3053163"/>
                  </a:lnTo>
                  <a:lnTo>
                    <a:pt x="824624" y="3031058"/>
                  </a:lnTo>
                  <a:lnTo>
                    <a:pt x="785392" y="3008030"/>
                  </a:lnTo>
                  <a:lnTo>
                    <a:pt x="746918" y="2984093"/>
                  </a:lnTo>
                  <a:lnTo>
                    <a:pt x="709218" y="2959261"/>
                  </a:lnTo>
                  <a:lnTo>
                    <a:pt x="672309" y="2933549"/>
                  </a:lnTo>
                  <a:lnTo>
                    <a:pt x="636204" y="2906970"/>
                  </a:lnTo>
                  <a:lnTo>
                    <a:pt x="600922" y="2879540"/>
                  </a:lnTo>
                  <a:lnTo>
                    <a:pt x="566477" y="2851273"/>
                  </a:lnTo>
                  <a:lnTo>
                    <a:pt x="532885" y="2822183"/>
                  </a:lnTo>
                  <a:lnTo>
                    <a:pt x="500161" y="2792285"/>
                  </a:lnTo>
                  <a:lnTo>
                    <a:pt x="468322" y="2761593"/>
                  </a:lnTo>
                  <a:lnTo>
                    <a:pt x="437384" y="2730121"/>
                  </a:lnTo>
                  <a:lnTo>
                    <a:pt x="407362" y="2697884"/>
                  </a:lnTo>
                  <a:lnTo>
                    <a:pt x="378271" y="2664896"/>
                  </a:lnTo>
                  <a:lnTo>
                    <a:pt x="350129" y="2631172"/>
                  </a:lnTo>
                  <a:lnTo>
                    <a:pt x="322949" y="2596726"/>
                  </a:lnTo>
                  <a:lnTo>
                    <a:pt x="296749" y="2561572"/>
                  </a:lnTo>
                  <a:lnTo>
                    <a:pt x="271544" y="2525725"/>
                  </a:lnTo>
                  <a:lnTo>
                    <a:pt x="247350" y="2489199"/>
                  </a:lnTo>
                  <a:lnTo>
                    <a:pt x="224182" y="2452009"/>
                  </a:lnTo>
                  <a:lnTo>
                    <a:pt x="202056" y="2414169"/>
                  </a:lnTo>
                  <a:lnTo>
                    <a:pt x="180988" y="2375693"/>
                  </a:lnTo>
                  <a:lnTo>
                    <a:pt x="160995" y="2336596"/>
                  </a:lnTo>
                  <a:lnTo>
                    <a:pt x="142090" y="2296892"/>
                  </a:lnTo>
                  <a:lnTo>
                    <a:pt x="124292" y="2256595"/>
                  </a:lnTo>
                  <a:lnTo>
                    <a:pt x="107614" y="2215721"/>
                  </a:lnTo>
                  <a:lnTo>
                    <a:pt x="92073" y="2174283"/>
                  </a:lnTo>
                  <a:lnTo>
                    <a:pt x="77685" y="2132295"/>
                  </a:lnTo>
                  <a:lnTo>
                    <a:pt x="64465" y="2089773"/>
                  </a:lnTo>
                  <a:lnTo>
                    <a:pt x="52429" y="2046730"/>
                  </a:lnTo>
                  <a:lnTo>
                    <a:pt x="41594" y="2003181"/>
                  </a:lnTo>
                  <a:lnTo>
                    <a:pt x="31974" y="1959141"/>
                  </a:lnTo>
                  <a:lnTo>
                    <a:pt x="23586" y="1914623"/>
                  </a:lnTo>
                  <a:lnTo>
                    <a:pt x="16444" y="1869642"/>
                  </a:lnTo>
                  <a:lnTo>
                    <a:pt x="10566" y="1824213"/>
                  </a:lnTo>
                  <a:lnTo>
                    <a:pt x="5967" y="1778350"/>
                  </a:lnTo>
                  <a:lnTo>
                    <a:pt x="2662" y="1732067"/>
                  </a:lnTo>
                  <a:lnTo>
                    <a:pt x="668" y="1685379"/>
                  </a:lnTo>
                  <a:lnTo>
                    <a:pt x="0" y="1638300"/>
                  </a:lnTo>
                  <a:lnTo>
                    <a:pt x="668" y="1591285"/>
                  </a:lnTo>
                  <a:lnTo>
                    <a:pt x="2662" y="1544661"/>
                  </a:lnTo>
                  <a:lnTo>
                    <a:pt x="5967" y="1498443"/>
                  </a:lnTo>
                  <a:lnTo>
                    <a:pt x="10566" y="1452644"/>
                  </a:lnTo>
                  <a:lnTo>
                    <a:pt x="16444" y="1407279"/>
                  </a:lnTo>
                  <a:lnTo>
                    <a:pt x="23586" y="1362362"/>
                  </a:lnTo>
                  <a:lnTo>
                    <a:pt x="31974" y="1317908"/>
                  </a:lnTo>
                  <a:lnTo>
                    <a:pt x="41594" y="1273931"/>
                  </a:lnTo>
                  <a:lnTo>
                    <a:pt x="52429" y="1230446"/>
                  </a:lnTo>
                  <a:lnTo>
                    <a:pt x="64465" y="1187466"/>
                  </a:lnTo>
                  <a:lnTo>
                    <a:pt x="77685" y="1145006"/>
                  </a:lnTo>
                  <a:lnTo>
                    <a:pt x="92073" y="1103081"/>
                  </a:lnTo>
                  <a:lnTo>
                    <a:pt x="107614" y="1061704"/>
                  </a:lnTo>
                  <a:lnTo>
                    <a:pt x="124292" y="1020891"/>
                  </a:lnTo>
                  <a:lnTo>
                    <a:pt x="142090" y="980655"/>
                  </a:lnTo>
                  <a:lnTo>
                    <a:pt x="160995" y="941011"/>
                  </a:lnTo>
                  <a:lnTo>
                    <a:pt x="180988" y="901973"/>
                  </a:lnTo>
                  <a:lnTo>
                    <a:pt x="202056" y="863556"/>
                  </a:lnTo>
                  <a:lnTo>
                    <a:pt x="224182" y="825774"/>
                  </a:lnTo>
                  <a:lnTo>
                    <a:pt x="247350" y="788642"/>
                  </a:lnTo>
                  <a:lnTo>
                    <a:pt x="271544" y="752173"/>
                  </a:lnTo>
                  <a:lnTo>
                    <a:pt x="296749" y="716382"/>
                  </a:lnTo>
                  <a:lnTo>
                    <a:pt x="322949" y="681283"/>
                  </a:lnTo>
                  <a:lnTo>
                    <a:pt x="350129" y="646891"/>
                  </a:lnTo>
                  <a:lnTo>
                    <a:pt x="378271" y="613220"/>
                  </a:lnTo>
                  <a:lnTo>
                    <a:pt x="407362" y="580285"/>
                  </a:lnTo>
                  <a:lnTo>
                    <a:pt x="437384" y="548100"/>
                  </a:lnTo>
                  <a:lnTo>
                    <a:pt x="468322" y="516678"/>
                  </a:lnTo>
                  <a:lnTo>
                    <a:pt x="500161" y="486036"/>
                  </a:lnTo>
                  <a:lnTo>
                    <a:pt x="532885" y="456186"/>
                  </a:lnTo>
                  <a:lnTo>
                    <a:pt x="566477" y="427143"/>
                  </a:lnTo>
                  <a:lnTo>
                    <a:pt x="600922" y="398922"/>
                  </a:lnTo>
                  <a:lnTo>
                    <a:pt x="636204" y="371538"/>
                  </a:lnTo>
                  <a:lnTo>
                    <a:pt x="672309" y="345003"/>
                  </a:lnTo>
                  <a:lnTo>
                    <a:pt x="709218" y="319333"/>
                  </a:lnTo>
                  <a:lnTo>
                    <a:pt x="746918" y="294542"/>
                  </a:lnTo>
                  <a:lnTo>
                    <a:pt x="785392" y="270645"/>
                  </a:lnTo>
                  <a:lnTo>
                    <a:pt x="824624" y="247655"/>
                  </a:lnTo>
                  <a:lnTo>
                    <a:pt x="864600" y="225588"/>
                  </a:lnTo>
                  <a:lnTo>
                    <a:pt x="905302" y="204457"/>
                  </a:lnTo>
                  <a:lnTo>
                    <a:pt x="946715" y="184277"/>
                  </a:lnTo>
                  <a:lnTo>
                    <a:pt x="988823" y="165062"/>
                  </a:lnTo>
                  <a:lnTo>
                    <a:pt x="1031611" y="146827"/>
                  </a:lnTo>
                  <a:lnTo>
                    <a:pt x="1075063" y="129585"/>
                  </a:lnTo>
                  <a:lnTo>
                    <a:pt x="1119163" y="113352"/>
                  </a:lnTo>
                  <a:lnTo>
                    <a:pt x="1163896" y="98142"/>
                  </a:lnTo>
                  <a:lnTo>
                    <a:pt x="1209244" y="83968"/>
                  </a:lnTo>
                  <a:lnTo>
                    <a:pt x="1255194" y="70846"/>
                  </a:lnTo>
                  <a:lnTo>
                    <a:pt x="1301728" y="58790"/>
                  </a:lnTo>
                  <a:lnTo>
                    <a:pt x="1348832" y="47813"/>
                  </a:lnTo>
                  <a:lnTo>
                    <a:pt x="1396490" y="37932"/>
                  </a:lnTo>
                  <a:lnTo>
                    <a:pt x="1444684" y="29158"/>
                  </a:lnTo>
                  <a:lnTo>
                    <a:pt x="1493401" y="21509"/>
                  </a:lnTo>
                  <a:lnTo>
                    <a:pt x="1542624" y="14996"/>
                  </a:lnTo>
                  <a:lnTo>
                    <a:pt x="1592338" y="9636"/>
                  </a:lnTo>
                  <a:lnTo>
                    <a:pt x="1642526" y="5441"/>
                  </a:lnTo>
                  <a:lnTo>
                    <a:pt x="1693172" y="2428"/>
                  </a:lnTo>
                  <a:lnTo>
                    <a:pt x="1744262" y="609"/>
                  </a:lnTo>
                  <a:lnTo>
                    <a:pt x="1795779" y="0"/>
                  </a:lnTo>
                  <a:close/>
                </a:path>
              </a:pathLst>
            </a:custGeom>
            <a:ln w="12579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1183" y="2306855"/>
            <a:ext cx="1828420" cy="1366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095521" y="5862016"/>
            <a:ext cx="193440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59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(заявитель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из </a:t>
            </a:r>
            <a:r>
              <a:rPr spc="-10" dirty="0">
                <a:latin typeface="Calibri"/>
                <a:cs typeface="Calibri"/>
              </a:rPr>
              <a:t>Великобритании)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45050" y="2189479"/>
            <a:ext cx="2536190" cy="215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99900"/>
              </a:lnSpc>
              <a:spcBef>
                <a:spcPts val="100"/>
              </a:spcBef>
            </a:pPr>
            <a:r>
              <a:rPr sz="2800" b="1" spc="-10" dirty="0">
                <a:latin typeface="Calibri"/>
                <a:cs typeface="Calibri"/>
              </a:rPr>
              <a:t>Абсолютные основания, исключающие регистрацию </a:t>
            </a:r>
            <a:r>
              <a:rPr sz="2800" b="1" dirty="0">
                <a:latin typeface="Calibri"/>
                <a:cs typeface="Calibri"/>
              </a:rPr>
              <a:t>товарного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знака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11183" y="4759959"/>
            <a:ext cx="18338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bin </a:t>
            </a:r>
            <a:r>
              <a:rPr sz="3600" spc="-10" dirty="0">
                <a:latin typeface="Calibri"/>
                <a:cs typeface="Calibri"/>
              </a:rPr>
              <a:t>Laden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96000" y="5264150"/>
            <a:ext cx="17780" cy="993140"/>
          </a:xfrm>
          <a:custGeom>
            <a:avLst/>
            <a:gdLst/>
            <a:ahLst/>
            <a:cxnLst/>
            <a:rect l="l" t="t" r="r" b="b"/>
            <a:pathLst>
              <a:path w="17779" h="993139">
                <a:moveTo>
                  <a:pt x="17779" y="0"/>
                </a:moveTo>
                <a:lnTo>
                  <a:pt x="15239" y="153669"/>
                </a:lnTo>
              </a:path>
              <a:path w="17779" h="993139">
                <a:moveTo>
                  <a:pt x="13970" y="210819"/>
                </a:moveTo>
                <a:lnTo>
                  <a:pt x="11429" y="363219"/>
                </a:lnTo>
              </a:path>
              <a:path w="17779" h="993139">
                <a:moveTo>
                  <a:pt x="10160" y="420369"/>
                </a:moveTo>
                <a:lnTo>
                  <a:pt x="7620" y="572769"/>
                </a:lnTo>
              </a:path>
              <a:path w="17779" h="993139">
                <a:moveTo>
                  <a:pt x="6350" y="629919"/>
                </a:moveTo>
                <a:lnTo>
                  <a:pt x="3810" y="782320"/>
                </a:lnTo>
              </a:path>
              <a:path w="17779" h="993139">
                <a:moveTo>
                  <a:pt x="2539" y="839469"/>
                </a:moveTo>
                <a:lnTo>
                  <a:pt x="0" y="99314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6290791"/>
            <a:ext cx="2130878" cy="3196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984" y="4075599"/>
            <a:ext cx="2653483" cy="1620408"/>
          </a:xfrm>
          <a:prstGeom prst="rect">
            <a:avLst/>
          </a:prstGeom>
        </p:spPr>
      </p:pic>
      <p:sp>
        <p:nvSpPr>
          <p:cNvPr id="26" name="object 7"/>
          <p:cNvSpPr txBox="1"/>
          <p:nvPr/>
        </p:nvSpPr>
        <p:spPr>
          <a:xfrm>
            <a:off x="615470" y="5719789"/>
            <a:ext cx="1905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kk-KZ" dirty="0" smtClean="0">
                <a:latin typeface="Calibri"/>
                <a:cs typeface="Calibri"/>
              </a:rPr>
              <a:t>(подается на услуги детского сада</a:t>
            </a:r>
            <a:r>
              <a:rPr lang="ru-RU" dirty="0" smtClean="0">
                <a:latin typeface="Calibri"/>
                <a:cs typeface="Calibri"/>
              </a:rPr>
              <a:t>)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9574" y="1613435"/>
            <a:ext cx="2138396" cy="2153280"/>
          </a:xfrm>
          <a:prstGeom prst="rect">
            <a:avLst/>
          </a:prstGeom>
        </p:spPr>
      </p:pic>
      <p:sp>
        <p:nvSpPr>
          <p:cNvPr id="28" name="object 7"/>
          <p:cNvSpPr txBox="1"/>
          <p:nvPr/>
        </p:nvSpPr>
        <p:spPr>
          <a:xfrm>
            <a:off x="135889" y="2268164"/>
            <a:ext cx="173383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latin typeface="Calibri"/>
                <a:cs typeface="Calibri"/>
              </a:rPr>
              <a:t>(в отношении кефира вводит в заблуждение)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object 67"/>
          <p:cNvSpPr txBox="1"/>
          <p:nvPr/>
        </p:nvSpPr>
        <p:spPr>
          <a:xfrm>
            <a:off x="386079" y="18795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68" name="object 68" descr="$PPTXTitle"/>
          <p:cNvSpPr txBox="1">
            <a:spLocks noGrp="1"/>
          </p:cNvSpPr>
          <p:nvPr>
            <p:ph type="title"/>
          </p:nvPr>
        </p:nvSpPr>
        <p:spPr>
          <a:xfrm>
            <a:off x="728980" y="111759"/>
            <a:ext cx="110655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latin typeface="Calibri"/>
                <a:cs typeface="Calibri"/>
              </a:rPr>
              <a:t>фамилии,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имена,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псевдонимы</a:t>
            </a:r>
            <a:r>
              <a:rPr sz="2000" b="0" spc="185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и,</a:t>
            </a:r>
            <a:r>
              <a:rPr sz="2000" b="0" spc="195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производные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от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них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портреты</a:t>
            </a:r>
            <a:r>
              <a:rPr sz="2000" b="0" spc="195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и</a:t>
            </a:r>
            <a:r>
              <a:rPr sz="2000" b="0" spc="185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факсимиле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в</a:t>
            </a:r>
            <a:r>
              <a:rPr sz="2000" b="0" spc="185" dirty="0">
                <a:latin typeface="Calibri"/>
                <a:cs typeface="Calibri"/>
              </a:rPr>
              <a:t> </a:t>
            </a:r>
            <a:r>
              <a:rPr sz="2000" b="0" dirty="0">
                <a:latin typeface="Calibri"/>
                <a:cs typeface="Calibri"/>
              </a:rPr>
              <a:t>нарушение</a:t>
            </a:r>
            <a:r>
              <a:rPr sz="2000" b="0" spc="190" dirty="0">
                <a:latin typeface="Calibri"/>
                <a:cs typeface="Calibri"/>
              </a:rPr>
              <a:t> </a:t>
            </a:r>
            <a:r>
              <a:rPr sz="2000" b="0" spc="-10" dirty="0">
                <a:latin typeface="Calibri"/>
                <a:cs typeface="Calibri"/>
              </a:rPr>
              <a:t>личных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28980" y="416559"/>
            <a:ext cx="110636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неимущественных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прав</a:t>
            </a:r>
            <a:r>
              <a:rPr sz="2000" spc="25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этих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лиц,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8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наследников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правопреемников,</a:t>
            </a:r>
            <a:r>
              <a:rPr sz="2000" spc="25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8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также,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если</a:t>
            </a:r>
            <a:r>
              <a:rPr sz="2000" spc="75" dirty="0">
                <a:latin typeface="Calibri"/>
                <a:cs typeface="Calibri"/>
              </a:rPr>
              <a:t>  </a:t>
            </a:r>
            <a:r>
              <a:rPr sz="2000" spc="-25" dirty="0">
                <a:latin typeface="Calibri"/>
                <a:cs typeface="Calibri"/>
              </a:rPr>
              <a:t>эти </a:t>
            </a:r>
            <a:r>
              <a:rPr sz="2000" dirty="0">
                <a:latin typeface="Calibri"/>
                <a:cs typeface="Calibri"/>
              </a:rPr>
              <a:t>обозначения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являются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достоянием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истории</a:t>
            </a:r>
            <a:r>
              <a:rPr sz="2000" spc="3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культуры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Республики</a:t>
            </a:r>
            <a:r>
              <a:rPr sz="2000" spc="3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Казахстан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3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без</a:t>
            </a:r>
            <a:r>
              <a:rPr sz="2000" spc="3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разрешения </a:t>
            </a:r>
            <a:r>
              <a:rPr sz="2000" dirty="0">
                <a:latin typeface="Calibri"/>
                <a:cs typeface="Calibri"/>
              </a:rPr>
              <a:t>соответствующего</a:t>
            </a:r>
            <a:r>
              <a:rPr sz="2000" spc="2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компетентного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органа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0" name="object 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302" y="1476450"/>
            <a:ext cx="1697989" cy="169798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750300" y="4720590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36050" y="4643120"/>
            <a:ext cx="21983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названия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известных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8039" y="540257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669" y="5325109"/>
            <a:ext cx="19983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воспроизводящие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292600" y="1761489"/>
            <a:ext cx="3629025" cy="3961765"/>
            <a:chOff x="4292600" y="1761489"/>
            <a:chExt cx="3629025" cy="3961765"/>
          </a:xfrm>
        </p:grpSpPr>
        <p:sp>
          <p:nvSpPr>
            <p:cNvPr id="14" name="object 14"/>
            <p:cNvSpPr/>
            <p:nvPr/>
          </p:nvSpPr>
          <p:spPr>
            <a:xfrm>
              <a:off x="7901940" y="4301489"/>
              <a:ext cx="10160" cy="1412240"/>
            </a:xfrm>
            <a:custGeom>
              <a:avLst/>
              <a:gdLst/>
              <a:ahLst/>
              <a:cxnLst/>
              <a:rect l="l" t="t" r="r" b="b"/>
              <a:pathLst>
                <a:path w="10159" h="1412239">
                  <a:moveTo>
                    <a:pt x="0" y="0"/>
                  </a:moveTo>
                  <a:lnTo>
                    <a:pt x="1269" y="153670"/>
                  </a:lnTo>
                </a:path>
                <a:path w="10159" h="1412239">
                  <a:moveTo>
                    <a:pt x="1269" y="210820"/>
                  </a:moveTo>
                  <a:lnTo>
                    <a:pt x="2539" y="363220"/>
                  </a:lnTo>
                </a:path>
                <a:path w="10159" h="1412239">
                  <a:moveTo>
                    <a:pt x="3809" y="420370"/>
                  </a:moveTo>
                  <a:lnTo>
                    <a:pt x="3809" y="572770"/>
                  </a:lnTo>
                </a:path>
                <a:path w="10159" h="1412239">
                  <a:moveTo>
                    <a:pt x="5079" y="629920"/>
                  </a:moveTo>
                  <a:lnTo>
                    <a:pt x="6350" y="782320"/>
                  </a:lnTo>
                </a:path>
                <a:path w="10159" h="1412239">
                  <a:moveTo>
                    <a:pt x="6350" y="839470"/>
                  </a:moveTo>
                  <a:lnTo>
                    <a:pt x="7619" y="993140"/>
                  </a:lnTo>
                </a:path>
                <a:path w="10159" h="1412239">
                  <a:moveTo>
                    <a:pt x="7619" y="1050290"/>
                  </a:moveTo>
                  <a:lnTo>
                    <a:pt x="8889" y="1202690"/>
                  </a:lnTo>
                </a:path>
                <a:path w="10159" h="1412239">
                  <a:moveTo>
                    <a:pt x="8889" y="1259840"/>
                  </a:moveTo>
                  <a:lnTo>
                    <a:pt x="10159" y="1412240"/>
                  </a:lnTo>
                </a:path>
              </a:pathLst>
            </a:custGeom>
            <a:ln w="19048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0909" y="1983739"/>
              <a:ext cx="2710180" cy="282828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98950" y="1767839"/>
              <a:ext cx="3592829" cy="3279140"/>
            </a:xfrm>
            <a:custGeom>
              <a:avLst/>
              <a:gdLst/>
              <a:ahLst/>
              <a:cxnLst/>
              <a:rect l="l" t="t" r="r" b="b"/>
              <a:pathLst>
                <a:path w="3592829" h="3279140">
                  <a:moveTo>
                    <a:pt x="1795779" y="0"/>
                  </a:moveTo>
                  <a:lnTo>
                    <a:pt x="1847360" y="609"/>
                  </a:lnTo>
                  <a:lnTo>
                    <a:pt x="1898511" y="2428"/>
                  </a:lnTo>
                  <a:lnTo>
                    <a:pt x="1949217" y="5441"/>
                  </a:lnTo>
                  <a:lnTo>
                    <a:pt x="1999463" y="9636"/>
                  </a:lnTo>
                  <a:lnTo>
                    <a:pt x="2049231" y="14996"/>
                  </a:lnTo>
                  <a:lnTo>
                    <a:pt x="2098507" y="21509"/>
                  </a:lnTo>
                  <a:lnTo>
                    <a:pt x="2147275" y="29158"/>
                  </a:lnTo>
                  <a:lnTo>
                    <a:pt x="2195519" y="37932"/>
                  </a:lnTo>
                  <a:lnTo>
                    <a:pt x="2243224" y="47813"/>
                  </a:lnTo>
                  <a:lnTo>
                    <a:pt x="2290373" y="58790"/>
                  </a:lnTo>
                  <a:lnTo>
                    <a:pt x="2336951" y="70846"/>
                  </a:lnTo>
                  <a:lnTo>
                    <a:pt x="2382943" y="83968"/>
                  </a:lnTo>
                  <a:lnTo>
                    <a:pt x="2428332" y="98142"/>
                  </a:lnTo>
                  <a:lnTo>
                    <a:pt x="2473102" y="113352"/>
                  </a:lnTo>
                  <a:lnTo>
                    <a:pt x="2517239" y="129585"/>
                  </a:lnTo>
                  <a:lnTo>
                    <a:pt x="2560726" y="146827"/>
                  </a:lnTo>
                  <a:lnTo>
                    <a:pt x="2603548" y="165062"/>
                  </a:lnTo>
                  <a:lnTo>
                    <a:pt x="2645688" y="184277"/>
                  </a:lnTo>
                  <a:lnTo>
                    <a:pt x="2687132" y="204457"/>
                  </a:lnTo>
                  <a:lnTo>
                    <a:pt x="2727863" y="225588"/>
                  </a:lnTo>
                  <a:lnTo>
                    <a:pt x="2767865" y="247655"/>
                  </a:lnTo>
                  <a:lnTo>
                    <a:pt x="2807124" y="270645"/>
                  </a:lnTo>
                  <a:lnTo>
                    <a:pt x="2845622" y="294542"/>
                  </a:lnTo>
                  <a:lnTo>
                    <a:pt x="2883346" y="319333"/>
                  </a:lnTo>
                  <a:lnTo>
                    <a:pt x="2920277" y="345003"/>
                  </a:lnTo>
                  <a:lnTo>
                    <a:pt x="2956402" y="371538"/>
                  </a:lnTo>
                  <a:lnTo>
                    <a:pt x="2991704" y="398922"/>
                  </a:lnTo>
                  <a:lnTo>
                    <a:pt x="3026168" y="427143"/>
                  </a:lnTo>
                  <a:lnTo>
                    <a:pt x="3059778" y="456186"/>
                  </a:lnTo>
                  <a:lnTo>
                    <a:pt x="3092517" y="486036"/>
                  </a:lnTo>
                  <a:lnTo>
                    <a:pt x="3124371" y="516678"/>
                  </a:lnTo>
                  <a:lnTo>
                    <a:pt x="3155323" y="548100"/>
                  </a:lnTo>
                  <a:lnTo>
                    <a:pt x="3185359" y="580285"/>
                  </a:lnTo>
                  <a:lnTo>
                    <a:pt x="3214461" y="613220"/>
                  </a:lnTo>
                  <a:lnTo>
                    <a:pt x="3242615" y="646891"/>
                  </a:lnTo>
                  <a:lnTo>
                    <a:pt x="3269805" y="681283"/>
                  </a:lnTo>
                  <a:lnTo>
                    <a:pt x="3296014" y="716382"/>
                  </a:lnTo>
                  <a:lnTo>
                    <a:pt x="3321228" y="752173"/>
                  </a:lnTo>
                  <a:lnTo>
                    <a:pt x="3345430" y="788642"/>
                  </a:lnTo>
                  <a:lnTo>
                    <a:pt x="3368605" y="825774"/>
                  </a:lnTo>
                  <a:lnTo>
                    <a:pt x="3390737" y="863556"/>
                  </a:lnTo>
                  <a:lnTo>
                    <a:pt x="3411810" y="901973"/>
                  </a:lnTo>
                  <a:lnTo>
                    <a:pt x="3431809" y="941011"/>
                  </a:lnTo>
                  <a:lnTo>
                    <a:pt x="3450718" y="980655"/>
                  </a:lnTo>
                  <a:lnTo>
                    <a:pt x="3468520" y="1020891"/>
                  </a:lnTo>
                  <a:lnTo>
                    <a:pt x="3485202" y="1061704"/>
                  </a:lnTo>
                  <a:lnTo>
                    <a:pt x="3500745" y="1103081"/>
                  </a:lnTo>
                  <a:lnTo>
                    <a:pt x="3515136" y="1145006"/>
                  </a:lnTo>
                  <a:lnTo>
                    <a:pt x="3528358" y="1187466"/>
                  </a:lnTo>
                  <a:lnTo>
                    <a:pt x="3540395" y="1230446"/>
                  </a:lnTo>
                  <a:lnTo>
                    <a:pt x="3551232" y="1273931"/>
                  </a:lnTo>
                  <a:lnTo>
                    <a:pt x="3560853" y="1317908"/>
                  </a:lnTo>
                  <a:lnTo>
                    <a:pt x="3569242" y="1362362"/>
                  </a:lnTo>
                  <a:lnTo>
                    <a:pt x="3576384" y="1407279"/>
                  </a:lnTo>
                  <a:lnTo>
                    <a:pt x="3582262" y="1452644"/>
                  </a:lnTo>
                  <a:lnTo>
                    <a:pt x="3586862" y="1498443"/>
                  </a:lnTo>
                  <a:lnTo>
                    <a:pt x="3590167" y="1544661"/>
                  </a:lnTo>
                  <a:lnTo>
                    <a:pt x="3592161" y="1591285"/>
                  </a:lnTo>
                  <a:lnTo>
                    <a:pt x="3592829" y="1638300"/>
                  </a:lnTo>
                  <a:lnTo>
                    <a:pt x="3592161" y="1685379"/>
                  </a:lnTo>
                  <a:lnTo>
                    <a:pt x="3590167" y="1732067"/>
                  </a:lnTo>
                  <a:lnTo>
                    <a:pt x="3586862" y="1778350"/>
                  </a:lnTo>
                  <a:lnTo>
                    <a:pt x="3582262" y="1824213"/>
                  </a:lnTo>
                  <a:lnTo>
                    <a:pt x="3576384" y="1869642"/>
                  </a:lnTo>
                  <a:lnTo>
                    <a:pt x="3569242" y="1914623"/>
                  </a:lnTo>
                  <a:lnTo>
                    <a:pt x="3560853" y="1959141"/>
                  </a:lnTo>
                  <a:lnTo>
                    <a:pt x="3551232" y="2003181"/>
                  </a:lnTo>
                  <a:lnTo>
                    <a:pt x="3540395" y="2046730"/>
                  </a:lnTo>
                  <a:lnTo>
                    <a:pt x="3528358" y="2089773"/>
                  </a:lnTo>
                  <a:lnTo>
                    <a:pt x="3515136" y="2132295"/>
                  </a:lnTo>
                  <a:lnTo>
                    <a:pt x="3500745" y="2174283"/>
                  </a:lnTo>
                  <a:lnTo>
                    <a:pt x="3485202" y="2215721"/>
                  </a:lnTo>
                  <a:lnTo>
                    <a:pt x="3468520" y="2256595"/>
                  </a:lnTo>
                  <a:lnTo>
                    <a:pt x="3450718" y="2296892"/>
                  </a:lnTo>
                  <a:lnTo>
                    <a:pt x="3431809" y="2336596"/>
                  </a:lnTo>
                  <a:lnTo>
                    <a:pt x="3411810" y="2375693"/>
                  </a:lnTo>
                  <a:lnTo>
                    <a:pt x="3390737" y="2414169"/>
                  </a:lnTo>
                  <a:lnTo>
                    <a:pt x="3368605" y="2452009"/>
                  </a:lnTo>
                  <a:lnTo>
                    <a:pt x="3345430" y="2489199"/>
                  </a:lnTo>
                  <a:lnTo>
                    <a:pt x="3321228" y="2525725"/>
                  </a:lnTo>
                  <a:lnTo>
                    <a:pt x="3296014" y="2561572"/>
                  </a:lnTo>
                  <a:lnTo>
                    <a:pt x="3269805" y="2596726"/>
                  </a:lnTo>
                  <a:lnTo>
                    <a:pt x="3242615" y="2631172"/>
                  </a:lnTo>
                  <a:lnTo>
                    <a:pt x="3214461" y="2664896"/>
                  </a:lnTo>
                  <a:lnTo>
                    <a:pt x="3185359" y="2697884"/>
                  </a:lnTo>
                  <a:lnTo>
                    <a:pt x="3155323" y="2730121"/>
                  </a:lnTo>
                  <a:lnTo>
                    <a:pt x="3124371" y="2761593"/>
                  </a:lnTo>
                  <a:lnTo>
                    <a:pt x="3092517" y="2792285"/>
                  </a:lnTo>
                  <a:lnTo>
                    <a:pt x="3059778" y="2822183"/>
                  </a:lnTo>
                  <a:lnTo>
                    <a:pt x="3026168" y="2851273"/>
                  </a:lnTo>
                  <a:lnTo>
                    <a:pt x="2991704" y="2879540"/>
                  </a:lnTo>
                  <a:lnTo>
                    <a:pt x="2956402" y="2906970"/>
                  </a:lnTo>
                  <a:lnTo>
                    <a:pt x="2920277" y="2933549"/>
                  </a:lnTo>
                  <a:lnTo>
                    <a:pt x="2883346" y="2959261"/>
                  </a:lnTo>
                  <a:lnTo>
                    <a:pt x="2845622" y="2984093"/>
                  </a:lnTo>
                  <a:lnTo>
                    <a:pt x="2807124" y="3008030"/>
                  </a:lnTo>
                  <a:lnTo>
                    <a:pt x="2767865" y="3031058"/>
                  </a:lnTo>
                  <a:lnTo>
                    <a:pt x="2727863" y="3053163"/>
                  </a:lnTo>
                  <a:lnTo>
                    <a:pt x="2687132" y="3074329"/>
                  </a:lnTo>
                  <a:lnTo>
                    <a:pt x="2645688" y="3094544"/>
                  </a:lnTo>
                  <a:lnTo>
                    <a:pt x="2603548" y="3113791"/>
                  </a:lnTo>
                  <a:lnTo>
                    <a:pt x="2560726" y="3132058"/>
                  </a:lnTo>
                  <a:lnTo>
                    <a:pt x="2517239" y="3149328"/>
                  </a:lnTo>
                  <a:lnTo>
                    <a:pt x="2473102" y="3165589"/>
                  </a:lnTo>
                  <a:lnTo>
                    <a:pt x="2428332" y="3180826"/>
                  </a:lnTo>
                  <a:lnTo>
                    <a:pt x="2382943" y="3195024"/>
                  </a:lnTo>
                  <a:lnTo>
                    <a:pt x="2336951" y="3208169"/>
                  </a:lnTo>
                  <a:lnTo>
                    <a:pt x="2290373" y="3220246"/>
                  </a:lnTo>
                  <a:lnTo>
                    <a:pt x="2243224" y="3231241"/>
                  </a:lnTo>
                  <a:lnTo>
                    <a:pt x="2195519" y="3241141"/>
                  </a:lnTo>
                  <a:lnTo>
                    <a:pt x="2147275" y="3249929"/>
                  </a:lnTo>
                  <a:lnTo>
                    <a:pt x="2098507" y="3257592"/>
                  </a:lnTo>
                  <a:lnTo>
                    <a:pt x="2049231" y="3264116"/>
                  </a:lnTo>
                  <a:lnTo>
                    <a:pt x="1999463" y="3269486"/>
                  </a:lnTo>
                  <a:lnTo>
                    <a:pt x="1949217" y="3273688"/>
                  </a:lnTo>
                  <a:lnTo>
                    <a:pt x="1898511" y="3276707"/>
                  </a:lnTo>
                  <a:lnTo>
                    <a:pt x="1847360" y="3278529"/>
                  </a:lnTo>
                  <a:lnTo>
                    <a:pt x="1795779" y="3279140"/>
                  </a:lnTo>
                  <a:lnTo>
                    <a:pt x="1744262" y="3278529"/>
                  </a:lnTo>
                  <a:lnTo>
                    <a:pt x="1693172" y="3276707"/>
                  </a:lnTo>
                  <a:lnTo>
                    <a:pt x="1642526" y="3273688"/>
                  </a:lnTo>
                  <a:lnTo>
                    <a:pt x="1592338" y="3269486"/>
                  </a:lnTo>
                  <a:lnTo>
                    <a:pt x="1542624" y="3264116"/>
                  </a:lnTo>
                  <a:lnTo>
                    <a:pt x="1493401" y="3257592"/>
                  </a:lnTo>
                  <a:lnTo>
                    <a:pt x="1444684" y="3249929"/>
                  </a:lnTo>
                  <a:lnTo>
                    <a:pt x="1396490" y="3241141"/>
                  </a:lnTo>
                  <a:lnTo>
                    <a:pt x="1348832" y="3231241"/>
                  </a:lnTo>
                  <a:lnTo>
                    <a:pt x="1301728" y="3220246"/>
                  </a:lnTo>
                  <a:lnTo>
                    <a:pt x="1255194" y="3208169"/>
                  </a:lnTo>
                  <a:lnTo>
                    <a:pt x="1209244" y="3195024"/>
                  </a:lnTo>
                  <a:lnTo>
                    <a:pt x="1163896" y="3180826"/>
                  </a:lnTo>
                  <a:lnTo>
                    <a:pt x="1119163" y="3165589"/>
                  </a:lnTo>
                  <a:lnTo>
                    <a:pt x="1075063" y="3149328"/>
                  </a:lnTo>
                  <a:lnTo>
                    <a:pt x="1031611" y="3132058"/>
                  </a:lnTo>
                  <a:lnTo>
                    <a:pt x="988823" y="3113791"/>
                  </a:lnTo>
                  <a:lnTo>
                    <a:pt x="946715" y="3094544"/>
                  </a:lnTo>
                  <a:lnTo>
                    <a:pt x="905302" y="3074329"/>
                  </a:lnTo>
                  <a:lnTo>
                    <a:pt x="864600" y="3053163"/>
                  </a:lnTo>
                  <a:lnTo>
                    <a:pt x="824624" y="3031058"/>
                  </a:lnTo>
                  <a:lnTo>
                    <a:pt x="785392" y="3008030"/>
                  </a:lnTo>
                  <a:lnTo>
                    <a:pt x="746918" y="2984093"/>
                  </a:lnTo>
                  <a:lnTo>
                    <a:pt x="709218" y="2959261"/>
                  </a:lnTo>
                  <a:lnTo>
                    <a:pt x="672309" y="2933549"/>
                  </a:lnTo>
                  <a:lnTo>
                    <a:pt x="636204" y="2906970"/>
                  </a:lnTo>
                  <a:lnTo>
                    <a:pt x="600922" y="2879540"/>
                  </a:lnTo>
                  <a:lnTo>
                    <a:pt x="566477" y="2851273"/>
                  </a:lnTo>
                  <a:lnTo>
                    <a:pt x="532885" y="2822183"/>
                  </a:lnTo>
                  <a:lnTo>
                    <a:pt x="500161" y="2792285"/>
                  </a:lnTo>
                  <a:lnTo>
                    <a:pt x="468322" y="2761593"/>
                  </a:lnTo>
                  <a:lnTo>
                    <a:pt x="437384" y="2730121"/>
                  </a:lnTo>
                  <a:lnTo>
                    <a:pt x="407362" y="2697884"/>
                  </a:lnTo>
                  <a:lnTo>
                    <a:pt x="378271" y="2664896"/>
                  </a:lnTo>
                  <a:lnTo>
                    <a:pt x="350129" y="2631172"/>
                  </a:lnTo>
                  <a:lnTo>
                    <a:pt x="322949" y="2596726"/>
                  </a:lnTo>
                  <a:lnTo>
                    <a:pt x="296749" y="2561572"/>
                  </a:lnTo>
                  <a:lnTo>
                    <a:pt x="271544" y="2525725"/>
                  </a:lnTo>
                  <a:lnTo>
                    <a:pt x="247350" y="2489199"/>
                  </a:lnTo>
                  <a:lnTo>
                    <a:pt x="224182" y="2452009"/>
                  </a:lnTo>
                  <a:lnTo>
                    <a:pt x="202056" y="2414169"/>
                  </a:lnTo>
                  <a:lnTo>
                    <a:pt x="180988" y="2375693"/>
                  </a:lnTo>
                  <a:lnTo>
                    <a:pt x="160995" y="2336596"/>
                  </a:lnTo>
                  <a:lnTo>
                    <a:pt x="142090" y="2296892"/>
                  </a:lnTo>
                  <a:lnTo>
                    <a:pt x="124292" y="2256595"/>
                  </a:lnTo>
                  <a:lnTo>
                    <a:pt x="107614" y="2215721"/>
                  </a:lnTo>
                  <a:lnTo>
                    <a:pt x="92073" y="2174283"/>
                  </a:lnTo>
                  <a:lnTo>
                    <a:pt x="77685" y="2132295"/>
                  </a:lnTo>
                  <a:lnTo>
                    <a:pt x="64465" y="2089773"/>
                  </a:lnTo>
                  <a:lnTo>
                    <a:pt x="52429" y="2046730"/>
                  </a:lnTo>
                  <a:lnTo>
                    <a:pt x="41594" y="2003181"/>
                  </a:lnTo>
                  <a:lnTo>
                    <a:pt x="31974" y="1959141"/>
                  </a:lnTo>
                  <a:lnTo>
                    <a:pt x="23586" y="1914623"/>
                  </a:lnTo>
                  <a:lnTo>
                    <a:pt x="16444" y="1869642"/>
                  </a:lnTo>
                  <a:lnTo>
                    <a:pt x="10566" y="1824213"/>
                  </a:lnTo>
                  <a:lnTo>
                    <a:pt x="5967" y="1778350"/>
                  </a:lnTo>
                  <a:lnTo>
                    <a:pt x="2662" y="1732067"/>
                  </a:lnTo>
                  <a:lnTo>
                    <a:pt x="668" y="1685379"/>
                  </a:lnTo>
                  <a:lnTo>
                    <a:pt x="0" y="1638300"/>
                  </a:lnTo>
                  <a:lnTo>
                    <a:pt x="668" y="1591285"/>
                  </a:lnTo>
                  <a:lnTo>
                    <a:pt x="2662" y="1544661"/>
                  </a:lnTo>
                  <a:lnTo>
                    <a:pt x="5967" y="1498443"/>
                  </a:lnTo>
                  <a:lnTo>
                    <a:pt x="10566" y="1452644"/>
                  </a:lnTo>
                  <a:lnTo>
                    <a:pt x="16444" y="1407279"/>
                  </a:lnTo>
                  <a:lnTo>
                    <a:pt x="23586" y="1362362"/>
                  </a:lnTo>
                  <a:lnTo>
                    <a:pt x="31974" y="1317908"/>
                  </a:lnTo>
                  <a:lnTo>
                    <a:pt x="41594" y="1273931"/>
                  </a:lnTo>
                  <a:lnTo>
                    <a:pt x="52429" y="1230446"/>
                  </a:lnTo>
                  <a:lnTo>
                    <a:pt x="64465" y="1187466"/>
                  </a:lnTo>
                  <a:lnTo>
                    <a:pt x="77685" y="1145006"/>
                  </a:lnTo>
                  <a:lnTo>
                    <a:pt x="92073" y="1103081"/>
                  </a:lnTo>
                  <a:lnTo>
                    <a:pt x="107614" y="1061704"/>
                  </a:lnTo>
                  <a:lnTo>
                    <a:pt x="124292" y="1020891"/>
                  </a:lnTo>
                  <a:lnTo>
                    <a:pt x="142090" y="980655"/>
                  </a:lnTo>
                  <a:lnTo>
                    <a:pt x="160995" y="941011"/>
                  </a:lnTo>
                  <a:lnTo>
                    <a:pt x="180988" y="901973"/>
                  </a:lnTo>
                  <a:lnTo>
                    <a:pt x="202056" y="863556"/>
                  </a:lnTo>
                  <a:lnTo>
                    <a:pt x="224182" y="825774"/>
                  </a:lnTo>
                  <a:lnTo>
                    <a:pt x="247350" y="788642"/>
                  </a:lnTo>
                  <a:lnTo>
                    <a:pt x="271544" y="752173"/>
                  </a:lnTo>
                  <a:lnTo>
                    <a:pt x="296749" y="716382"/>
                  </a:lnTo>
                  <a:lnTo>
                    <a:pt x="322949" y="681283"/>
                  </a:lnTo>
                  <a:lnTo>
                    <a:pt x="350129" y="646891"/>
                  </a:lnTo>
                  <a:lnTo>
                    <a:pt x="378271" y="613220"/>
                  </a:lnTo>
                  <a:lnTo>
                    <a:pt x="407362" y="580285"/>
                  </a:lnTo>
                  <a:lnTo>
                    <a:pt x="437384" y="548100"/>
                  </a:lnTo>
                  <a:lnTo>
                    <a:pt x="468322" y="516678"/>
                  </a:lnTo>
                  <a:lnTo>
                    <a:pt x="500161" y="486036"/>
                  </a:lnTo>
                  <a:lnTo>
                    <a:pt x="532885" y="456186"/>
                  </a:lnTo>
                  <a:lnTo>
                    <a:pt x="566477" y="427143"/>
                  </a:lnTo>
                  <a:lnTo>
                    <a:pt x="600922" y="398922"/>
                  </a:lnTo>
                  <a:lnTo>
                    <a:pt x="636204" y="371538"/>
                  </a:lnTo>
                  <a:lnTo>
                    <a:pt x="672309" y="345003"/>
                  </a:lnTo>
                  <a:lnTo>
                    <a:pt x="709218" y="319333"/>
                  </a:lnTo>
                  <a:lnTo>
                    <a:pt x="746918" y="294542"/>
                  </a:lnTo>
                  <a:lnTo>
                    <a:pt x="785392" y="270645"/>
                  </a:lnTo>
                  <a:lnTo>
                    <a:pt x="824624" y="247655"/>
                  </a:lnTo>
                  <a:lnTo>
                    <a:pt x="864600" y="225588"/>
                  </a:lnTo>
                  <a:lnTo>
                    <a:pt x="905302" y="204457"/>
                  </a:lnTo>
                  <a:lnTo>
                    <a:pt x="946715" y="184277"/>
                  </a:lnTo>
                  <a:lnTo>
                    <a:pt x="988823" y="165062"/>
                  </a:lnTo>
                  <a:lnTo>
                    <a:pt x="1031611" y="146827"/>
                  </a:lnTo>
                  <a:lnTo>
                    <a:pt x="1075063" y="129585"/>
                  </a:lnTo>
                  <a:lnTo>
                    <a:pt x="1119163" y="113352"/>
                  </a:lnTo>
                  <a:lnTo>
                    <a:pt x="1163896" y="98142"/>
                  </a:lnTo>
                  <a:lnTo>
                    <a:pt x="1209244" y="83968"/>
                  </a:lnTo>
                  <a:lnTo>
                    <a:pt x="1255194" y="70846"/>
                  </a:lnTo>
                  <a:lnTo>
                    <a:pt x="1301728" y="58790"/>
                  </a:lnTo>
                  <a:lnTo>
                    <a:pt x="1348832" y="47813"/>
                  </a:lnTo>
                  <a:lnTo>
                    <a:pt x="1396490" y="37932"/>
                  </a:lnTo>
                  <a:lnTo>
                    <a:pt x="1444684" y="29158"/>
                  </a:lnTo>
                  <a:lnTo>
                    <a:pt x="1493401" y="21509"/>
                  </a:lnTo>
                  <a:lnTo>
                    <a:pt x="1542624" y="14996"/>
                  </a:lnTo>
                  <a:lnTo>
                    <a:pt x="1592338" y="9636"/>
                  </a:lnTo>
                  <a:lnTo>
                    <a:pt x="1642526" y="5441"/>
                  </a:lnTo>
                  <a:lnTo>
                    <a:pt x="1693172" y="2428"/>
                  </a:lnTo>
                  <a:lnTo>
                    <a:pt x="1744262" y="609"/>
                  </a:lnTo>
                  <a:lnTo>
                    <a:pt x="1795779" y="0"/>
                  </a:lnTo>
                  <a:close/>
                </a:path>
              </a:pathLst>
            </a:custGeom>
            <a:ln w="12579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4" name="object 7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29090" y="1059180"/>
            <a:ext cx="1270000" cy="21971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747259" y="2540000"/>
            <a:ext cx="2695575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Calibri"/>
                <a:cs typeface="Calibri"/>
              </a:rPr>
              <a:t>Иные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основания, исключающие регистрацию </a:t>
            </a:r>
            <a:r>
              <a:rPr sz="2800" b="1" dirty="0">
                <a:latin typeface="Calibri"/>
                <a:cs typeface="Calibri"/>
              </a:rPr>
              <a:t>товарного</a:t>
            </a:r>
            <a:r>
              <a:rPr sz="2800" b="1" spc="-12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знака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1844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27990" y="341630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8809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836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5791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67460" y="341630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69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7828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687829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97379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06929" y="341630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69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1775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2730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3685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946400" y="341630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69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15722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6677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7632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85870" y="341630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96690" y="34163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05180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26135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70900" y="345059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681719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91269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100819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31164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52119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73074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94029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151109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360659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570209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779759" y="345059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99058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120013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140968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619230" y="345059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1830050" y="345059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97350" y="4324350"/>
            <a:ext cx="1270" cy="152400"/>
          </a:xfrm>
          <a:custGeom>
            <a:avLst/>
            <a:gdLst/>
            <a:ahLst/>
            <a:cxnLst/>
            <a:rect l="l" t="t" r="r" b="b"/>
            <a:pathLst>
              <a:path w="1270" h="152400">
                <a:moveTo>
                  <a:pt x="127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97350" y="453390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7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4509" y="3563620"/>
            <a:ext cx="1158240" cy="1158239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31289" y="4043679"/>
            <a:ext cx="1136649" cy="116205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4197350" y="474345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97350" y="4953000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96079" y="516382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39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96079" y="537337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39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3590" y="5629909"/>
            <a:ext cx="2771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промышленные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образцы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194809" y="5582920"/>
            <a:ext cx="1270" cy="152400"/>
          </a:xfrm>
          <a:custGeom>
            <a:avLst/>
            <a:gdLst/>
            <a:ahLst/>
            <a:cxnLst/>
            <a:rect l="l" t="t" r="r" b="b"/>
            <a:pathLst>
              <a:path w="1270" h="152400">
                <a:moveTo>
                  <a:pt x="1269" y="0"/>
                </a:moveTo>
                <a:lnTo>
                  <a:pt x="0" y="15239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94809" y="579374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13369" y="5770879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94809" y="600329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381500" y="6164579"/>
            <a:ext cx="66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94809" y="621284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93540" y="642239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65979" y="6087109"/>
            <a:ext cx="31470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760" marR="5080" indent="-22606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тождественные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или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сходные </a:t>
            </a:r>
            <a:r>
              <a:rPr sz="2000" dirty="0">
                <a:latin typeface="Calibri"/>
                <a:cs typeface="Calibri"/>
              </a:rPr>
              <a:t>до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степени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смешения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2" name="object 7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62600" y="5113654"/>
            <a:ext cx="1083309" cy="108331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7914640" y="5980429"/>
            <a:ext cx="5080" cy="760730"/>
          </a:xfrm>
          <a:custGeom>
            <a:avLst/>
            <a:gdLst/>
            <a:ahLst/>
            <a:cxnLst/>
            <a:rect l="l" t="t" r="r" b="b"/>
            <a:pathLst>
              <a:path w="5079" h="760729">
                <a:moveTo>
                  <a:pt x="0" y="0"/>
                </a:moveTo>
                <a:lnTo>
                  <a:pt x="1269" y="153670"/>
                </a:lnTo>
              </a:path>
              <a:path w="5079" h="760729">
                <a:moveTo>
                  <a:pt x="1269" y="210820"/>
                </a:moveTo>
                <a:lnTo>
                  <a:pt x="2539" y="363220"/>
                </a:lnTo>
              </a:path>
              <a:path w="5079" h="760729">
                <a:moveTo>
                  <a:pt x="2539" y="420370"/>
                </a:moveTo>
                <a:lnTo>
                  <a:pt x="3809" y="572770"/>
                </a:lnTo>
              </a:path>
              <a:path w="5079" h="760729">
                <a:moveTo>
                  <a:pt x="3809" y="629920"/>
                </a:moveTo>
                <a:lnTo>
                  <a:pt x="5079" y="76073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06740" y="4949190"/>
            <a:ext cx="385445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651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в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Республике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Казахстан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дату </a:t>
            </a:r>
            <a:r>
              <a:rPr sz="2000" dirty="0">
                <a:latin typeface="Calibri"/>
                <a:cs typeface="Calibri"/>
              </a:rPr>
              <a:t>подачи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заявки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произведений </a:t>
            </a:r>
            <a:r>
              <a:rPr sz="2000" dirty="0">
                <a:latin typeface="Calibri"/>
                <a:cs typeface="Calibri"/>
              </a:rPr>
              <a:t>литературы,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науки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искусства, </a:t>
            </a:r>
            <a:r>
              <a:rPr sz="2000" dirty="0">
                <a:latin typeface="Calibri"/>
                <a:cs typeface="Calibri"/>
              </a:rPr>
              <a:t>известные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произведения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искусства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фрагменты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нарушение </a:t>
            </a:r>
            <a:r>
              <a:rPr sz="2000" dirty="0">
                <a:latin typeface="Calibri"/>
                <a:cs typeface="Calibri"/>
              </a:rPr>
              <a:t>авторских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прав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91" y="6421527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9799" y="449342"/>
            <a:ext cx="9753600" cy="877569"/>
          </a:xfrm>
        </p:spPr>
        <p:txBody>
          <a:bodyPr/>
          <a:lstStyle/>
          <a:p>
            <a:r>
              <a:rPr lang="ru-RU" dirty="0"/>
              <a:t>Самые распространенные ошибки предпринимателей</a:t>
            </a:r>
          </a:p>
        </p:txBody>
      </p:sp>
      <p:sp>
        <p:nvSpPr>
          <p:cNvPr id="8" name="object 3"/>
          <p:cNvSpPr txBox="1"/>
          <p:nvPr/>
        </p:nvSpPr>
        <p:spPr>
          <a:xfrm>
            <a:off x="529683" y="4213488"/>
            <a:ext cx="329311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dirty="0" smtClean="0"/>
              <a:t>Слишком описательное название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4341541" y="4213487"/>
            <a:ext cx="329311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dirty="0" smtClean="0"/>
              <a:t>Отсутствие проверки обозначения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8153399" y="4213486"/>
            <a:ext cx="329311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dirty="0" smtClean="0"/>
              <a:t>Неверный выбор классов МКТУ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6298536"/>
            <a:ext cx="2130878" cy="319632"/>
          </a:xfrm>
          <a:prstGeom prst="rect">
            <a:avLst/>
          </a:prstGeom>
        </p:spPr>
      </p:pic>
      <p:pic>
        <p:nvPicPr>
          <p:cNvPr id="1026" name="Picture 2" descr="C:\Users\s.dzhaparova\Downloads\free-icon-presentation-4786136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96" y="1777067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.dzhaparova\Downloads\price tag-512x512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17444"/>
            <a:ext cx="24003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.dzhaparova\Downloads\checklist-512x512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492" y="1482808"/>
            <a:ext cx="2418884" cy="241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92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7329" y="154940"/>
            <a:ext cx="84848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Процедура</a:t>
            </a:r>
            <a:r>
              <a:rPr spc="-95" dirty="0"/>
              <a:t> </a:t>
            </a:r>
            <a:r>
              <a:rPr spc="-10" dirty="0"/>
              <a:t>экспертизы</a:t>
            </a:r>
            <a:r>
              <a:rPr spc="-90" dirty="0"/>
              <a:t> </a:t>
            </a:r>
            <a:r>
              <a:rPr dirty="0"/>
              <a:t>и</a:t>
            </a:r>
            <a:r>
              <a:rPr spc="-95" dirty="0"/>
              <a:t> </a:t>
            </a:r>
            <a:r>
              <a:rPr spc="-10" dirty="0"/>
              <a:t>регистрации</a:t>
            </a:r>
            <a:r>
              <a:rPr spc="-90" dirty="0"/>
              <a:t> </a:t>
            </a:r>
            <a:r>
              <a:rPr dirty="0"/>
              <a:t>товарного</a:t>
            </a:r>
            <a:r>
              <a:rPr spc="-90" dirty="0"/>
              <a:t> </a:t>
            </a:r>
            <a:r>
              <a:rPr spc="-10" dirty="0"/>
              <a:t>знака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669" y="676909"/>
            <a:ext cx="32677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Предварительная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экспертиза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3020" y="651509"/>
            <a:ext cx="65335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89935" algn="l"/>
              </a:tabLst>
            </a:pPr>
            <a:r>
              <a:rPr sz="2000" b="1" dirty="0">
                <a:latin typeface="Calibri"/>
                <a:cs typeface="Calibri"/>
              </a:rPr>
              <a:t>Полная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экспертиза</a:t>
            </a:r>
            <a:r>
              <a:rPr sz="2000" b="1" dirty="0">
                <a:latin typeface="Calibri"/>
                <a:cs typeface="Calibri"/>
              </a:rPr>
              <a:t>	Регистрация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товарного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знака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6510" y="1386840"/>
            <a:ext cx="16446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В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течение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месяца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с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даты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подачи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заявки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1589" y="2321559"/>
            <a:ext cx="286575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Проверяется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содержание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заявки, </a:t>
            </a:r>
            <a:r>
              <a:rPr sz="1400" dirty="0">
                <a:latin typeface="Calibri"/>
                <a:cs typeface="Calibri"/>
              </a:rPr>
              <a:t>наличие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необходимых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документов, </a:t>
            </a:r>
            <a:r>
              <a:rPr sz="1400" dirty="0">
                <a:latin typeface="Calibri"/>
                <a:cs typeface="Calibri"/>
              </a:rPr>
              <a:t>правильность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перечня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товаров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и/или </a:t>
            </a:r>
            <a:r>
              <a:rPr sz="1400" spc="-10" dirty="0">
                <a:latin typeface="Calibri"/>
                <a:cs typeface="Calibri"/>
              </a:rPr>
              <a:t>услуг,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оплата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пошлины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0319" y="3528059"/>
            <a:ext cx="2719070" cy="130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По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результатам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предварительной экспертизы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заявителю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течение</a:t>
            </a:r>
            <a:r>
              <a:rPr sz="1400" spc="-25" dirty="0">
                <a:latin typeface="Calibri"/>
                <a:cs typeface="Calibri"/>
              </a:rPr>
              <a:t> 10 </a:t>
            </a:r>
            <a:r>
              <a:rPr sz="1400" dirty="0">
                <a:latin typeface="Calibri"/>
                <a:cs typeface="Calibri"/>
              </a:rPr>
              <a:t>рабочих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дней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направляется уведомление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принятии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заявки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к </a:t>
            </a:r>
            <a:r>
              <a:rPr sz="1400" spc="-10" dirty="0">
                <a:latin typeface="Calibri"/>
                <a:cs typeface="Calibri"/>
              </a:rPr>
              <a:t>рассмотрению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или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прекращении делопроизводства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5080" y="5163820"/>
            <a:ext cx="2757805" cy="1090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В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течение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пяти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рабочих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дней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даты </a:t>
            </a:r>
            <a:r>
              <a:rPr sz="1400" spc="-10" dirty="0">
                <a:latin typeface="Calibri"/>
                <a:cs typeface="Calibri"/>
              </a:rPr>
              <a:t>завершения предварительной экспертизы сведения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заявке публикуются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еженедельно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бюллетене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02100" y="0"/>
            <a:ext cx="187325" cy="6858000"/>
          </a:xfrm>
          <a:custGeom>
            <a:avLst/>
            <a:gdLst/>
            <a:ahLst/>
            <a:cxnLst/>
            <a:rect l="l" t="t" r="r" b="b"/>
            <a:pathLst>
              <a:path w="187325" h="6858000">
                <a:moveTo>
                  <a:pt x="0" y="1245870"/>
                </a:moveTo>
                <a:lnTo>
                  <a:pt x="7197" y="1289359"/>
                </a:lnTo>
                <a:lnTo>
                  <a:pt x="10278" y="1334174"/>
                </a:lnTo>
                <a:lnTo>
                  <a:pt x="12329" y="1372597"/>
                </a:lnTo>
                <a:lnTo>
                  <a:pt x="14378" y="1417773"/>
                </a:lnTo>
                <a:lnTo>
                  <a:pt x="16424" y="1469631"/>
                </a:lnTo>
                <a:lnTo>
                  <a:pt x="18466" y="1528097"/>
                </a:lnTo>
                <a:lnTo>
                  <a:pt x="20505" y="1593101"/>
                </a:lnTo>
                <a:lnTo>
                  <a:pt x="22540" y="1664571"/>
                </a:lnTo>
                <a:lnTo>
                  <a:pt x="23555" y="1702708"/>
                </a:lnTo>
                <a:lnTo>
                  <a:pt x="24570" y="1742435"/>
                </a:lnTo>
                <a:lnTo>
                  <a:pt x="25583" y="1783742"/>
                </a:lnTo>
                <a:lnTo>
                  <a:pt x="26595" y="1826620"/>
                </a:lnTo>
                <a:lnTo>
                  <a:pt x="27606" y="1871061"/>
                </a:lnTo>
                <a:lnTo>
                  <a:pt x="28615" y="1917056"/>
                </a:lnTo>
                <a:lnTo>
                  <a:pt x="29623" y="1964595"/>
                </a:lnTo>
                <a:lnTo>
                  <a:pt x="30629" y="2013670"/>
                </a:lnTo>
                <a:lnTo>
                  <a:pt x="31634" y="2064271"/>
                </a:lnTo>
                <a:lnTo>
                  <a:pt x="32637" y="2116390"/>
                </a:lnTo>
                <a:lnTo>
                  <a:pt x="33639" y="2170018"/>
                </a:lnTo>
                <a:lnTo>
                  <a:pt x="34638" y="2225145"/>
                </a:lnTo>
                <a:lnTo>
                  <a:pt x="35636" y="2281763"/>
                </a:lnTo>
                <a:lnTo>
                  <a:pt x="36633" y="2339862"/>
                </a:lnTo>
                <a:lnTo>
                  <a:pt x="37627" y="2399435"/>
                </a:lnTo>
                <a:lnTo>
                  <a:pt x="38620" y="2460471"/>
                </a:lnTo>
                <a:lnTo>
                  <a:pt x="39610" y="2522961"/>
                </a:lnTo>
                <a:lnTo>
                  <a:pt x="40599" y="2586898"/>
                </a:lnTo>
                <a:lnTo>
                  <a:pt x="41585" y="2652271"/>
                </a:lnTo>
                <a:lnTo>
                  <a:pt x="42570" y="2719073"/>
                </a:lnTo>
                <a:lnTo>
                  <a:pt x="43552" y="2787293"/>
                </a:lnTo>
                <a:lnTo>
                  <a:pt x="44532" y="2856922"/>
                </a:lnTo>
                <a:lnTo>
                  <a:pt x="45510" y="2927953"/>
                </a:lnTo>
                <a:lnTo>
                  <a:pt x="46485" y="3000376"/>
                </a:lnTo>
                <a:lnTo>
                  <a:pt x="47458" y="3074181"/>
                </a:lnTo>
                <a:lnTo>
                  <a:pt x="48429" y="3149361"/>
                </a:lnTo>
                <a:lnTo>
                  <a:pt x="49397" y="3225905"/>
                </a:lnTo>
                <a:lnTo>
                  <a:pt x="50363" y="3303805"/>
                </a:lnTo>
                <a:lnTo>
                  <a:pt x="51326" y="3383053"/>
                </a:lnTo>
                <a:lnTo>
                  <a:pt x="52287" y="3463638"/>
                </a:lnTo>
                <a:lnTo>
                  <a:pt x="53244" y="3545552"/>
                </a:lnTo>
                <a:lnTo>
                  <a:pt x="54199" y="3628786"/>
                </a:lnTo>
                <a:lnTo>
                  <a:pt x="55152" y="3713332"/>
                </a:lnTo>
                <a:lnTo>
                  <a:pt x="56101" y="3799179"/>
                </a:lnTo>
                <a:lnTo>
                  <a:pt x="57048" y="3886320"/>
                </a:lnTo>
                <a:lnTo>
                  <a:pt x="57992" y="3974745"/>
                </a:lnTo>
                <a:lnTo>
                  <a:pt x="58932" y="4064444"/>
                </a:lnTo>
                <a:lnTo>
                  <a:pt x="59870" y="4155410"/>
                </a:lnTo>
                <a:lnTo>
                  <a:pt x="60804" y="4247633"/>
                </a:lnTo>
                <a:lnTo>
                  <a:pt x="61736" y="4341105"/>
                </a:lnTo>
                <a:lnTo>
                  <a:pt x="62664" y="4435815"/>
                </a:lnTo>
                <a:lnTo>
                  <a:pt x="63589" y="4531756"/>
                </a:lnTo>
                <a:lnTo>
                  <a:pt x="64511" y="4628918"/>
                </a:lnTo>
                <a:lnTo>
                  <a:pt x="65429" y="4727292"/>
                </a:lnTo>
                <a:lnTo>
                  <a:pt x="66344" y="4826870"/>
                </a:lnTo>
                <a:lnTo>
                  <a:pt x="67256" y="4927641"/>
                </a:lnTo>
                <a:lnTo>
                  <a:pt x="68164" y="5029599"/>
                </a:lnTo>
                <a:lnTo>
                  <a:pt x="69068" y="5132732"/>
                </a:lnTo>
                <a:lnTo>
                  <a:pt x="69969" y="5237033"/>
                </a:lnTo>
                <a:lnTo>
                  <a:pt x="70866" y="5342492"/>
                </a:lnTo>
                <a:lnTo>
                  <a:pt x="71760" y="5449101"/>
                </a:lnTo>
                <a:lnTo>
                  <a:pt x="72650" y="5556850"/>
                </a:lnTo>
                <a:lnTo>
                  <a:pt x="73535" y="5665730"/>
                </a:lnTo>
                <a:lnTo>
                  <a:pt x="74418" y="5775733"/>
                </a:lnTo>
                <a:lnTo>
                  <a:pt x="75296" y="5886849"/>
                </a:lnTo>
                <a:lnTo>
                  <a:pt x="76170" y="5999070"/>
                </a:lnTo>
                <a:lnTo>
                  <a:pt x="77040" y="6112386"/>
                </a:lnTo>
                <a:lnTo>
                  <a:pt x="77906" y="6226789"/>
                </a:lnTo>
                <a:lnTo>
                  <a:pt x="78768" y="6342270"/>
                </a:lnTo>
                <a:lnTo>
                  <a:pt x="79626" y="6458819"/>
                </a:lnTo>
                <a:lnTo>
                  <a:pt x="80480" y="6576427"/>
                </a:lnTo>
                <a:lnTo>
                  <a:pt x="81329" y="6695086"/>
                </a:lnTo>
                <a:lnTo>
                  <a:pt x="82174" y="6814787"/>
                </a:lnTo>
                <a:lnTo>
                  <a:pt x="82475" y="6858000"/>
                </a:lnTo>
              </a:path>
              <a:path w="187325" h="6858000">
                <a:moveTo>
                  <a:pt x="137160" y="6858000"/>
                </a:moveTo>
                <a:lnTo>
                  <a:pt x="137160" y="0"/>
                </a:lnTo>
              </a:path>
              <a:path w="187325" h="6858000">
                <a:moveTo>
                  <a:pt x="154799" y="0"/>
                </a:moveTo>
                <a:lnTo>
                  <a:pt x="155179" y="113663"/>
                </a:lnTo>
                <a:lnTo>
                  <a:pt x="155729" y="275718"/>
                </a:lnTo>
                <a:lnTo>
                  <a:pt x="156287" y="437207"/>
                </a:lnTo>
                <a:lnTo>
                  <a:pt x="156852" y="598121"/>
                </a:lnTo>
                <a:lnTo>
                  <a:pt x="157424" y="758452"/>
                </a:lnTo>
                <a:lnTo>
                  <a:pt x="158002" y="918190"/>
                </a:lnTo>
                <a:lnTo>
                  <a:pt x="158588" y="1077327"/>
                </a:lnTo>
                <a:lnTo>
                  <a:pt x="159181" y="1235853"/>
                </a:lnTo>
                <a:lnTo>
                  <a:pt x="159780" y="1393760"/>
                </a:lnTo>
                <a:lnTo>
                  <a:pt x="160386" y="1551038"/>
                </a:lnTo>
                <a:lnTo>
                  <a:pt x="160999" y="1707679"/>
                </a:lnTo>
                <a:lnTo>
                  <a:pt x="161618" y="1863673"/>
                </a:lnTo>
                <a:lnTo>
                  <a:pt x="162244" y="2019012"/>
                </a:lnTo>
                <a:lnTo>
                  <a:pt x="162877" y="2173686"/>
                </a:lnTo>
                <a:lnTo>
                  <a:pt x="163516" y="2327687"/>
                </a:lnTo>
                <a:lnTo>
                  <a:pt x="164161" y="2481006"/>
                </a:lnTo>
                <a:lnTo>
                  <a:pt x="164813" y="2633633"/>
                </a:lnTo>
                <a:lnTo>
                  <a:pt x="165471" y="2785560"/>
                </a:lnTo>
                <a:lnTo>
                  <a:pt x="166136" y="2936778"/>
                </a:lnTo>
                <a:lnTo>
                  <a:pt x="166806" y="3087277"/>
                </a:lnTo>
                <a:lnTo>
                  <a:pt x="167483" y="3237049"/>
                </a:lnTo>
                <a:lnTo>
                  <a:pt x="168166" y="3386085"/>
                </a:lnTo>
                <a:lnTo>
                  <a:pt x="168855" y="3534376"/>
                </a:lnTo>
                <a:lnTo>
                  <a:pt x="169550" y="3681912"/>
                </a:lnTo>
                <a:lnTo>
                  <a:pt x="170251" y="3828685"/>
                </a:lnTo>
                <a:lnTo>
                  <a:pt x="170958" y="3974686"/>
                </a:lnTo>
                <a:lnTo>
                  <a:pt x="171670" y="4119906"/>
                </a:lnTo>
                <a:lnTo>
                  <a:pt x="172388" y="4264336"/>
                </a:lnTo>
                <a:lnTo>
                  <a:pt x="173113" y="4407966"/>
                </a:lnTo>
                <a:lnTo>
                  <a:pt x="173842" y="4550789"/>
                </a:lnTo>
                <a:lnTo>
                  <a:pt x="174578" y="4692794"/>
                </a:lnTo>
                <a:lnTo>
                  <a:pt x="175319" y="4833973"/>
                </a:lnTo>
                <a:lnTo>
                  <a:pt x="176065" y="4974317"/>
                </a:lnTo>
                <a:lnTo>
                  <a:pt x="176817" y="5113817"/>
                </a:lnTo>
                <a:lnTo>
                  <a:pt x="177575" y="5252465"/>
                </a:lnTo>
                <a:lnTo>
                  <a:pt x="178337" y="5390250"/>
                </a:lnTo>
                <a:lnTo>
                  <a:pt x="179105" y="5527164"/>
                </a:lnTo>
                <a:lnTo>
                  <a:pt x="179879" y="5663198"/>
                </a:lnTo>
                <a:lnTo>
                  <a:pt x="180657" y="5798343"/>
                </a:lnTo>
                <a:lnTo>
                  <a:pt x="181441" y="5932591"/>
                </a:lnTo>
                <a:lnTo>
                  <a:pt x="182229" y="6065931"/>
                </a:lnTo>
                <a:lnTo>
                  <a:pt x="183023" y="6198356"/>
                </a:lnTo>
                <a:lnTo>
                  <a:pt x="183822" y="6329855"/>
                </a:lnTo>
                <a:lnTo>
                  <a:pt x="184625" y="6460421"/>
                </a:lnTo>
                <a:lnTo>
                  <a:pt x="185434" y="6590044"/>
                </a:lnTo>
                <a:lnTo>
                  <a:pt x="186247" y="6718715"/>
                </a:lnTo>
                <a:lnTo>
                  <a:pt x="187065" y="6846426"/>
                </a:lnTo>
                <a:lnTo>
                  <a:pt x="187141" y="6858000"/>
                </a:lnTo>
              </a:path>
              <a:path w="187325" h="6858000">
                <a:moveTo>
                  <a:pt x="137160" y="6858000"/>
                </a:moveTo>
                <a:lnTo>
                  <a:pt x="137160" y="0"/>
                </a:lnTo>
              </a:path>
              <a:path w="187325" h="6858000">
                <a:moveTo>
                  <a:pt x="88031" y="0"/>
                </a:moveTo>
                <a:lnTo>
                  <a:pt x="87151" y="137186"/>
                </a:lnTo>
                <a:lnTo>
                  <a:pt x="86333" y="262943"/>
                </a:lnTo>
                <a:lnTo>
                  <a:pt x="85510" y="387711"/>
                </a:lnTo>
                <a:lnTo>
                  <a:pt x="84683" y="511483"/>
                </a:lnTo>
                <a:lnTo>
                  <a:pt x="83851" y="634249"/>
                </a:lnTo>
                <a:lnTo>
                  <a:pt x="83015" y="756000"/>
                </a:lnTo>
                <a:lnTo>
                  <a:pt x="82174" y="876728"/>
                </a:lnTo>
                <a:lnTo>
                  <a:pt x="81329" y="996423"/>
                </a:lnTo>
                <a:lnTo>
                  <a:pt x="80480" y="1115076"/>
                </a:lnTo>
                <a:lnTo>
                  <a:pt x="79626" y="1232678"/>
                </a:lnTo>
                <a:lnTo>
                  <a:pt x="78768" y="1349221"/>
                </a:lnTo>
                <a:lnTo>
                  <a:pt x="77906" y="1464696"/>
                </a:lnTo>
                <a:lnTo>
                  <a:pt x="77040" y="1579092"/>
                </a:lnTo>
                <a:lnTo>
                  <a:pt x="76170" y="1692403"/>
                </a:lnTo>
                <a:lnTo>
                  <a:pt x="75296" y="1804617"/>
                </a:lnTo>
                <a:lnTo>
                  <a:pt x="74418" y="1915727"/>
                </a:lnTo>
                <a:lnTo>
                  <a:pt x="73535" y="2025724"/>
                </a:lnTo>
                <a:lnTo>
                  <a:pt x="72650" y="2134598"/>
                </a:lnTo>
                <a:lnTo>
                  <a:pt x="71760" y="2242341"/>
                </a:lnTo>
                <a:lnTo>
                  <a:pt x="70866" y="2348943"/>
                </a:lnTo>
                <a:lnTo>
                  <a:pt x="69969" y="2454396"/>
                </a:lnTo>
                <a:lnTo>
                  <a:pt x="69068" y="2558690"/>
                </a:lnTo>
                <a:lnTo>
                  <a:pt x="68164" y="2661818"/>
                </a:lnTo>
                <a:lnTo>
                  <a:pt x="67256" y="2763768"/>
                </a:lnTo>
                <a:lnTo>
                  <a:pt x="66344" y="2864534"/>
                </a:lnTo>
                <a:lnTo>
                  <a:pt x="65429" y="2964105"/>
                </a:lnTo>
                <a:lnTo>
                  <a:pt x="64511" y="3062473"/>
                </a:lnTo>
                <a:lnTo>
                  <a:pt x="63589" y="3159628"/>
                </a:lnTo>
                <a:lnTo>
                  <a:pt x="62664" y="3255563"/>
                </a:lnTo>
                <a:lnTo>
                  <a:pt x="61736" y="3350267"/>
                </a:lnTo>
                <a:lnTo>
                  <a:pt x="60804" y="3443732"/>
                </a:lnTo>
                <a:lnTo>
                  <a:pt x="59870" y="3535949"/>
                </a:lnTo>
                <a:lnTo>
                  <a:pt x="58932" y="3626908"/>
                </a:lnTo>
                <a:lnTo>
                  <a:pt x="57992" y="3716602"/>
                </a:lnTo>
                <a:lnTo>
                  <a:pt x="57048" y="3805020"/>
                </a:lnTo>
                <a:lnTo>
                  <a:pt x="56101" y="3892155"/>
                </a:lnTo>
                <a:lnTo>
                  <a:pt x="55152" y="3977996"/>
                </a:lnTo>
                <a:lnTo>
                  <a:pt x="54199" y="4062535"/>
                </a:lnTo>
                <a:lnTo>
                  <a:pt x="53244" y="4145763"/>
                </a:lnTo>
                <a:lnTo>
                  <a:pt x="52287" y="4227672"/>
                </a:lnTo>
                <a:lnTo>
                  <a:pt x="51326" y="4308251"/>
                </a:lnTo>
                <a:lnTo>
                  <a:pt x="50363" y="4387492"/>
                </a:lnTo>
                <a:lnTo>
                  <a:pt x="49397" y="4465387"/>
                </a:lnTo>
                <a:lnTo>
                  <a:pt x="48429" y="4541925"/>
                </a:lnTo>
                <a:lnTo>
                  <a:pt x="47458" y="4617099"/>
                </a:lnTo>
                <a:lnTo>
                  <a:pt x="46485" y="4690898"/>
                </a:lnTo>
                <a:lnTo>
                  <a:pt x="45510" y="4763315"/>
                </a:lnTo>
                <a:lnTo>
                  <a:pt x="44532" y="4834340"/>
                </a:lnTo>
                <a:lnTo>
                  <a:pt x="43552" y="4903965"/>
                </a:lnTo>
                <a:lnTo>
                  <a:pt x="42570" y="4972179"/>
                </a:lnTo>
                <a:lnTo>
                  <a:pt x="41585" y="5038975"/>
                </a:lnTo>
                <a:lnTo>
                  <a:pt x="40599" y="5104343"/>
                </a:lnTo>
                <a:lnTo>
                  <a:pt x="39610" y="5168274"/>
                </a:lnTo>
                <a:lnTo>
                  <a:pt x="38620" y="5230760"/>
                </a:lnTo>
                <a:lnTo>
                  <a:pt x="37627" y="5291791"/>
                </a:lnTo>
                <a:lnTo>
                  <a:pt x="36633" y="5351358"/>
                </a:lnTo>
                <a:lnTo>
                  <a:pt x="35636" y="5409453"/>
                </a:lnTo>
                <a:lnTo>
                  <a:pt x="34638" y="5466066"/>
                </a:lnTo>
                <a:lnTo>
                  <a:pt x="33639" y="5521188"/>
                </a:lnTo>
                <a:lnTo>
                  <a:pt x="32637" y="5574811"/>
                </a:lnTo>
                <a:lnTo>
                  <a:pt x="31634" y="5626925"/>
                </a:lnTo>
                <a:lnTo>
                  <a:pt x="30629" y="5677522"/>
                </a:lnTo>
                <a:lnTo>
                  <a:pt x="29623" y="5726592"/>
                </a:lnTo>
                <a:lnTo>
                  <a:pt x="28615" y="5774127"/>
                </a:lnTo>
                <a:lnTo>
                  <a:pt x="27606" y="5820118"/>
                </a:lnTo>
                <a:lnTo>
                  <a:pt x="26595" y="5864555"/>
                </a:lnTo>
                <a:lnTo>
                  <a:pt x="25583" y="5907429"/>
                </a:lnTo>
                <a:lnTo>
                  <a:pt x="24570" y="5948732"/>
                </a:lnTo>
                <a:lnTo>
                  <a:pt x="23555" y="5988455"/>
                </a:lnTo>
                <a:lnTo>
                  <a:pt x="22540" y="6026589"/>
                </a:lnTo>
                <a:lnTo>
                  <a:pt x="20505" y="6098052"/>
                </a:lnTo>
                <a:lnTo>
                  <a:pt x="18466" y="6163050"/>
                </a:lnTo>
                <a:lnTo>
                  <a:pt x="16424" y="6221511"/>
                </a:lnTo>
                <a:lnTo>
                  <a:pt x="14378" y="6273363"/>
                </a:lnTo>
                <a:lnTo>
                  <a:pt x="12329" y="6318535"/>
                </a:lnTo>
                <a:lnTo>
                  <a:pt x="10278" y="6356954"/>
                </a:lnTo>
                <a:lnTo>
                  <a:pt x="7197" y="6401765"/>
                </a:lnTo>
                <a:lnTo>
                  <a:pt x="2057" y="6441670"/>
                </a:lnTo>
                <a:lnTo>
                  <a:pt x="1028" y="6444353"/>
                </a:lnTo>
                <a:lnTo>
                  <a:pt x="0" y="6445250"/>
                </a:lnTo>
              </a:path>
            </a:pathLst>
          </a:custGeom>
          <a:ln w="28393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65140" y="1386840"/>
            <a:ext cx="16891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В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течение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7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месяцев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с </a:t>
            </a:r>
            <a:r>
              <a:rPr sz="1400" dirty="0">
                <a:latin typeface="Calibri"/>
                <a:cs typeface="Calibri"/>
              </a:rPr>
              <a:t>даты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подачи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заявки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0059" y="2519679"/>
            <a:ext cx="2445385" cy="450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Осуществляется проверка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знака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охраноспособность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49900" y="3552190"/>
            <a:ext cx="2350135" cy="877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Осуществляется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поиск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по </a:t>
            </a:r>
            <a:r>
              <a:rPr sz="1400" dirty="0">
                <a:latin typeface="Calibri"/>
                <a:cs typeface="Calibri"/>
              </a:rPr>
              <a:t>национальной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международной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базах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данных </a:t>
            </a:r>
            <a:r>
              <a:rPr sz="1400" dirty="0">
                <a:latin typeface="Calibri"/>
                <a:cs typeface="Calibri"/>
              </a:rPr>
              <a:t>товарных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знаков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72269" y="1165859"/>
            <a:ext cx="2577465" cy="3337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283210">
              <a:lnSpc>
                <a:spcPct val="999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основании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решения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о </a:t>
            </a:r>
            <a:r>
              <a:rPr sz="1400" spc="-10" dirty="0">
                <a:latin typeface="Calibri"/>
                <a:cs typeface="Calibri"/>
              </a:rPr>
              <a:t>регистрации,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после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уплаты соответствующих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пошлин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(за </a:t>
            </a:r>
            <a:r>
              <a:rPr sz="1400" spc="-10" dirty="0">
                <a:latin typeface="Calibri"/>
                <a:cs typeface="Calibri"/>
              </a:rPr>
              <a:t>публикацию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сведений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о </a:t>
            </a:r>
            <a:r>
              <a:rPr sz="1400" spc="-10" dirty="0">
                <a:latin typeface="Calibri"/>
                <a:cs typeface="Calibri"/>
              </a:rPr>
              <a:t>регистрации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товарного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знака) производится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внесение сведений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регистрации </a:t>
            </a:r>
            <a:r>
              <a:rPr sz="1400" dirty="0">
                <a:latin typeface="Calibri"/>
                <a:cs typeface="Calibri"/>
              </a:rPr>
              <a:t>товарного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знака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в </a:t>
            </a:r>
            <a:r>
              <a:rPr sz="1400" spc="-25" dirty="0">
                <a:latin typeface="Calibri"/>
                <a:cs typeface="Calibri"/>
              </a:rPr>
              <a:t>Государственном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реестре </a:t>
            </a:r>
            <a:r>
              <a:rPr sz="1400" dirty="0">
                <a:latin typeface="Calibri"/>
                <a:cs typeface="Calibri"/>
              </a:rPr>
              <a:t>товарных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знаков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РК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99900"/>
              </a:lnSpc>
              <a:spcBef>
                <a:spcPts val="910"/>
              </a:spcBef>
            </a:pPr>
            <a:r>
              <a:rPr sz="1400" dirty="0">
                <a:latin typeface="Calibri"/>
                <a:cs typeface="Calibri"/>
              </a:rPr>
              <a:t>Право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товарный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знак </a:t>
            </a:r>
            <a:r>
              <a:rPr sz="1400" spc="-10" dirty="0">
                <a:latin typeface="Calibri"/>
                <a:cs typeface="Calibri"/>
              </a:rPr>
              <a:t>удостоверяется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свидетельством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 </a:t>
            </a:r>
            <a:r>
              <a:rPr sz="1400" spc="-10" dirty="0">
                <a:latin typeface="Calibri"/>
                <a:cs typeface="Calibri"/>
              </a:rPr>
              <a:t>подтверждается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выпиской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из Государственного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реестра </a:t>
            </a:r>
            <a:r>
              <a:rPr sz="1400" dirty="0">
                <a:latin typeface="Calibri"/>
                <a:cs typeface="Calibri"/>
              </a:rPr>
              <a:t>товарных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знаков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9900" y="4665979"/>
            <a:ext cx="2241550" cy="1731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По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результатам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полной экспертизы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заявителю направляется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экспертное заключение </a:t>
            </a:r>
            <a:r>
              <a:rPr sz="1400" dirty="0">
                <a:latin typeface="Calibri"/>
                <a:cs typeface="Calibri"/>
              </a:rPr>
              <a:t>о </a:t>
            </a:r>
            <a:r>
              <a:rPr sz="1400" spc="-10" dirty="0">
                <a:latin typeface="Calibri"/>
                <a:cs typeface="Calibri"/>
              </a:rPr>
              <a:t>регистрации, предварительной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частичной регистрации </a:t>
            </a:r>
            <a:r>
              <a:rPr sz="1400" spc="-25" dirty="0">
                <a:latin typeface="Calibri"/>
                <a:cs typeface="Calibri"/>
              </a:rPr>
              <a:t>или </a:t>
            </a:r>
            <a:r>
              <a:rPr sz="1400" spc="-10" dirty="0">
                <a:latin typeface="Calibri"/>
                <a:cs typeface="Calibri"/>
              </a:rPr>
              <a:t>предварительном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отказе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регистрации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товарного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знака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001000" y="0"/>
            <a:ext cx="186690" cy="6858000"/>
          </a:xfrm>
          <a:custGeom>
            <a:avLst/>
            <a:gdLst/>
            <a:ahLst/>
            <a:cxnLst/>
            <a:rect l="l" t="t" r="r" b="b"/>
            <a:pathLst>
              <a:path w="186690" h="6858000">
                <a:moveTo>
                  <a:pt x="0" y="1245870"/>
                </a:moveTo>
                <a:lnTo>
                  <a:pt x="7197" y="1289359"/>
                </a:lnTo>
                <a:lnTo>
                  <a:pt x="10278" y="1334174"/>
                </a:lnTo>
                <a:lnTo>
                  <a:pt x="12329" y="1372597"/>
                </a:lnTo>
                <a:lnTo>
                  <a:pt x="14378" y="1417773"/>
                </a:lnTo>
                <a:lnTo>
                  <a:pt x="16424" y="1469631"/>
                </a:lnTo>
                <a:lnTo>
                  <a:pt x="18466" y="1528097"/>
                </a:lnTo>
                <a:lnTo>
                  <a:pt x="20505" y="1593101"/>
                </a:lnTo>
                <a:lnTo>
                  <a:pt x="22540" y="1664571"/>
                </a:lnTo>
                <a:lnTo>
                  <a:pt x="23555" y="1702708"/>
                </a:lnTo>
                <a:lnTo>
                  <a:pt x="24570" y="1742435"/>
                </a:lnTo>
                <a:lnTo>
                  <a:pt x="25583" y="1783742"/>
                </a:lnTo>
                <a:lnTo>
                  <a:pt x="26595" y="1826620"/>
                </a:lnTo>
                <a:lnTo>
                  <a:pt x="27606" y="1871061"/>
                </a:lnTo>
                <a:lnTo>
                  <a:pt x="28615" y="1917056"/>
                </a:lnTo>
                <a:lnTo>
                  <a:pt x="29623" y="1964595"/>
                </a:lnTo>
                <a:lnTo>
                  <a:pt x="30629" y="2013670"/>
                </a:lnTo>
                <a:lnTo>
                  <a:pt x="31634" y="2064271"/>
                </a:lnTo>
                <a:lnTo>
                  <a:pt x="32637" y="2116390"/>
                </a:lnTo>
                <a:lnTo>
                  <a:pt x="33639" y="2170018"/>
                </a:lnTo>
                <a:lnTo>
                  <a:pt x="34638" y="2225145"/>
                </a:lnTo>
                <a:lnTo>
                  <a:pt x="35636" y="2281763"/>
                </a:lnTo>
                <a:lnTo>
                  <a:pt x="36633" y="2339862"/>
                </a:lnTo>
                <a:lnTo>
                  <a:pt x="37627" y="2399435"/>
                </a:lnTo>
                <a:lnTo>
                  <a:pt x="38620" y="2460471"/>
                </a:lnTo>
                <a:lnTo>
                  <a:pt x="39610" y="2522961"/>
                </a:lnTo>
                <a:lnTo>
                  <a:pt x="40599" y="2586898"/>
                </a:lnTo>
                <a:lnTo>
                  <a:pt x="41585" y="2652271"/>
                </a:lnTo>
                <a:lnTo>
                  <a:pt x="42570" y="2719073"/>
                </a:lnTo>
                <a:lnTo>
                  <a:pt x="43552" y="2787293"/>
                </a:lnTo>
                <a:lnTo>
                  <a:pt x="44532" y="2856922"/>
                </a:lnTo>
                <a:lnTo>
                  <a:pt x="45510" y="2927953"/>
                </a:lnTo>
                <a:lnTo>
                  <a:pt x="46485" y="3000376"/>
                </a:lnTo>
                <a:lnTo>
                  <a:pt x="47458" y="3074181"/>
                </a:lnTo>
                <a:lnTo>
                  <a:pt x="48429" y="3149361"/>
                </a:lnTo>
                <a:lnTo>
                  <a:pt x="49397" y="3225905"/>
                </a:lnTo>
                <a:lnTo>
                  <a:pt x="50363" y="3303805"/>
                </a:lnTo>
                <a:lnTo>
                  <a:pt x="51326" y="3383053"/>
                </a:lnTo>
                <a:lnTo>
                  <a:pt x="52287" y="3463638"/>
                </a:lnTo>
                <a:lnTo>
                  <a:pt x="53244" y="3545552"/>
                </a:lnTo>
                <a:lnTo>
                  <a:pt x="54199" y="3628786"/>
                </a:lnTo>
                <a:lnTo>
                  <a:pt x="55152" y="3713332"/>
                </a:lnTo>
                <a:lnTo>
                  <a:pt x="56101" y="3799179"/>
                </a:lnTo>
                <a:lnTo>
                  <a:pt x="57048" y="3886320"/>
                </a:lnTo>
                <a:lnTo>
                  <a:pt x="57992" y="3974745"/>
                </a:lnTo>
                <a:lnTo>
                  <a:pt x="58932" y="4064444"/>
                </a:lnTo>
                <a:lnTo>
                  <a:pt x="59870" y="4155410"/>
                </a:lnTo>
                <a:lnTo>
                  <a:pt x="60804" y="4247633"/>
                </a:lnTo>
                <a:lnTo>
                  <a:pt x="61736" y="4341105"/>
                </a:lnTo>
                <a:lnTo>
                  <a:pt x="62664" y="4435815"/>
                </a:lnTo>
                <a:lnTo>
                  <a:pt x="63589" y="4531756"/>
                </a:lnTo>
                <a:lnTo>
                  <a:pt x="64511" y="4628918"/>
                </a:lnTo>
                <a:lnTo>
                  <a:pt x="65429" y="4727292"/>
                </a:lnTo>
                <a:lnTo>
                  <a:pt x="66344" y="4826870"/>
                </a:lnTo>
                <a:lnTo>
                  <a:pt x="67256" y="4927641"/>
                </a:lnTo>
                <a:lnTo>
                  <a:pt x="68164" y="5029599"/>
                </a:lnTo>
                <a:lnTo>
                  <a:pt x="69068" y="5132732"/>
                </a:lnTo>
                <a:lnTo>
                  <a:pt x="69969" y="5237033"/>
                </a:lnTo>
                <a:lnTo>
                  <a:pt x="70866" y="5342492"/>
                </a:lnTo>
                <a:lnTo>
                  <a:pt x="71760" y="5449101"/>
                </a:lnTo>
                <a:lnTo>
                  <a:pt x="72650" y="5556850"/>
                </a:lnTo>
                <a:lnTo>
                  <a:pt x="73535" y="5665730"/>
                </a:lnTo>
                <a:lnTo>
                  <a:pt x="74418" y="5775733"/>
                </a:lnTo>
                <a:lnTo>
                  <a:pt x="75296" y="5886849"/>
                </a:lnTo>
                <a:lnTo>
                  <a:pt x="76170" y="5999070"/>
                </a:lnTo>
                <a:lnTo>
                  <a:pt x="77040" y="6112386"/>
                </a:lnTo>
                <a:lnTo>
                  <a:pt x="77906" y="6226789"/>
                </a:lnTo>
                <a:lnTo>
                  <a:pt x="78768" y="6342270"/>
                </a:lnTo>
                <a:lnTo>
                  <a:pt x="79626" y="6458819"/>
                </a:lnTo>
                <a:lnTo>
                  <a:pt x="80480" y="6576427"/>
                </a:lnTo>
                <a:lnTo>
                  <a:pt x="81329" y="6695086"/>
                </a:lnTo>
                <a:lnTo>
                  <a:pt x="82174" y="6814787"/>
                </a:lnTo>
                <a:lnTo>
                  <a:pt x="82475" y="6858000"/>
                </a:lnTo>
              </a:path>
              <a:path w="186690" h="6858000">
                <a:moveTo>
                  <a:pt x="137159" y="6858000"/>
                </a:moveTo>
                <a:lnTo>
                  <a:pt x="137159" y="0"/>
                </a:lnTo>
              </a:path>
              <a:path w="186690" h="6858000">
                <a:moveTo>
                  <a:pt x="154550" y="0"/>
                </a:moveTo>
                <a:lnTo>
                  <a:pt x="154926" y="113663"/>
                </a:lnTo>
                <a:lnTo>
                  <a:pt x="155470" y="275718"/>
                </a:lnTo>
                <a:lnTo>
                  <a:pt x="156022" y="437207"/>
                </a:lnTo>
                <a:lnTo>
                  <a:pt x="156580" y="598121"/>
                </a:lnTo>
                <a:lnTo>
                  <a:pt x="157146" y="758452"/>
                </a:lnTo>
                <a:lnTo>
                  <a:pt x="157718" y="918190"/>
                </a:lnTo>
                <a:lnTo>
                  <a:pt x="158297" y="1077327"/>
                </a:lnTo>
                <a:lnTo>
                  <a:pt x="158884" y="1235853"/>
                </a:lnTo>
                <a:lnTo>
                  <a:pt x="159477" y="1393760"/>
                </a:lnTo>
                <a:lnTo>
                  <a:pt x="160077" y="1551038"/>
                </a:lnTo>
                <a:lnTo>
                  <a:pt x="160683" y="1707679"/>
                </a:lnTo>
                <a:lnTo>
                  <a:pt x="161296" y="1863673"/>
                </a:lnTo>
                <a:lnTo>
                  <a:pt x="161916" y="2019012"/>
                </a:lnTo>
                <a:lnTo>
                  <a:pt x="162542" y="2173686"/>
                </a:lnTo>
                <a:lnTo>
                  <a:pt x="163175" y="2327687"/>
                </a:lnTo>
                <a:lnTo>
                  <a:pt x="163814" y="2481006"/>
                </a:lnTo>
                <a:lnTo>
                  <a:pt x="164460" y="2633633"/>
                </a:lnTo>
                <a:lnTo>
                  <a:pt x="165112" y="2785560"/>
                </a:lnTo>
                <a:lnTo>
                  <a:pt x="165770" y="2936778"/>
                </a:lnTo>
                <a:lnTo>
                  <a:pt x="166435" y="3087277"/>
                </a:lnTo>
                <a:lnTo>
                  <a:pt x="167105" y="3237049"/>
                </a:lnTo>
                <a:lnTo>
                  <a:pt x="167782" y="3386085"/>
                </a:lnTo>
                <a:lnTo>
                  <a:pt x="168465" y="3534376"/>
                </a:lnTo>
                <a:lnTo>
                  <a:pt x="169154" y="3681912"/>
                </a:lnTo>
                <a:lnTo>
                  <a:pt x="169849" y="3828685"/>
                </a:lnTo>
                <a:lnTo>
                  <a:pt x="170550" y="3974686"/>
                </a:lnTo>
                <a:lnTo>
                  <a:pt x="171257" y="4119906"/>
                </a:lnTo>
                <a:lnTo>
                  <a:pt x="171970" y="4264336"/>
                </a:lnTo>
                <a:lnTo>
                  <a:pt x="172688" y="4407966"/>
                </a:lnTo>
                <a:lnTo>
                  <a:pt x="173412" y="4550789"/>
                </a:lnTo>
                <a:lnTo>
                  <a:pt x="174142" y="4692794"/>
                </a:lnTo>
                <a:lnTo>
                  <a:pt x="174878" y="4833973"/>
                </a:lnTo>
                <a:lnTo>
                  <a:pt x="175619" y="4974317"/>
                </a:lnTo>
                <a:lnTo>
                  <a:pt x="176366" y="5113817"/>
                </a:lnTo>
                <a:lnTo>
                  <a:pt x="177118" y="5252465"/>
                </a:lnTo>
                <a:lnTo>
                  <a:pt x="177876" y="5390250"/>
                </a:lnTo>
                <a:lnTo>
                  <a:pt x="178639" y="5527164"/>
                </a:lnTo>
                <a:lnTo>
                  <a:pt x="179407" y="5663198"/>
                </a:lnTo>
                <a:lnTo>
                  <a:pt x="180181" y="5798343"/>
                </a:lnTo>
                <a:lnTo>
                  <a:pt x="180960" y="5932591"/>
                </a:lnTo>
                <a:lnTo>
                  <a:pt x="181744" y="6065931"/>
                </a:lnTo>
                <a:lnTo>
                  <a:pt x="182533" y="6198356"/>
                </a:lnTo>
                <a:lnTo>
                  <a:pt x="183327" y="6329855"/>
                </a:lnTo>
                <a:lnTo>
                  <a:pt x="184127" y="6460421"/>
                </a:lnTo>
                <a:lnTo>
                  <a:pt x="184931" y="6590044"/>
                </a:lnTo>
                <a:lnTo>
                  <a:pt x="185740" y="6718715"/>
                </a:lnTo>
                <a:lnTo>
                  <a:pt x="186554" y="6846426"/>
                </a:lnTo>
                <a:lnTo>
                  <a:pt x="186629" y="6858000"/>
                </a:lnTo>
              </a:path>
              <a:path w="186690" h="6858000">
                <a:moveTo>
                  <a:pt x="137159" y="6858000"/>
                </a:moveTo>
                <a:lnTo>
                  <a:pt x="137159" y="0"/>
                </a:lnTo>
              </a:path>
              <a:path w="186690" h="6858000">
                <a:moveTo>
                  <a:pt x="88031" y="0"/>
                </a:moveTo>
                <a:lnTo>
                  <a:pt x="87151" y="137186"/>
                </a:lnTo>
                <a:lnTo>
                  <a:pt x="86333" y="262943"/>
                </a:lnTo>
                <a:lnTo>
                  <a:pt x="85510" y="387711"/>
                </a:lnTo>
                <a:lnTo>
                  <a:pt x="84683" y="511483"/>
                </a:lnTo>
                <a:lnTo>
                  <a:pt x="83851" y="634249"/>
                </a:lnTo>
                <a:lnTo>
                  <a:pt x="83015" y="756000"/>
                </a:lnTo>
                <a:lnTo>
                  <a:pt x="82174" y="876728"/>
                </a:lnTo>
                <a:lnTo>
                  <a:pt x="81329" y="996423"/>
                </a:lnTo>
                <a:lnTo>
                  <a:pt x="80480" y="1115076"/>
                </a:lnTo>
                <a:lnTo>
                  <a:pt x="79626" y="1232678"/>
                </a:lnTo>
                <a:lnTo>
                  <a:pt x="78768" y="1349221"/>
                </a:lnTo>
                <a:lnTo>
                  <a:pt x="77906" y="1464696"/>
                </a:lnTo>
                <a:lnTo>
                  <a:pt x="77040" y="1579092"/>
                </a:lnTo>
                <a:lnTo>
                  <a:pt x="76170" y="1692403"/>
                </a:lnTo>
                <a:lnTo>
                  <a:pt x="75296" y="1804617"/>
                </a:lnTo>
                <a:lnTo>
                  <a:pt x="74418" y="1915727"/>
                </a:lnTo>
                <a:lnTo>
                  <a:pt x="73535" y="2025724"/>
                </a:lnTo>
                <a:lnTo>
                  <a:pt x="72650" y="2134598"/>
                </a:lnTo>
                <a:lnTo>
                  <a:pt x="71760" y="2242341"/>
                </a:lnTo>
                <a:lnTo>
                  <a:pt x="70866" y="2348943"/>
                </a:lnTo>
                <a:lnTo>
                  <a:pt x="69969" y="2454396"/>
                </a:lnTo>
                <a:lnTo>
                  <a:pt x="69068" y="2558690"/>
                </a:lnTo>
                <a:lnTo>
                  <a:pt x="68164" y="2661818"/>
                </a:lnTo>
                <a:lnTo>
                  <a:pt x="67256" y="2763768"/>
                </a:lnTo>
                <a:lnTo>
                  <a:pt x="66344" y="2864534"/>
                </a:lnTo>
                <a:lnTo>
                  <a:pt x="65429" y="2964105"/>
                </a:lnTo>
                <a:lnTo>
                  <a:pt x="64511" y="3062473"/>
                </a:lnTo>
                <a:lnTo>
                  <a:pt x="63589" y="3159628"/>
                </a:lnTo>
                <a:lnTo>
                  <a:pt x="62664" y="3255563"/>
                </a:lnTo>
                <a:lnTo>
                  <a:pt x="61736" y="3350267"/>
                </a:lnTo>
                <a:lnTo>
                  <a:pt x="60804" y="3443732"/>
                </a:lnTo>
                <a:lnTo>
                  <a:pt x="59870" y="3535949"/>
                </a:lnTo>
                <a:lnTo>
                  <a:pt x="58932" y="3626908"/>
                </a:lnTo>
                <a:lnTo>
                  <a:pt x="57992" y="3716602"/>
                </a:lnTo>
                <a:lnTo>
                  <a:pt x="57048" y="3805020"/>
                </a:lnTo>
                <a:lnTo>
                  <a:pt x="56101" y="3892155"/>
                </a:lnTo>
                <a:lnTo>
                  <a:pt x="55152" y="3977996"/>
                </a:lnTo>
                <a:lnTo>
                  <a:pt x="54199" y="4062535"/>
                </a:lnTo>
                <a:lnTo>
                  <a:pt x="53244" y="4145763"/>
                </a:lnTo>
                <a:lnTo>
                  <a:pt x="52287" y="4227672"/>
                </a:lnTo>
                <a:lnTo>
                  <a:pt x="51326" y="4308251"/>
                </a:lnTo>
                <a:lnTo>
                  <a:pt x="50363" y="4387492"/>
                </a:lnTo>
                <a:lnTo>
                  <a:pt x="49397" y="4465387"/>
                </a:lnTo>
                <a:lnTo>
                  <a:pt x="48429" y="4541925"/>
                </a:lnTo>
                <a:lnTo>
                  <a:pt x="47458" y="4617099"/>
                </a:lnTo>
                <a:lnTo>
                  <a:pt x="46485" y="4690898"/>
                </a:lnTo>
                <a:lnTo>
                  <a:pt x="45510" y="4763315"/>
                </a:lnTo>
                <a:lnTo>
                  <a:pt x="44532" y="4834340"/>
                </a:lnTo>
                <a:lnTo>
                  <a:pt x="43552" y="4903965"/>
                </a:lnTo>
                <a:lnTo>
                  <a:pt x="42570" y="4972179"/>
                </a:lnTo>
                <a:lnTo>
                  <a:pt x="41585" y="5038975"/>
                </a:lnTo>
                <a:lnTo>
                  <a:pt x="40599" y="5104343"/>
                </a:lnTo>
                <a:lnTo>
                  <a:pt x="39610" y="5168274"/>
                </a:lnTo>
                <a:lnTo>
                  <a:pt x="38620" y="5230760"/>
                </a:lnTo>
                <a:lnTo>
                  <a:pt x="37627" y="5291791"/>
                </a:lnTo>
                <a:lnTo>
                  <a:pt x="36633" y="5351358"/>
                </a:lnTo>
                <a:lnTo>
                  <a:pt x="35636" y="5409453"/>
                </a:lnTo>
                <a:lnTo>
                  <a:pt x="34638" y="5466066"/>
                </a:lnTo>
                <a:lnTo>
                  <a:pt x="33639" y="5521188"/>
                </a:lnTo>
                <a:lnTo>
                  <a:pt x="32637" y="5574811"/>
                </a:lnTo>
                <a:lnTo>
                  <a:pt x="31634" y="5626925"/>
                </a:lnTo>
                <a:lnTo>
                  <a:pt x="30629" y="5677522"/>
                </a:lnTo>
                <a:lnTo>
                  <a:pt x="29623" y="5726592"/>
                </a:lnTo>
                <a:lnTo>
                  <a:pt x="28615" y="5774127"/>
                </a:lnTo>
                <a:lnTo>
                  <a:pt x="27606" y="5820118"/>
                </a:lnTo>
                <a:lnTo>
                  <a:pt x="26595" y="5864555"/>
                </a:lnTo>
                <a:lnTo>
                  <a:pt x="25583" y="5907429"/>
                </a:lnTo>
                <a:lnTo>
                  <a:pt x="24570" y="5948732"/>
                </a:lnTo>
                <a:lnTo>
                  <a:pt x="23555" y="5988455"/>
                </a:lnTo>
                <a:lnTo>
                  <a:pt x="22540" y="6026589"/>
                </a:lnTo>
                <a:lnTo>
                  <a:pt x="20505" y="6098052"/>
                </a:lnTo>
                <a:lnTo>
                  <a:pt x="18466" y="6163050"/>
                </a:lnTo>
                <a:lnTo>
                  <a:pt x="16424" y="6221511"/>
                </a:lnTo>
                <a:lnTo>
                  <a:pt x="14378" y="6273363"/>
                </a:lnTo>
                <a:lnTo>
                  <a:pt x="12329" y="6318535"/>
                </a:lnTo>
                <a:lnTo>
                  <a:pt x="10278" y="6356954"/>
                </a:lnTo>
                <a:lnTo>
                  <a:pt x="7197" y="6401765"/>
                </a:lnTo>
                <a:lnTo>
                  <a:pt x="2057" y="6441670"/>
                </a:lnTo>
                <a:lnTo>
                  <a:pt x="1028" y="6444353"/>
                </a:lnTo>
                <a:lnTo>
                  <a:pt x="0" y="6445250"/>
                </a:lnTo>
              </a:path>
            </a:pathLst>
          </a:custGeom>
          <a:ln w="28393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1751309" y="1055369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332209" y="1056639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7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541759" y="105663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122659" y="105791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702290" y="1059180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7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911840" y="105918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492740" y="106045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072369" y="1061719"/>
            <a:ext cx="153670" cy="1270"/>
          </a:xfrm>
          <a:custGeom>
            <a:avLst/>
            <a:gdLst/>
            <a:ahLst/>
            <a:cxnLst/>
            <a:rect l="l" t="t" r="r" b="b"/>
            <a:pathLst>
              <a:path w="153670" h="1269">
                <a:moveTo>
                  <a:pt x="0" y="1269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283190" y="106171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653269" y="1062989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7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862819" y="106298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443719" y="106426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023350" y="1065530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7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232900" y="106553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13800" y="10668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93430" y="1068069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69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604250" y="106806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1330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2150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1700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11250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20800" y="112268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69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31619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41170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50720" y="112268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60270" y="112268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69">
                <a:moveTo>
                  <a:pt x="0" y="0"/>
                </a:moveTo>
                <a:lnTo>
                  <a:pt x="15366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71089" y="1122680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0"/>
                </a:moveTo>
                <a:lnTo>
                  <a:pt x="152400" y="127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580639" y="112395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90189" y="112395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99739" y="112395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69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10560" y="112395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20109" y="112395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29659" y="112395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839209" y="1123950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>
                <a:moveTo>
                  <a:pt x="0" y="0"/>
                </a:moveTo>
                <a:lnTo>
                  <a:pt x="4698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85330" y="1125219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69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94880" y="112521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04430" y="112521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713980" y="1125219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45859" y="112648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455409" y="112648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64959" y="1126489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74509" y="1126489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986020" y="1127760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69">
                <a:moveTo>
                  <a:pt x="0" y="1269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95570" y="112776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06390" y="112776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15940" y="112776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25490" y="112776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35040" y="112776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65650" y="1129030"/>
            <a:ext cx="153670" cy="0"/>
          </a:xfrm>
          <a:custGeom>
            <a:avLst/>
            <a:gdLst/>
            <a:ahLst/>
            <a:cxnLst/>
            <a:rect l="l" t="t" r="r" b="b"/>
            <a:pathLst>
              <a:path w="153670">
                <a:moveTo>
                  <a:pt x="0" y="0"/>
                </a:moveTo>
                <a:lnTo>
                  <a:pt x="15367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776470" y="112903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369" y="1283969"/>
            <a:ext cx="671830" cy="67182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1220" y="1283969"/>
            <a:ext cx="671829" cy="67182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94700" y="1816100"/>
            <a:ext cx="699770" cy="88265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8609" y="2321560"/>
            <a:ext cx="889000" cy="8890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07559" y="2312670"/>
            <a:ext cx="852169" cy="87121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6559" y="3752850"/>
            <a:ext cx="674370" cy="8712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79950" y="3562350"/>
            <a:ext cx="725170" cy="80391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323580" y="3578859"/>
            <a:ext cx="886459" cy="83058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9409" y="5270500"/>
            <a:ext cx="786130" cy="78613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0579" y="5106670"/>
            <a:ext cx="674370" cy="87122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54059" y="5311140"/>
            <a:ext cx="778509" cy="77851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8611869" y="5496559"/>
            <a:ext cx="309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4690A0"/>
                </a:solidFill>
                <a:latin typeface="Arial"/>
                <a:cs typeface="Arial"/>
              </a:rPr>
              <a:t>10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94090" y="5695950"/>
            <a:ext cx="3600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4690A0"/>
                </a:solidFill>
                <a:latin typeface="Arial"/>
                <a:cs typeface="Arial"/>
              </a:rPr>
              <a:t>лет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1000" y="4826000"/>
            <a:ext cx="2754630" cy="1729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Регистрация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товарного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знака </a:t>
            </a:r>
            <a:r>
              <a:rPr sz="1400" spc="-10" dirty="0">
                <a:latin typeface="Calibri"/>
                <a:cs typeface="Calibri"/>
              </a:rPr>
              <a:t>действует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течение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десяти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лет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с </a:t>
            </a:r>
            <a:r>
              <a:rPr sz="1400" dirty="0">
                <a:latin typeface="Calibri"/>
                <a:cs typeface="Calibri"/>
              </a:rPr>
              <a:t>даты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подачи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заявки.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Срок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действия регистрации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товарного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знака </a:t>
            </a:r>
            <a:r>
              <a:rPr sz="1400" spc="-10" dirty="0">
                <a:latin typeface="Calibri"/>
                <a:cs typeface="Calibri"/>
              </a:rPr>
              <a:t>продлевается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каждый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раз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десять </a:t>
            </a:r>
            <a:r>
              <a:rPr sz="1400" dirty="0">
                <a:latin typeface="Calibri"/>
                <a:cs typeface="Calibri"/>
              </a:rPr>
              <a:t>лет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ходатайству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владельца, поданному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течение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последнего года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ее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действия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21" y="184102"/>
            <a:ext cx="2130878" cy="31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42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 descr="$PPTXTitle"/>
          <p:cNvSpPr txBox="1">
            <a:spLocks noGrp="1"/>
          </p:cNvSpPr>
          <p:nvPr>
            <p:ph type="title"/>
          </p:nvPr>
        </p:nvSpPr>
        <p:spPr>
          <a:xfrm>
            <a:off x="361950" y="203200"/>
            <a:ext cx="60109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Предрегистрационная</a:t>
            </a:r>
            <a:r>
              <a:rPr spc="-70" dirty="0"/>
              <a:t> </a:t>
            </a:r>
            <a:r>
              <a:rPr spc="-10" dirty="0"/>
              <a:t>оппозиционная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61950" y="629920"/>
            <a:ext cx="13608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Calibri"/>
                <a:cs typeface="Calibri"/>
              </a:rPr>
              <a:t>система: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53415" y="1037907"/>
            <a:ext cx="2838450" cy="51180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962660" marR="5080" indent="-949960">
              <a:lnSpc>
                <a:spcPts val="1910"/>
              </a:lnSpc>
              <a:spcBef>
                <a:spcPts val="170"/>
              </a:spcBef>
            </a:pPr>
            <a:r>
              <a:rPr sz="1600" spc="-10" dirty="0">
                <a:latin typeface="Segoe UI"/>
                <a:cs typeface="Segoe UI"/>
              </a:rPr>
              <a:t>Мотивированное</a:t>
            </a:r>
            <a:r>
              <a:rPr sz="1600" spc="-3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возражение заявителя</a:t>
            </a:r>
            <a:endParaRPr sz="1600" dirty="0">
              <a:latin typeface="Segoe UI"/>
              <a:cs typeface="Segoe U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69076" y="1032136"/>
            <a:ext cx="3801745" cy="51180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093470" marR="5080" indent="-1080770">
              <a:lnSpc>
                <a:spcPts val="1910"/>
              </a:lnSpc>
              <a:spcBef>
                <a:spcPts val="170"/>
              </a:spcBef>
            </a:pPr>
            <a:r>
              <a:rPr sz="1600" spc="-10" dirty="0">
                <a:latin typeface="Segoe UI"/>
                <a:cs typeface="Segoe UI"/>
              </a:rPr>
              <a:t>Рассмотрение</a:t>
            </a:r>
            <a:r>
              <a:rPr sz="1600" spc="-5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экспертной</a:t>
            </a:r>
            <a:r>
              <a:rPr sz="1600" spc="-6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организацией </a:t>
            </a:r>
            <a:r>
              <a:rPr sz="1600" dirty="0">
                <a:latin typeface="Segoe UI"/>
                <a:cs typeface="Segoe UI"/>
              </a:rPr>
              <a:t>(статья</a:t>
            </a:r>
            <a:r>
              <a:rPr sz="1600" spc="-35" dirty="0">
                <a:latin typeface="Segoe UI"/>
                <a:cs typeface="Segoe UI"/>
              </a:rPr>
              <a:t> </a:t>
            </a:r>
            <a:r>
              <a:rPr sz="1600" dirty="0">
                <a:latin typeface="Segoe UI"/>
                <a:cs typeface="Segoe UI"/>
              </a:rPr>
              <a:t>12</a:t>
            </a:r>
            <a:r>
              <a:rPr sz="1600" spc="-30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Закона)</a:t>
            </a:r>
            <a:endParaRPr sz="1600" dirty="0">
              <a:latin typeface="Segoe UI"/>
              <a:cs typeface="Segoe U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68437" y="1842831"/>
            <a:ext cx="2402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755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Segoe UI"/>
                <a:cs typeface="Segoe UI"/>
              </a:rPr>
              <a:t>3</a:t>
            </a:r>
            <a:r>
              <a:rPr sz="1600" spc="-1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месяцев (возможно</a:t>
            </a:r>
            <a:r>
              <a:rPr sz="1600" spc="-75" dirty="0">
                <a:latin typeface="Segoe UI"/>
                <a:cs typeface="Segoe UI"/>
              </a:rPr>
              <a:t> </a:t>
            </a:r>
            <a:r>
              <a:rPr sz="1600" dirty="0">
                <a:latin typeface="Segoe UI"/>
                <a:cs typeface="Segoe UI"/>
              </a:rPr>
              <a:t>продление</a:t>
            </a:r>
            <a:r>
              <a:rPr sz="1600" spc="-70" dirty="0">
                <a:latin typeface="Segoe UI"/>
                <a:cs typeface="Segoe UI"/>
              </a:rPr>
              <a:t> </a:t>
            </a:r>
            <a:r>
              <a:rPr sz="1600" spc="-25" dirty="0">
                <a:latin typeface="Segoe UI"/>
                <a:cs typeface="Segoe UI"/>
              </a:rPr>
              <a:t>до</a:t>
            </a:r>
            <a:endParaRPr sz="1600" dirty="0">
              <a:latin typeface="Segoe UI"/>
              <a:cs typeface="Segoe UI"/>
            </a:endParaRPr>
          </a:p>
          <a:p>
            <a:pPr marL="699135">
              <a:lnSpc>
                <a:spcPct val="100000"/>
              </a:lnSpc>
            </a:pPr>
            <a:r>
              <a:rPr sz="1600" dirty="0">
                <a:latin typeface="Segoe UI"/>
                <a:cs typeface="Segoe UI"/>
              </a:rPr>
              <a:t>6</a:t>
            </a:r>
            <a:r>
              <a:rPr sz="1600" spc="-1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месяцев)</a:t>
            </a:r>
            <a:endParaRPr sz="1600" dirty="0">
              <a:latin typeface="Segoe UI"/>
              <a:cs typeface="Segoe U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312547" y="2026038"/>
            <a:ext cx="9683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Segoe UI"/>
                <a:cs typeface="Segoe UI"/>
              </a:rPr>
              <a:t>3</a:t>
            </a:r>
            <a:r>
              <a:rPr sz="1600" spc="-1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месяцев</a:t>
            </a:r>
            <a:endParaRPr sz="1600" dirty="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3925" y="3032794"/>
            <a:ext cx="1692275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055" marR="5080" indent="-30099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4690A0"/>
                </a:solidFill>
                <a:latin typeface="Segoe UI"/>
                <a:cs typeface="Segoe UI"/>
              </a:rPr>
              <a:t>Предварительное экспертное заключение:</a:t>
            </a:r>
            <a:endParaRPr sz="1600" dirty="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58912" y="3895027"/>
            <a:ext cx="997585" cy="1268730"/>
            <a:chOff x="5592445" y="4008120"/>
            <a:chExt cx="997585" cy="1268730"/>
          </a:xfrm>
        </p:grpSpPr>
        <p:sp>
          <p:nvSpPr>
            <p:cNvPr id="11" name="object 11"/>
            <p:cNvSpPr/>
            <p:nvPr/>
          </p:nvSpPr>
          <p:spPr>
            <a:xfrm>
              <a:off x="5601970" y="4046220"/>
              <a:ext cx="916940" cy="0"/>
            </a:xfrm>
            <a:custGeom>
              <a:avLst/>
              <a:gdLst/>
              <a:ahLst/>
              <a:cxnLst/>
              <a:rect l="l" t="t" r="r" b="b"/>
              <a:pathLst>
                <a:path w="916940">
                  <a:moveTo>
                    <a:pt x="0" y="0"/>
                  </a:moveTo>
                  <a:lnTo>
                    <a:pt x="916939" y="0"/>
                  </a:lnTo>
                </a:path>
              </a:pathLst>
            </a:custGeom>
            <a:ln w="1904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13830" y="400812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199"/>
                  </a:lnTo>
                  <a:lnTo>
                    <a:pt x="76200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601970" y="5238750"/>
              <a:ext cx="916940" cy="0"/>
            </a:xfrm>
            <a:custGeom>
              <a:avLst/>
              <a:gdLst/>
              <a:ahLst/>
              <a:cxnLst/>
              <a:rect l="l" t="t" r="r" b="b"/>
              <a:pathLst>
                <a:path w="916940">
                  <a:moveTo>
                    <a:pt x="0" y="0"/>
                  </a:moveTo>
                  <a:lnTo>
                    <a:pt x="916939" y="0"/>
                  </a:lnTo>
                </a:path>
              </a:pathLst>
            </a:custGeom>
            <a:ln w="1904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13830" y="520065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0"/>
                  </a:moveTo>
                  <a:lnTo>
                    <a:pt x="0" y="76200"/>
                  </a:lnTo>
                  <a:lnTo>
                    <a:pt x="7620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07403" y="3886199"/>
            <a:ext cx="1960880" cy="820419"/>
          </a:xfrm>
          <a:prstGeom prst="rect">
            <a:avLst/>
          </a:prstGeom>
          <a:ln w="28393">
            <a:solidFill>
              <a:srgbClr val="4690A0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30"/>
              </a:spcBef>
            </a:pPr>
            <a:endParaRPr sz="1600">
              <a:latin typeface="Times New Roman"/>
              <a:cs typeface="Times New Roman"/>
            </a:endParaRPr>
          </a:p>
          <a:p>
            <a:pPr marL="517525">
              <a:lnSpc>
                <a:spcPct val="100000"/>
              </a:lnSpc>
            </a:pPr>
            <a:r>
              <a:rPr sz="1600" dirty="0">
                <a:latin typeface="Segoe UI"/>
                <a:cs typeface="Segoe UI"/>
              </a:rPr>
              <a:t>Об</a:t>
            </a:r>
            <a:r>
              <a:rPr sz="1600" spc="-40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отказе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7687774" y="4371595"/>
            <a:ext cx="951865" cy="74930"/>
            <a:chOff x="8664575" y="4296409"/>
            <a:chExt cx="951865" cy="74930"/>
          </a:xfrm>
        </p:grpSpPr>
        <p:sp>
          <p:nvSpPr>
            <p:cNvPr id="3" name="object 3"/>
            <p:cNvSpPr/>
            <p:nvPr/>
          </p:nvSpPr>
          <p:spPr>
            <a:xfrm>
              <a:off x="8674100" y="4333239"/>
              <a:ext cx="871219" cy="12700"/>
            </a:xfrm>
            <a:custGeom>
              <a:avLst/>
              <a:gdLst/>
              <a:ahLst/>
              <a:cxnLst/>
              <a:rect l="l" t="t" r="r" b="b"/>
              <a:pathLst>
                <a:path w="871220" h="12700">
                  <a:moveTo>
                    <a:pt x="0" y="12700"/>
                  </a:moveTo>
                  <a:lnTo>
                    <a:pt x="471170" y="12700"/>
                  </a:lnTo>
                  <a:lnTo>
                    <a:pt x="471170" y="0"/>
                  </a:lnTo>
                  <a:lnTo>
                    <a:pt x="871220" y="0"/>
                  </a:lnTo>
                </a:path>
              </a:pathLst>
            </a:custGeom>
            <a:ln w="1904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40240" y="4296409"/>
              <a:ext cx="76200" cy="74930"/>
            </a:xfrm>
            <a:custGeom>
              <a:avLst/>
              <a:gdLst/>
              <a:ahLst/>
              <a:cxnLst/>
              <a:rect l="l" t="t" r="r" b="b"/>
              <a:pathLst>
                <a:path w="76200" h="74929">
                  <a:moveTo>
                    <a:pt x="0" y="0"/>
                  </a:moveTo>
                  <a:lnTo>
                    <a:pt x="0" y="74929"/>
                  </a:lnTo>
                  <a:lnTo>
                    <a:pt x="76200" y="36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26561" y="4883276"/>
            <a:ext cx="1960880" cy="1062990"/>
          </a:xfrm>
          <a:custGeom>
            <a:avLst/>
            <a:gdLst/>
            <a:ahLst/>
            <a:cxnLst/>
            <a:rect l="l" t="t" r="r" b="b"/>
            <a:pathLst>
              <a:path w="1960879" h="1062989">
                <a:moveTo>
                  <a:pt x="980439" y="1062990"/>
                </a:moveTo>
                <a:lnTo>
                  <a:pt x="0" y="1062990"/>
                </a:lnTo>
                <a:lnTo>
                  <a:pt x="0" y="0"/>
                </a:lnTo>
                <a:lnTo>
                  <a:pt x="1960879" y="0"/>
                </a:lnTo>
                <a:lnTo>
                  <a:pt x="1960879" y="1062990"/>
                </a:lnTo>
                <a:lnTo>
                  <a:pt x="980439" y="1062990"/>
                </a:lnTo>
                <a:close/>
              </a:path>
            </a:pathLst>
          </a:custGeom>
          <a:ln w="28393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43086" y="5109111"/>
            <a:ext cx="1932939" cy="51180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79095" marR="364490" indent="-6350">
              <a:lnSpc>
                <a:spcPts val="1910"/>
              </a:lnSpc>
              <a:spcBef>
                <a:spcPts val="170"/>
              </a:spcBef>
            </a:pPr>
            <a:r>
              <a:rPr sz="1600" dirty="0">
                <a:latin typeface="Segoe UI"/>
                <a:cs typeface="Segoe UI"/>
              </a:rPr>
              <a:t>О</a:t>
            </a:r>
            <a:r>
              <a:rPr sz="1600" spc="-3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частичной регистрации</a:t>
            </a:r>
            <a:endParaRPr sz="1600" dirty="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58538" y="2868929"/>
            <a:ext cx="2081530" cy="3382010"/>
          </a:xfrm>
          <a:prstGeom prst="rect">
            <a:avLst/>
          </a:prstGeom>
          <a:ln w="28393">
            <a:solidFill>
              <a:srgbClr val="4690A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800">
              <a:latin typeface="Times New Roman"/>
              <a:cs typeface="Times New Roman"/>
            </a:endParaRPr>
          </a:p>
          <a:p>
            <a:pPr marL="404495" marR="113664" indent="-283210">
              <a:lnSpc>
                <a:spcPct val="100000"/>
              </a:lnSpc>
            </a:pPr>
            <a:r>
              <a:rPr sz="1800" spc="-10" dirty="0">
                <a:latin typeface="Segoe UI"/>
                <a:cs typeface="Segoe UI"/>
              </a:rPr>
              <a:t>Мотивированное возражение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30930" y="2868929"/>
            <a:ext cx="2005330" cy="3382010"/>
          </a:xfrm>
          <a:prstGeom prst="rect">
            <a:avLst/>
          </a:prstGeom>
          <a:ln w="28393">
            <a:solidFill>
              <a:srgbClr val="4690A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800">
              <a:latin typeface="Times New Roman"/>
              <a:cs typeface="Times New Roman"/>
            </a:endParaRPr>
          </a:p>
          <a:p>
            <a:pPr marL="365125" marR="182880" indent="-175260">
              <a:lnSpc>
                <a:spcPct val="100000"/>
              </a:lnSpc>
            </a:pPr>
            <a:r>
              <a:rPr sz="1800" spc="-10" dirty="0">
                <a:latin typeface="Segoe UI"/>
                <a:cs typeface="Segoe UI"/>
              </a:rPr>
              <a:t>Окончательное заключение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39681" y="2868929"/>
            <a:ext cx="2588258" cy="3435348"/>
            <a:chOff x="3343275" y="2648585"/>
            <a:chExt cx="2588258" cy="3435348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3275" y="2648585"/>
              <a:ext cx="500378" cy="45211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52800" y="3110229"/>
              <a:ext cx="0" cy="2500630"/>
            </a:xfrm>
            <a:custGeom>
              <a:avLst/>
              <a:gdLst/>
              <a:ahLst/>
              <a:cxnLst/>
              <a:rect l="l" t="t" r="r" b="b"/>
              <a:pathLst>
                <a:path h="2500629">
                  <a:moveTo>
                    <a:pt x="0" y="0"/>
                  </a:moveTo>
                  <a:lnTo>
                    <a:pt x="0" y="2500630"/>
                  </a:lnTo>
                </a:path>
              </a:pathLst>
            </a:custGeom>
            <a:ln w="19048">
              <a:solidFill>
                <a:srgbClr val="4690A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3275" y="5620385"/>
              <a:ext cx="435608" cy="4635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788409" y="6074409"/>
              <a:ext cx="1659889" cy="0"/>
            </a:xfrm>
            <a:custGeom>
              <a:avLst/>
              <a:gdLst/>
              <a:ahLst/>
              <a:cxnLst/>
              <a:rect l="l" t="t" r="r" b="b"/>
              <a:pathLst>
                <a:path w="1659889">
                  <a:moveTo>
                    <a:pt x="0" y="0"/>
                  </a:moveTo>
                  <a:lnTo>
                    <a:pt x="1659889" y="0"/>
                  </a:lnTo>
                </a:path>
              </a:pathLst>
            </a:custGeom>
            <a:ln w="19048">
              <a:solidFill>
                <a:srgbClr val="4690A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7825" y="5658485"/>
              <a:ext cx="473708" cy="4254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922010" y="3073399"/>
              <a:ext cx="0" cy="2575560"/>
            </a:xfrm>
            <a:custGeom>
              <a:avLst/>
              <a:gdLst/>
              <a:ahLst/>
              <a:cxnLst/>
              <a:rect l="l" t="t" r="r" b="b"/>
              <a:pathLst>
                <a:path h="2575560">
                  <a:moveTo>
                    <a:pt x="0" y="0"/>
                  </a:moveTo>
                  <a:lnTo>
                    <a:pt x="0" y="2575560"/>
                  </a:lnTo>
                </a:path>
              </a:pathLst>
            </a:custGeom>
            <a:ln w="19048">
              <a:solidFill>
                <a:srgbClr val="4690A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6395" y="2648585"/>
              <a:ext cx="483868" cy="4152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853180" y="2658109"/>
              <a:ext cx="1583690" cy="0"/>
            </a:xfrm>
            <a:custGeom>
              <a:avLst/>
              <a:gdLst/>
              <a:ahLst/>
              <a:cxnLst/>
              <a:rect l="l" t="t" r="r" b="b"/>
              <a:pathLst>
                <a:path w="1583689">
                  <a:moveTo>
                    <a:pt x="0" y="0"/>
                  </a:moveTo>
                  <a:lnTo>
                    <a:pt x="1583690" y="0"/>
                  </a:lnTo>
                </a:path>
              </a:pathLst>
            </a:custGeom>
            <a:ln w="19048">
              <a:solidFill>
                <a:srgbClr val="4690A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/>
          <p:nvPr/>
        </p:nvSpPr>
        <p:spPr>
          <a:xfrm>
            <a:off x="3216977" y="1661159"/>
            <a:ext cx="6031230" cy="1207770"/>
          </a:xfrm>
          <a:custGeom>
            <a:avLst/>
            <a:gdLst/>
            <a:ahLst/>
            <a:cxnLst/>
            <a:rect l="l" t="t" r="r" b="b"/>
            <a:pathLst>
              <a:path w="6031230" h="1207770">
                <a:moveTo>
                  <a:pt x="0" y="1207770"/>
                </a:moveTo>
                <a:lnTo>
                  <a:pt x="550" y="1138778"/>
                </a:lnTo>
                <a:lnTo>
                  <a:pt x="2174" y="1069981"/>
                </a:lnTo>
                <a:lnTo>
                  <a:pt x="4826" y="1001583"/>
                </a:lnTo>
                <a:lnTo>
                  <a:pt x="8465" y="933788"/>
                </a:lnTo>
                <a:lnTo>
                  <a:pt x="13046" y="866803"/>
                </a:lnTo>
                <a:lnTo>
                  <a:pt x="18526" y="800831"/>
                </a:lnTo>
                <a:lnTo>
                  <a:pt x="24862" y="736079"/>
                </a:lnTo>
                <a:lnTo>
                  <a:pt x="32010" y="672751"/>
                </a:lnTo>
                <a:lnTo>
                  <a:pt x="39928" y="611052"/>
                </a:lnTo>
                <a:lnTo>
                  <a:pt x="48571" y="551188"/>
                </a:lnTo>
                <a:lnTo>
                  <a:pt x="57897" y="493362"/>
                </a:lnTo>
                <a:lnTo>
                  <a:pt x="67862" y="437782"/>
                </a:lnTo>
                <a:lnTo>
                  <a:pt x="78422" y="384651"/>
                </a:lnTo>
                <a:lnTo>
                  <a:pt x="89535" y="334174"/>
                </a:lnTo>
                <a:lnTo>
                  <a:pt x="101157" y="286557"/>
                </a:lnTo>
                <a:lnTo>
                  <a:pt x="113244" y="242005"/>
                </a:lnTo>
                <a:lnTo>
                  <a:pt x="125754" y="200723"/>
                </a:lnTo>
                <a:lnTo>
                  <a:pt x="138642" y="162916"/>
                </a:lnTo>
                <a:lnTo>
                  <a:pt x="165383" y="98546"/>
                </a:lnTo>
                <a:lnTo>
                  <a:pt x="193119" y="50536"/>
                </a:lnTo>
                <a:lnTo>
                  <a:pt x="221503" y="20527"/>
                </a:lnTo>
                <a:lnTo>
                  <a:pt x="250189" y="10160"/>
                </a:lnTo>
                <a:lnTo>
                  <a:pt x="2752090" y="10160"/>
                </a:lnTo>
                <a:lnTo>
                  <a:pt x="2795027" y="33179"/>
                </a:lnTo>
                <a:lnTo>
                  <a:pt x="2823131" y="72393"/>
                </a:lnTo>
                <a:lnTo>
                  <a:pt x="2850413" y="128788"/>
                </a:lnTo>
                <a:lnTo>
                  <a:pt x="2876525" y="200723"/>
                </a:lnTo>
                <a:lnTo>
                  <a:pt x="2889035" y="242005"/>
                </a:lnTo>
                <a:lnTo>
                  <a:pt x="2901122" y="286557"/>
                </a:lnTo>
                <a:lnTo>
                  <a:pt x="2912744" y="334174"/>
                </a:lnTo>
                <a:lnTo>
                  <a:pt x="2923857" y="384651"/>
                </a:lnTo>
                <a:lnTo>
                  <a:pt x="2934417" y="437782"/>
                </a:lnTo>
                <a:lnTo>
                  <a:pt x="2944382" y="493362"/>
                </a:lnTo>
                <a:lnTo>
                  <a:pt x="2953708" y="551188"/>
                </a:lnTo>
                <a:lnTo>
                  <a:pt x="2962351" y="611052"/>
                </a:lnTo>
                <a:lnTo>
                  <a:pt x="2970269" y="672751"/>
                </a:lnTo>
                <a:lnTo>
                  <a:pt x="2977417" y="736079"/>
                </a:lnTo>
                <a:lnTo>
                  <a:pt x="2983753" y="800831"/>
                </a:lnTo>
                <a:lnTo>
                  <a:pt x="2989233" y="866803"/>
                </a:lnTo>
                <a:lnTo>
                  <a:pt x="2993814" y="933788"/>
                </a:lnTo>
                <a:lnTo>
                  <a:pt x="2997453" y="1001583"/>
                </a:lnTo>
                <a:lnTo>
                  <a:pt x="3000105" y="1069981"/>
                </a:lnTo>
                <a:lnTo>
                  <a:pt x="3001729" y="1138778"/>
                </a:lnTo>
                <a:lnTo>
                  <a:pt x="3002280" y="1207770"/>
                </a:lnTo>
              </a:path>
              <a:path w="6031230" h="1207770">
                <a:moveTo>
                  <a:pt x="3028950" y="1197610"/>
                </a:moveTo>
                <a:lnTo>
                  <a:pt x="3029500" y="1128618"/>
                </a:lnTo>
                <a:lnTo>
                  <a:pt x="3031124" y="1059821"/>
                </a:lnTo>
                <a:lnTo>
                  <a:pt x="3033776" y="991423"/>
                </a:lnTo>
                <a:lnTo>
                  <a:pt x="3037415" y="923628"/>
                </a:lnTo>
                <a:lnTo>
                  <a:pt x="3041996" y="856643"/>
                </a:lnTo>
                <a:lnTo>
                  <a:pt x="3047476" y="790671"/>
                </a:lnTo>
                <a:lnTo>
                  <a:pt x="3053812" y="725919"/>
                </a:lnTo>
                <a:lnTo>
                  <a:pt x="3060960" y="662591"/>
                </a:lnTo>
                <a:lnTo>
                  <a:pt x="3068878" y="600892"/>
                </a:lnTo>
                <a:lnTo>
                  <a:pt x="3077521" y="541028"/>
                </a:lnTo>
                <a:lnTo>
                  <a:pt x="3086847" y="483202"/>
                </a:lnTo>
                <a:lnTo>
                  <a:pt x="3096812" y="427622"/>
                </a:lnTo>
                <a:lnTo>
                  <a:pt x="3107372" y="374491"/>
                </a:lnTo>
                <a:lnTo>
                  <a:pt x="3118485" y="324014"/>
                </a:lnTo>
                <a:lnTo>
                  <a:pt x="3130107" y="276397"/>
                </a:lnTo>
                <a:lnTo>
                  <a:pt x="3142194" y="231845"/>
                </a:lnTo>
                <a:lnTo>
                  <a:pt x="3154704" y="190563"/>
                </a:lnTo>
                <a:lnTo>
                  <a:pt x="3167592" y="152756"/>
                </a:lnTo>
                <a:lnTo>
                  <a:pt x="3194333" y="88386"/>
                </a:lnTo>
                <a:lnTo>
                  <a:pt x="3222069" y="40376"/>
                </a:lnTo>
                <a:lnTo>
                  <a:pt x="3250453" y="10367"/>
                </a:lnTo>
                <a:lnTo>
                  <a:pt x="3279140" y="0"/>
                </a:lnTo>
                <a:lnTo>
                  <a:pt x="5781040" y="0"/>
                </a:lnTo>
                <a:lnTo>
                  <a:pt x="5823977" y="23019"/>
                </a:lnTo>
                <a:lnTo>
                  <a:pt x="5852081" y="62233"/>
                </a:lnTo>
                <a:lnTo>
                  <a:pt x="5879363" y="118628"/>
                </a:lnTo>
                <a:lnTo>
                  <a:pt x="5905475" y="190563"/>
                </a:lnTo>
                <a:lnTo>
                  <a:pt x="5917985" y="231845"/>
                </a:lnTo>
                <a:lnTo>
                  <a:pt x="5930072" y="276397"/>
                </a:lnTo>
                <a:lnTo>
                  <a:pt x="5941694" y="324014"/>
                </a:lnTo>
                <a:lnTo>
                  <a:pt x="5952807" y="374491"/>
                </a:lnTo>
                <a:lnTo>
                  <a:pt x="5963367" y="427622"/>
                </a:lnTo>
                <a:lnTo>
                  <a:pt x="5973332" y="483202"/>
                </a:lnTo>
                <a:lnTo>
                  <a:pt x="5982658" y="541028"/>
                </a:lnTo>
                <a:lnTo>
                  <a:pt x="5991301" y="600892"/>
                </a:lnTo>
                <a:lnTo>
                  <a:pt x="5999219" y="662591"/>
                </a:lnTo>
                <a:lnTo>
                  <a:pt x="6006367" y="725919"/>
                </a:lnTo>
                <a:lnTo>
                  <a:pt x="6012703" y="790671"/>
                </a:lnTo>
                <a:lnTo>
                  <a:pt x="6018183" y="856643"/>
                </a:lnTo>
                <a:lnTo>
                  <a:pt x="6022764" y="923628"/>
                </a:lnTo>
                <a:lnTo>
                  <a:pt x="6026403" y="991423"/>
                </a:lnTo>
                <a:lnTo>
                  <a:pt x="6029055" y="1059821"/>
                </a:lnTo>
                <a:lnTo>
                  <a:pt x="6030679" y="1128618"/>
                </a:lnTo>
                <a:lnTo>
                  <a:pt x="6031230" y="1197610"/>
                </a:lnTo>
              </a:path>
            </a:pathLst>
          </a:custGeom>
          <a:ln w="19048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21" y="184102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36900" y="373379"/>
            <a:ext cx="591756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0610" marR="5080" indent="-232791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Пострегистрационная</a:t>
            </a:r>
            <a:r>
              <a:rPr spc="-30" dirty="0"/>
              <a:t> </a:t>
            </a:r>
            <a:r>
              <a:rPr spc="-10" dirty="0"/>
              <a:t>оппозиционная система</a:t>
            </a:r>
          </a:p>
        </p:txBody>
      </p:sp>
      <p:grpSp>
        <p:nvGrpSpPr>
          <p:cNvPr id="47" name="object 47"/>
          <p:cNvGrpSpPr/>
          <p:nvPr/>
        </p:nvGrpSpPr>
        <p:grpSpPr>
          <a:xfrm>
            <a:off x="3583940" y="1285875"/>
            <a:ext cx="1382395" cy="798195"/>
            <a:chOff x="3583940" y="1285875"/>
            <a:chExt cx="1382395" cy="798195"/>
          </a:xfrm>
        </p:grpSpPr>
        <p:sp>
          <p:nvSpPr>
            <p:cNvPr id="48" name="object 48"/>
            <p:cNvSpPr/>
            <p:nvPr/>
          </p:nvSpPr>
          <p:spPr>
            <a:xfrm>
              <a:off x="3653790" y="1295400"/>
              <a:ext cx="1303020" cy="750570"/>
            </a:xfrm>
            <a:custGeom>
              <a:avLst/>
              <a:gdLst/>
              <a:ahLst/>
              <a:cxnLst/>
              <a:rect l="l" t="t" r="r" b="b"/>
              <a:pathLst>
                <a:path w="1303020" h="750569">
                  <a:moveTo>
                    <a:pt x="1303020" y="0"/>
                  </a:moveTo>
                  <a:lnTo>
                    <a:pt x="617220" y="0"/>
                  </a:lnTo>
                  <a:lnTo>
                    <a:pt x="617220" y="750570"/>
                  </a:lnTo>
                  <a:lnTo>
                    <a:pt x="0" y="750570"/>
                  </a:lnTo>
                </a:path>
              </a:pathLst>
            </a:custGeom>
            <a:ln w="19048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83940" y="2007870"/>
              <a:ext cx="74930" cy="76200"/>
            </a:xfrm>
            <a:custGeom>
              <a:avLst/>
              <a:gdLst/>
              <a:ahLst/>
              <a:cxnLst/>
              <a:rect l="l" t="t" r="r" b="b"/>
              <a:pathLst>
                <a:path w="74929" h="76200">
                  <a:moveTo>
                    <a:pt x="74930" y="0"/>
                  </a:moveTo>
                  <a:lnTo>
                    <a:pt x="0" y="38100"/>
                  </a:lnTo>
                  <a:lnTo>
                    <a:pt x="74930" y="76200"/>
                  </a:lnTo>
                  <a:lnTo>
                    <a:pt x="74930" y="0"/>
                  </a:lnTo>
                  <a:close/>
                </a:path>
              </a:pathLst>
            </a:custGeom>
            <a:solidFill>
              <a:srgbClr val="469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389495" y="1279525"/>
            <a:ext cx="1382395" cy="798195"/>
            <a:chOff x="7389495" y="1279525"/>
            <a:chExt cx="1382395" cy="798195"/>
          </a:xfrm>
        </p:grpSpPr>
        <p:sp>
          <p:nvSpPr>
            <p:cNvPr id="6" name="object 6"/>
            <p:cNvSpPr/>
            <p:nvPr/>
          </p:nvSpPr>
          <p:spPr>
            <a:xfrm>
              <a:off x="7399019" y="1289050"/>
              <a:ext cx="1303020" cy="750570"/>
            </a:xfrm>
            <a:custGeom>
              <a:avLst/>
              <a:gdLst/>
              <a:ahLst/>
              <a:cxnLst/>
              <a:rect l="l" t="t" r="r" b="b"/>
              <a:pathLst>
                <a:path w="1303020" h="750569">
                  <a:moveTo>
                    <a:pt x="0" y="0"/>
                  </a:moveTo>
                  <a:lnTo>
                    <a:pt x="687070" y="0"/>
                  </a:lnTo>
                  <a:lnTo>
                    <a:pt x="687070" y="750570"/>
                  </a:lnTo>
                  <a:lnTo>
                    <a:pt x="1303020" y="750570"/>
                  </a:lnTo>
                </a:path>
              </a:pathLst>
            </a:custGeom>
            <a:ln w="19048">
              <a:solidFill>
                <a:srgbClr val="469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96959" y="2001520"/>
              <a:ext cx="74930" cy="76200"/>
            </a:xfrm>
            <a:custGeom>
              <a:avLst/>
              <a:gdLst/>
              <a:ahLst/>
              <a:cxnLst/>
              <a:rect l="l" t="t" r="r" b="b"/>
              <a:pathLst>
                <a:path w="74929" h="76200">
                  <a:moveTo>
                    <a:pt x="0" y="0"/>
                  </a:moveTo>
                  <a:lnTo>
                    <a:pt x="0" y="76200"/>
                  </a:lnTo>
                  <a:lnTo>
                    <a:pt x="74930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9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640080" y="2279650"/>
            <a:ext cx="718820" cy="631190"/>
          </a:xfrm>
          <a:custGeom>
            <a:avLst/>
            <a:gdLst/>
            <a:ahLst/>
            <a:cxnLst/>
            <a:rect l="l" t="t" r="r" b="b"/>
            <a:pathLst>
              <a:path w="718819" h="631189">
                <a:moveTo>
                  <a:pt x="718820" y="0"/>
                </a:moveTo>
                <a:lnTo>
                  <a:pt x="690880" y="0"/>
                </a:lnTo>
                <a:lnTo>
                  <a:pt x="671830" y="436"/>
                </a:lnTo>
                <a:lnTo>
                  <a:pt x="652780" y="1587"/>
                </a:lnTo>
                <a:lnTo>
                  <a:pt x="633730" y="3214"/>
                </a:lnTo>
                <a:lnTo>
                  <a:pt x="614680" y="5079"/>
                </a:lnTo>
              </a:path>
              <a:path w="718819" h="631189">
                <a:moveTo>
                  <a:pt x="558800" y="16510"/>
                </a:moveTo>
                <a:lnTo>
                  <a:pt x="540504" y="21510"/>
                </a:lnTo>
                <a:lnTo>
                  <a:pt x="521970" y="26987"/>
                </a:lnTo>
                <a:lnTo>
                  <a:pt x="503435" y="32940"/>
                </a:lnTo>
                <a:lnTo>
                  <a:pt x="485139" y="39370"/>
                </a:lnTo>
              </a:path>
              <a:path w="718819" h="631189">
                <a:moveTo>
                  <a:pt x="433070" y="60960"/>
                </a:moveTo>
                <a:lnTo>
                  <a:pt x="415944" y="69572"/>
                </a:lnTo>
                <a:lnTo>
                  <a:pt x="398938" y="78422"/>
                </a:lnTo>
                <a:lnTo>
                  <a:pt x="382170" y="87749"/>
                </a:lnTo>
                <a:lnTo>
                  <a:pt x="365760" y="97789"/>
                </a:lnTo>
              </a:path>
              <a:path w="718819" h="631189">
                <a:moveTo>
                  <a:pt x="317500" y="129539"/>
                </a:moveTo>
                <a:lnTo>
                  <a:pt x="302279" y="140275"/>
                </a:lnTo>
                <a:lnTo>
                  <a:pt x="287178" y="151606"/>
                </a:lnTo>
                <a:lnTo>
                  <a:pt x="272315" y="163651"/>
                </a:lnTo>
                <a:lnTo>
                  <a:pt x="257810" y="176529"/>
                </a:lnTo>
              </a:path>
              <a:path w="718819" h="631189">
                <a:moveTo>
                  <a:pt x="215900" y="214629"/>
                </a:moveTo>
                <a:lnTo>
                  <a:pt x="202584" y="228738"/>
                </a:lnTo>
                <a:lnTo>
                  <a:pt x="189388" y="242728"/>
                </a:lnTo>
                <a:lnTo>
                  <a:pt x="176430" y="256956"/>
                </a:lnTo>
                <a:lnTo>
                  <a:pt x="163829" y="271779"/>
                </a:lnTo>
              </a:path>
              <a:path w="718819" h="631189">
                <a:moveTo>
                  <a:pt x="128270" y="316229"/>
                </a:moveTo>
                <a:lnTo>
                  <a:pt x="117812" y="332243"/>
                </a:lnTo>
                <a:lnTo>
                  <a:pt x="107473" y="348138"/>
                </a:lnTo>
                <a:lnTo>
                  <a:pt x="97373" y="364271"/>
                </a:lnTo>
                <a:lnTo>
                  <a:pt x="87629" y="381000"/>
                </a:lnTo>
              </a:path>
              <a:path w="718819" h="631189">
                <a:moveTo>
                  <a:pt x="59690" y="430529"/>
                </a:moveTo>
                <a:lnTo>
                  <a:pt x="52089" y="448429"/>
                </a:lnTo>
                <a:lnTo>
                  <a:pt x="44608" y="466089"/>
                </a:lnTo>
                <a:lnTo>
                  <a:pt x="37365" y="483750"/>
                </a:lnTo>
                <a:lnTo>
                  <a:pt x="30479" y="501650"/>
                </a:lnTo>
              </a:path>
              <a:path w="718819" h="631189">
                <a:moveTo>
                  <a:pt x="13970" y="556260"/>
                </a:moveTo>
                <a:lnTo>
                  <a:pt x="9644" y="575111"/>
                </a:lnTo>
                <a:lnTo>
                  <a:pt x="6032" y="593725"/>
                </a:lnTo>
                <a:lnTo>
                  <a:pt x="2897" y="612338"/>
                </a:lnTo>
                <a:lnTo>
                  <a:pt x="0" y="63118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54879" y="2279650"/>
            <a:ext cx="697230" cy="624840"/>
          </a:xfrm>
          <a:custGeom>
            <a:avLst/>
            <a:gdLst/>
            <a:ahLst/>
            <a:cxnLst/>
            <a:rect l="l" t="t" r="r" b="b"/>
            <a:pathLst>
              <a:path w="697229" h="624839">
                <a:moveTo>
                  <a:pt x="697230" y="624839"/>
                </a:moveTo>
                <a:lnTo>
                  <a:pt x="694848" y="605809"/>
                </a:lnTo>
                <a:lnTo>
                  <a:pt x="691515" y="586898"/>
                </a:lnTo>
                <a:lnTo>
                  <a:pt x="687228" y="568225"/>
                </a:lnTo>
                <a:lnTo>
                  <a:pt x="681990" y="549910"/>
                </a:lnTo>
              </a:path>
              <a:path w="697229" h="624839">
                <a:moveTo>
                  <a:pt x="665480" y="495300"/>
                </a:moveTo>
                <a:lnTo>
                  <a:pt x="658574" y="477420"/>
                </a:lnTo>
                <a:lnTo>
                  <a:pt x="651192" y="459898"/>
                </a:lnTo>
                <a:lnTo>
                  <a:pt x="643334" y="442614"/>
                </a:lnTo>
                <a:lnTo>
                  <a:pt x="635000" y="425450"/>
                </a:lnTo>
              </a:path>
              <a:path w="697229" h="624839">
                <a:moveTo>
                  <a:pt x="607060" y="374650"/>
                </a:moveTo>
                <a:lnTo>
                  <a:pt x="597296" y="358477"/>
                </a:lnTo>
                <a:lnTo>
                  <a:pt x="587057" y="342423"/>
                </a:lnTo>
                <a:lnTo>
                  <a:pt x="576341" y="326608"/>
                </a:lnTo>
                <a:lnTo>
                  <a:pt x="565150" y="311150"/>
                </a:lnTo>
              </a:path>
              <a:path w="697229" h="624839">
                <a:moveTo>
                  <a:pt x="529590" y="265429"/>
                </a:moveTo>
                <a:lnTo>
                  <a:pt x="516989" y="251340"/>
                </a:lnTo>
                <a:lnTo>
                  <a:pt x="504031" y="237489"/>
                </a:lnTo>
                <a:lnTo>
                  <a:pt x="490835" y="223639"/>
                </a:lnTo>
                <a:lnTo>
                  <a:pt x="477520" y="209550"/>
                </a:lnTo>
              </a:path>
              <a:path w="697229" h="624839">
                <a:moveTo>
                  <a:pt x="435610" y="171450"/>
                </a:moveTo>
                <a:lnTo>
                  <a:pt x="420370" y="159305"/>
                </a:lnTo>
                <a:lnTo>
                  <a:pt x="405130" y="147637"/>
                </a:lnTo>
                <a:lnTo>
                  <a:pt x="389890" y="136445"/>
                </a:lnTo>
                <a:lnTo>
                  <a:pt x="374650" y="125729"/>
                </a:lnTo>
              </a:path>
              <a:path w="697229" h="624839">
                <a:moveTo>
                  <a:pt x="326390" y="93979"/>
                </a:moveTo>
                <a:lnTo>
                  <a:pt x="309979" y="84494"/>
                </a:lnTo>
                <a:lnTo>
                  <a:pt x="293211" y="75247"/>
                </a:lnTo>
                <a:lnTo>
                  <a:pt x="276205" y="66476"/>
                </a:lnTo>
                <a:lnTo>
                  <a:pt x="259080" y="58420"/>
                </a:lnTo>
              </a:path>
              <a:path w="697229" h="624839">
                <a:moveTo>
                  <a:pt x="205740" y="36829"/>
                </a:moveTo>
                <a:lnTo>
                  <a:pt x="187622" y="30420"/>
                </a:lnTo>
                <a:lnTo>
                  <a:pt x="169386" y="24606"/>
                </a:lnTo>
                <a:lnTo>
                  <a:pt x="150911" y="19506"/>
                </a:lnTo>
                <a:lnTo>
                  <a:pt x="132080" y="15239"/>
                </a:lnTo>
              </a:path>
              <a:path w="697229" h="624839">
                <a:moveTo>
                  <a:pt x="76200" y="5079"/>
                </a:moveTo>
                <a:lnTo>
                  <a:pt x="59035" y="2678"/>
                </a:lnTo>
                <a:lnTo>
                  <a:pt x="41751" y="1111"/>
                </a:lnTo>
                <a:lnTo>
                  <a:pt x="24229" y="257"/>
                </a:lnTo>
                <a:lnTo>
                  <a:pt x="6350" y="0"/>
                </a:ln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84340" y="2249170"/>
            <a:ext cx="377190" cy="403860"/>
          </a:xfrm>
          <a:custGeom>
            <a:avLst/>
            <a:gdLst/>
            <a:ahLst/>
            <a:cxnLst/>
            <a:rect l="l" t="t" r="r" b="b"/>
            <a:pathLst>
              <a:path w="377190" h="403860">
                <a:moveTo>
                  <a:pt x="377189" y="0"/>
                </a:moveTo>
                <a:lnTo>
                  <a:pt x="358159" y="694"/>
                </a:lnTo>
                <a:lnTo>
                  <a:pt x="339248" y="2698"/>
                </a:lnTo>
                <a:lnTo>
                  <a:pt x="320575" y="5893"/>
                </a:lnTo>
                <a:lnTo>
                  <a:pt x="302259" y="10159"/>
                </a:lnTo>
              </a:path>
              <a:path w="377190" h="403860">
                <a:moveTo>
                  <a:pt x="247650" y="27939"/>
                </a:moveTo>
                <a:lnTo>
                  <a:pt x="230544" y="36036"/>
                </a:lnTo>
                <a:lnTo>
                  <a:pt x="213677" y="45084"/>
                </a:lnTo>
                <a:lnTo>
                  <a:pt x="197286" y="55086"/>
                </a:lnTo>
                <a:lnTo>
                  <a:pt x="181609" y="66039"/>
                </a:lnTo>
              </a:path>
              <a:path w="377190" h="403860">
                <a:moveTo>
                  <a:pt x="135889" y="100329"/>
                </a:moveTo>
                <a:lnTo>
                  <a:pt x="121860" y="113883"/>
                </a:lnTo>
                <a:lnTo>
                  <a:pt x="108426" y="127793"/>
                </a:lnTo>
                <a:lnTo>
                  <a:pt x="95706" y="141942"/>
                </a:lnTo>
                <a:lnTo>
                  <a:pt x="83819" y="156209"/>
                </a:lnTo>
              </a:path>
              <a:path w="377190" h="403860">
                <a:moveTo>
                  <a:pt x="50800" y="203200"/>
                </a:moveTo>
                <a:lnTo>
                  <a:pt x="41552" y="220344"/>
                </a:lnTo>
                <a:lnTo>
                  <a:pt x="33020" y="237489"/>
                </a:lnTo>
                <a:lnTo>
                  <a:pt x="25439" y="254634"/>
                </a:lnTo>
                <a:lnTo>
                  <a:pt x="19050" y="271779"/>
                </a:lnTo>
              </a:path>
              <a:path w="377190" h="403860">
                <a:moveTo>
                  <a:pt x="3809" y="327659"/>
                </a:moveTo>
                <a:lnTo>
                  <a:pt x="2143" y="340042"/>
                </a:lnTo>
                <a:lnTo>
                  <a:pt x="952" y="352425"/>
                </a:lnTo>
                <a:lnTo>
                  <a:pt x="238" y="364807"/>
                </a:lnTo>
                <a:lnTo>
                  <a:pt x="0" y="377189"/>
                </a:lnTo>
                <a:lnTo>
                  <a:pt x="0" y="40385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225530" y="2249170"/>
            <a:ext cx="378460" cy="402590"/>
          </a:xfrm>
          <a:custGeom>
            <a:avLst/>
            <a:gdLst/>
            <a:ahLst/>
            <a:cxnLst/>
            <a:rect l="l" t="t" r="r" b="b"/>
            <a:pathLst>
              <a:path w="378459" h="402589">
                <a:moveTo>
                  <a:pt x="378460" y="402589"/>
                </a:moveTo>
                <a:lnTo>
                  <a:pt x="378460" y="377189"/>
                </a:lnTo>
                <a:lnTo>
                  <a:pt x="378221" y="364787"/>
                </a:lnTo>
                <a:lnTo>
                  <a:pt x="377507" y="352266"/>
                </a:lnTo>
                <a:lnTo>
                  <a:pt x="376316" y="339506"/>
                </a:lnTo>
                <a:lnTo>
                  <a:pt x="374650" y="326389"/>
                </a:lnTo>
              </a:path>
              <a:path w="378459" h="402589">
                <a:moveTo>
                  <a:pt x="359410" y="271779"/>
                </a:moveTo>
                <a:lnTo>
                  <a:pt x="353000" y="253900"/>
                </a:lnTo>
                <a:lnTo>
                  <a:pt x="345281" y="236378"/>
                </a:lnTo>
                <a:lnTo>
                  <a:pt x="336371" y="219094"/>
                </a:lnTo>
                <a:lnTo>
                  <a:pt x="326390" y="201929"/>
                </a:lnTo>
              </a:path>
              <a:path w="378459" h="402589">
                <a:moveTo>
                  <a:pt x="294640" y="154939"/>
                </a:moveTo>
                <a:lnTo>
                  <a:pt x="282019" y="140692"/>
                </a:lnTo>
                <a:lnTo>
                  <a:pt x="268922" y="126682"/>
                </a:lnTo>
                <a:lnTo>
                  <a:pt x="255349" y="113149"/>
                </a:lnTo>
                <a:lnTo>
                  <a:pt x="241300" y="100329"/>
                </a:lnTo>
              </a:path>
              <a:path w="378459" h="402589">
                <a:moveTo>
                  <a:pt x="196850" y="64769"/>
                </a:moveTo>
                <a:lnTo>
                  <a:pt x="180439" y="54014"/>
                </a:lnTo>
                <a:lnTo>
                  <a:pt x="163671" y="44449"/>
                </a:lnTo>
                <a:lnTo>
                  <a:pt x="146665" y="35837"/>
                </a:lnTo>
                <a:lnTo>
                  <a:pt x="129540" y="27939"/>
                </a:lnTo>
              </a:path>
              <a:path w="378459" h="402589">
                <a:moveTo>
                  <a:pt x="76200" y="8889"/>
                </a:moveTo>
                <a:lnTo>
                  <a:pt x="57169" y="5357"/>
                </a:lnTo>
                <a:lnTo>
                  <a:pt x="38258" y="2539"/>
                </a:lnTo>
                <a:lnTo>
                  <a:pt x="19585" y="674"/>
                </a:lnTo>
                <a:lnTo>
                  <a:pt x="1270" y="0"/>
                </a:ln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218680" y="2249170"/>
            <a:ext cx="3949700" cy="0"/>
          </a:xfrm>
          <a:custGeom>
            <a:avLst/>
            <a:gdLst/>
            <a:ahLst/>
            <a:cxnLst/>
            <a:rect l="l" t="t" r="r" b="b"/>
            <a:pathLst>
              <a:path w="3949700">
                <a:moveTo>
                  <a:pt x="0" y="0"/>
                </a:moveTo>
                <a:lnTo>
                  <a:pt x="3949700" y="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16050" y="2279650"/>
            <a:ext cx="3281679" cy="0"/>
          </a:xfrm>
          <a:custGeom>
            <a:avLst/>
            <a:gdLst/>
            <a:ahLst/>
            <a:cxnLst/>
            <a:rect l="l" t="t" r="r" b="b"/>
            <a:pathLst>
              <a:path w="3281679">
                <a:moveTo>
                  <a:pt x="0" y="0"/>
                </a:moveTo>
                <a:lnTo>
                  <a:pt x="3281679" y="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6269" y="2967989"/>
            <a:ext cx="0" cy="2748280"/>
          </a:xfrm>
          <a:custGeom>
            <a:avLst/>
            <a:gdLst/>
            <a:ahLst/>
            <a:cxnLst/>
            <a:rect l="l" t="t" r="r" b="b"/>
            <a:pathLst>
              <a:path h="2748279">
                <a:moveTo>
                  <a:pt x="0" y="0"/>
                </a:moveTo>
                <a:lnTo>
                  <a:pt x="0" y="274828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4270" y="2536189"/>
            <a:ext cx="1263650" cy="1160780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6784340" y="271017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84340" y="284352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4869" y="3937000"/>
            <a:ext cx="4300855" cy="1258037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2000" b="1" spc="-10" dirty="0">
                <a:latin typeface="Calibri"/>
                <a:cs typeface="Calibri"/>
              </a:rPr>
              <a:t>Досудебное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регулирование</a:t>
            </a:r>
            <a:endParaRPr sz="2000" dirty="0">
              <a:latin typeface="Calibri"/>
              <a:cs typeface="Calibri"/>
            </a:endParaRPr>
          </a:p>
          <a:p>
            <a:pPr marL="12065" marR="5080" indent="57150" algn="ctr">
              <a:lnSpc>
                <a:spcPct val="100000"/>
              </a:lnSpc>
              <a:spcBef>
                <a:spcPts val="750"/>
              </a:spcBef>
            </a:pPr>
            <a:r>
              <a:rPr sz="1600" spc="-10" dirty="0">
                <a:latin typeface="+mj-lt"/>
                <a:cs typeface="Calibri"/>
              </a:rPr>
              <a:t>Апелляционный</a:t>
            </a:r>
            <a:r>
              <a:rPr sz="1600" spc="-35" dirty="0">
                <a:latin typeface="+mj-lt"/>
                <a:cs typeface="Calibri"/>
              </a:rPr>
              <a:t> </a:t>
            </a:r>
            <a:r>
              <a:rPr sz="1600" dirty="0" err="1">
                <a:latin typeface="+mj-lt"/>
                <a:cs typeface="Calibri"/>
              </a:rPr>
              <a:t>совет</a:t>
            </a:r>
            <a:r>
              <a:rPr sz="1600" spc="-35" dirty="0">
                <a:latin typeface="+mj-lt"/>
                <a:cs typeface="Calibri"/>
              </a:rPr>
              <a:t> </a:t>
            </a:r>
            <a:r>
              <a:rPr lang="ru-RU" sz="1600" dirty="0" smtClean="0">
                <a:latin typeface="+mj-lt"/>
                <a:cs typeface="Calibri"/>
              </a:rPr>
              <a:t>– </a:t>
            </a:r>
            <a:r>
              <a:rPr lang="ru-RU" sz="1600" dirty="0" smtClean="0">
                <a:latin typeface="+mj-lt"/>
              </a:rPr>
              <a:t>коллегиальный орган </a:t>
            </a:r>
            <a:r>
              <a:rPr lang="ru-RU" sz="1600" dirty="0">
                <a:latin typeface="+mj-lt"/>
              </a:rPr>
              <a:t>при уполномоченном органе по досудебному рассмотрению возражений заявителей.</a:t>
            </a:r>
            <a:endParaRPr sz="1600" dirty="0">
              <a:latin typeface="+mj-lt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57190" y="2961639"/>
            <a:ext cx="0" cy="2747010"/>
          </a:xfrm>
          <a:custGeom>
            <a:avLst/>
            <a:gdLst/>
            <a:ahLst/>
            <a:cxnLst/>
            <a:rect l="l" t="t" r="r" b="b"/>
            <a:pathLst>
              <a:path h="2747010">
                <a:moveTo>
                  <a:pt x="0" y="0"/>
                </a:moveTo>
                <a:lnTo>
                  <a:pt x="0" y="274701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84340" y="297815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84340" y="311150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84340" y="324485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84340" y="337820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84340" y="351155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0600" y="2458720"/>
            <a:ext cx="1168400" cy="1168399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11603990" y="270891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603990" y="284226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603990" y="297561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603990" y="311022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603990" y="324357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03990" y="337692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03990" y="351027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84340" y="364490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603990" y="364362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84340" y="377952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603990" y="3776979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84340" y="391287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84340" y="404622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619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85100" y="3869690"/>
            <a:ext cx="28155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Судебное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регулирование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1603990" y="391160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603990" y="4044950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86880" y="4179570"/>
            <a:ext cx="309880" cy="328930"/>
          </a:xfrm>
          <a:custGeom>
            <a:avLst/>
            <a:gdLst/>
            <a:ahLst/>
            <a:cxnLst/>
            <a:rect l="l" t="t" r="r" b="b"/>
            <a:pathLst>
              <a:path w="309879" h="328929">
                <a:moveTo>
                  <a:pt x="0" y="0"/>
                </a:moveTo>
                <a:lnTo>
                  <a:pt x="3353" y="18831"/>
                </a:lnTo>
                <a:lnTo>
                  <a:pt x="7778" y="37306"/>
                </a:lnTo>
                <a:lnTo>
                  <a:pt x="13394" y="55542"/>
                </a:lnTo>
                <a:lnTo>
                  <a:pt x="20320" y="73659"/>
                </a:lnTo>
              </a:path>
              <a:path w="309879" h="328929">
                <a:moveTo>
                  <a:pt x="44450" y="125729"/>
                </a:moveTo>
                <a:lnTo>
                  <a:pt x="54232" y="141704"/>
                </a:lnTo>
                <a:lnTo>
                  <a:pt x="64611" y="157321"/>
                </a:lnTo>
                <a:lnTo>
                  <a:pt x="75703" y="172700"/>
                </a:lnTo>
                <a:lnTo>
                  <a:pt x="87629" y="187959"/>
                </a:lnTo>
              </a:path>
              <a:path w="309879" h="328929">
                <a:moveTo>
                  <a:pt x="127000" y="229869"/>
                </a:moveTo>
                <a:lnTo>
                  <a:pt x="141525" y="242212"/>
                </a:lnTo>
                <a:lnTo>
                  <a:pt x="156527" y="254317"/>
                </a:lnTo>
                <a:lnTo>
                  <a:pt x="172005" y="265945"/>
                </a:lnTo>
                <a:lnTo>
                  <a:pt x="187960" y="276859"/>
                </a:lnTo>
              </a:path>
              <a:path w="309879" h="328929">
                <a:moveTo>
                  <a:pt x="237490" y="304799"/>
                </a:moveTo>
                <a:lnTo>
                  <a:pt x="255587" y="312142"/>
                </a:lnTo>
                <a:lnTo>
                  <a:pt x="273684" y="318769"/>
                </a:lnTo>
                <a:lnTo>
                  <a:pt x="291782" y="324445"/>
                </a:lnTo>
                <a:lnTo>
                  <a:pt x="309879" y="32892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292840" y="4178300"/>
            <a:ext cx="308610" cy="330200"/>
          </a:xfrm>
          <a:custGeom>
            <a:avLst/>
            <a:gdLst/>
            <a:ahLst/>
            <a:cxnLst/>
            <a:rect l="l" t="t" r="r" b="b"/>
            <a:pathLst>
              <a:path w="308609" h="330200">
                <a:moveTo>
                  <a:pt x="0" y="330200"/>
                </a:moveTo>
                <a:lnTo>
                  <a:pt x="18811" y="324981"/>
                </a:lnTo>
                <a:lnTo>
                  <a:pt x="37147" y="318928"/>
                </a:lnTo>
                <a:lnTo>
                  <a:pt x="55006" y="312162"/>
                </a:lnTo>
                <a:lnTo>
                  <a:pt x="72389" y="304800"/>
                </a:lnTo>
              </a:path>
              <a:path w="308609" h="330200">
                <a:moveTo>
                  <a:pt x="121919" y="276860"/>
                </a:moveTo>
                <a:lnTo>
                  <a:pt x="137874" y="266124"/>
                </a:lnTo>
                <a:lnTo>
                  <a:pt x="153352" y="254793"/>
                </a:lnTo>
                <a:lnTo>
                  <a:pt x="168354" y="242748"/>
                </a:lnTo>
                <a:lnTo>
                  <a:pt x="182879" y="229869"/>
                </a:lnTo>
              </a:path>
              <a:path w="308609" h="330200">
                <a:moveTo>
                  <a:pt x="222250" y="187960"/>
                </a:moveTo>
                <a:lnTo>
                  <a:pt x="234176" y="173235"/>
                </a:lnTo>
                <a:lnTo>
                  <a:pt x="245268" y="157797"/>
                </a:lnTo>
                <a:lnTo>
                  <a:pt x="255647" y="141882"/>
                </a:lnTo>
                <a:lnTo>
                  <a:pt x="265429" y="125730"/>
                </a:lnTo>
              </a:path>
              <a:path w="308609" h="330200">
                <a:moveTo>
                  <a:pt x="289559" y="73660"/>
                </a:moveTo>
                <a:lnTo>
                  <a:pt x="295751" y="55364"/>
                </a:lnTo>
                <a:lnTo>
                  <a:pt x="300990" y="36830"/>
                </a:lnTo>
                <a:lnTo>
                  <a:pt x="305276" y="18295"/>
                </a:lnTo>
                <a:lnTo>
                  <a:pt x="30860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53909" y="4514850"/>
            <a:ext cx="4083050" cy="0"/>
          </a:xfrm>
          <a:custGeom>
            <a:avLst/>
            <a:gdLst/>
            <a:ahLst/>
            <a:cxnLst/>
            <a:rect l="l" t="t" r="r" b="b"/>
            <a:pathLst>
              <a:path w="4083050">
                <a:moveTo>
                  <a:pt x="0" y="0"/>
                </a:moveTo>
                <a:lnTo>
                  <a:pt x="4083050" y="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6269" y="5773420"/>
            <a:ext cx="648970" cy="674370"/>
          </a:xfrm>
          <a:custGeom>
            <a:avLst/>
            <a:gdLst/>
            <a:ahLst/>
            <a:cxnLst/>
            <a:rect l="l" t="t" r="r" b="b"/>
            <a:pathLst>
              <a:path w="648969" h="674370">
                <a:moveTo>
                  <a:pt x="0" y="0"/>
                </a:moveTo>
                <a:lnTo>
                  <a:pt x="1210" y="18494"/>
                </a:lnTo>
                <a:lnTo>
                  <a:pt x="3016" y="37464"/>
                </a:lnTo>
                <a:lnTo>
                  <a:pt x="5536" y="56435"/>
                </a:lnTo>
                <a:lnTo>
                  <a:pt x="8889" y="74929"/>
                </a:lnTo>
              </a:path>
              <a:path w="648969" h="674370">
                <a:moveTo>
                  <a:pt x="21589" y="130809"/>
                </a:moveTo>
                <a:lnTo>
                  <a:pt x="26610" y="149086"/>
                </a:lnTo>
                <a:lnTo>
                  <a:pt x="32226" y="167481"/>
                </a:lnTo>
                <a:lnTo>
                  <a:pt x="38556" y="185638"/>
                </a:lnTo>
                <a:lnTo>
                  <a:pt x="45720" y="203199"/>
                </a:lnTo>
              </a:path>
              <a:path w="648969" h="674370">
                <a:moveTo>
                  <a:pt x="68579" y="255269"/>
                </a:moveTo>
                <a:lnTo>
                  <a:pt x="77390" y="272395"/>
                </a:lnTo>
                <a:lnTo>
                  <a:pt x="86677" y="289401"/>
                </a:lnTo>
                <a:lnTo>
                  <a:pt x="96440" y="306169"/>
                </a:lnTo>
                <a:lnTo>
                  <a:pt x="106679" y="322579"/>
                </a:lnTo>
              </a:path>
              <a:path w="648969" h="674370">
                <a:moveTo>
                  <a:pt x="139700" y="369569"/>
                </a:moveTo>
                <a:lnTo>
                  <a:pt x="151348" y="384591"/>
                </a:lnTo>
                <a:lnTo>
                  <a:pt x="163353" y="399256"/>
                </a:lnTo>
                <a:lnTo>
                  <a:pt x="175597" y="413682"/>
                </a:lnTo>
                <a:lnTo>
                  <a:pt x="187960" y="427989"/>
                </a:lnTo>
              </a:path>
              <a:path w="648969" h="674370">
                <a:moveTo>
                  <a:pt x="227329" y="469899"/>
                </a:moveTo>
                <a:lnTo>
                  <a:pt x="241617" y="483016"/>
                </a:lnTo>
                <a:lnTo>
                  <a:pt x="255904" y="495776"/>
                </a:lnTo>
                <a:lnTo>
                  <a:pt x="270192" y="508297"/>
                </a:lnTo>
                <a:lnTo>
                  <a:pt x="284480" y="520699"/>
                </a:lnTo>
              </a:path>
              <a:path w="648969" h="674370">
                <a:moveTo>
                  <a:pt x="331470" y="553719"/>
                </a:moveTo>
                <a:lnTo>
                  <a:pt x="346948" y="564892"/>
                </a:lnTo>
                <a:lnTo>
                  <a:pt x="362902" y="575468"/>
                </a:lnTo>
                <a:lnTo>
                  <a:pt x="379333" y="585331"/>
                </a:lnTo>
                <a:lnTo>
                  <a:pt x="396239" y="594359"/>
                </a:lnTo>
              </a:path>
              <a:path w="648969" h="674370">
                <a:moveTo>
                  <a:pt x="447039" y="619759"/>
                </a:moveTo>
                <a:lnTo>
                  <a:pt x="464403" y="627876"/>
                </a:lnTo>
                <a:lnTo>
                  <a:pt x="482123" y="635158"/>
                </a:lnTo>
                <a:lnTo>
                  <a:pt x="500082" y="641727"/>
                </a:lnTo>
                <a:lnTo>
                  <a:pt x="518160" y="647699"/>
                </a:lnTo>
              </a:path>
              <a:path w="648969" h="674370">
                <a:moveTo>
                  <a:pt x="574040" y="662939"/>
                </a:moveTo>
                <a:lnTo>
                  <a:pt x="592355" y="666511"/>
                </a:lnTo>
                <a:lnTo>
                  <a:pt x="611028" y="669607"/>
                </a:lnTo>
                <a:lnTo>
                  <a:pt x="629939" y="672226"/>
                </a:lnTo>
                <a:lnTo>
                  <a:pt x="648970" y="674369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14570" y="5765800"/>
            <a:ext cx="642620" cy="681990"/>
          </a:xfrm>
          <a:custGeom>
            <a:avLst/>
            <a:gdLst/>
            <a:ahLst/>
            <a:cxnLst/>
            <a:rect l="l" t="t" r="r" b="b"/>
            <a:pathLst>
              <a:path w="642620" h="681989">
                <a:moveTo>
                  <a:pt x="0" y="681990"/>
                </a:moveTo>
                <a:lnTo>
                  <a:pt x="19050" y="679648"/>
                </a:lnTo>
                <a:lnTo>
                  <a:pt x="38100" y="676592"/>
                </a:lnTo>
                <a:lnTo>
                  <a:pt x="57150" y="673060"/>
                </a:lnTo>
                <a:lnTo>
                  <a:pt x="76200" y="669290"/>
                </a:lnTo>
              </a:path>
              <a:path w="642620" h="681989">
                <a:moveTo>
                  <a:pt x="130809" y="652780"/>
                </a:moveTo>
                <a:lnTo>
                  <a:pt x="148709" y="646807"/>
                </a:lnTo>
                <a:lnTo>
                  <a:pt x="166369" y="640238"/>
                </a:lnTo>
                <a:lnTo>
                  <a:pt x="184030" y="632956"/>
                </a:lnTo>
                <a:lnTo>
                  <a:pt x="201929" y="624840"/>
                </a:lnTo>
              </a:path>
              <a:path w="642620" h="681989">
                <a:moveTo>
                  <a:pt x="252729" y="598170"/>
                </a:moveTo>
                <a:lnTo>
                  <a:pt x="268922" y="588605"/>
                </a:lnTo>
                <a:lnTo>
                  <a:pt x="285114" y="578802"/>
                </a:lnTo>
                <a:lnTo>
                  <a:pt x="301307" y="568523"/>
                </a:lnTo>
                <a:lnTo>
                  <a:pt x="317500" y="557530"/>
                </a:lnTo>
              </a:path>
              <a:path w="642620" h="681989">
                <a:moveTo>
                  <a:pt x="363219" y="523240"/>
                </a:moveTo>
                <a:lnTo>
                  <a:pt x="377507" y="510837"/>
                </a:lnTo>
                <a:lnTo>
                  <a:pt x="391794" y="498316"/>
                </a:lnTo>
                <a:lnTo>
                  <a:pt x="406082" y="485556"/>
                </a:lnTo>
                <a:lnTo>
                  <a:pt x="420369" y="472440"/>
                </a:lnTo>
              </a:path>
              <a:path w="642620" h="681989">
                <a:moveTo>
                  <a:pt x="458469" y="430530"/>
                </a:moveTo>
                <a:lnTo>
                  <a:pt x="471547" y="416044"/>
                </a:lnTo>
                <a:lnTo>
                  <a:pt x="484028" y="401320"/>
                </a:lnTo>
                <a:lnTo>
                  <a:pt x="495796" y="386595"/>
                </a:lnTo>
                <a:lnTo>
                  <a:pt x="506729" y="372109"/>
                </a:lnTo>
              </a:path>
              <a:path w="642620" h="681989">
                <a:moveTo>
                  <a:pt x="539750" y="323850"/>
                </a:moveTo>
                <a:lnTo>
                  <a:pt x="549255" y="307439"/>
                </a:lnTo>
                <a:lnTo>
                  <a:pt x="558641" y="290671"/>
                </a:lnTo>
                <a:lnTo>
                  <a:pt x="567789" y="273665"/>
                </a:lnTo>
                <a:lnTo>
                  <a:pt x="576579" y="256540"/>
                </a:lnTo>
              </a:path>
              <a:path w="642620" h="681989">
                <a:moveTo>
                  <a:pt x="599439" y="204469"/>
                </a:moveTo>
                <a:lnTo>
                  <a:pt x="606067" y="186908"/>
                </a:lnTo>
                <a:lnTo>
                  <a:pt x="612457" y="168751"/>
                </a:lnTo>
                <a:lnTo>
                  <a:pt x="618370" y="150356"/>
                </a:lnTo>
                <a:lnTo>
                  <a:pt x="623569" y="132080"/>
                </a:lnTo>
              </a:path>
              <a:path w="642620" h="681989">
                <a:moveTo>
                  <a:pt x="635000" y="76200"/>
                </a:moveTo>
                <a:lnTo>
                  <a:pt x="637619" y="57150"/>
                </a:lnTo>
                <a:lnTo>
                  <a:pt x="639762" y="38100"/>
                </a:lnTo>
                <a:lnTo>
                  <a:pt x="641429" y="19050"/>
                </a:lnTo>
                <a:lnTo>
                  <a:pt x="642619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42389" y="6450329"/>
            <a:ext cx="3415029" cy="0"/>
          </a:xfrm>
          <a:custGeom>
            <a:avLst/>
            <a:gdLst/>
            <a:ahLst/>
            <a:cxnLst/>
            <a:rect l="l" t="t" r="r" b="b"/>
            <a:pathLst>
              <a:path w="3415029">
                <a:moveTo>
                  <a:pt x="0" y="0"/>
                </a:moveTo>
                <a:lnTo>
                  <a:pt x="3415030" y="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6352899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Segoe UI"/>
                <a:cs typeface="Segoe UI"/>
              </a:rPr>
              <a:t>Общеизвестный</a:t>
            </a:r>
            <a:r>
              <a:rPr sz="2000" spc="-65" dirty="0">
                <a:latin typeface="Segoe UI"/>
                <a:cs typeface="Segoe UI"/>
              </a:rPr>
              <a:t> </a:t>
            </a:r>
            <a:r>
              <a:rPr sz="2000" dirty="0">
                <a:latin typeface="Segoe UI"/>
                <a:cs typeface="Segoe UI"/>
              </a:rPr>
              <a:t>товарный</a:t>
            </a:r>
            <a:r>
              <a:rPr sz="2000" spc="-60" dirty="0">
                <a:latin typeface="Segoe UI"/>
                <a:cs typeface="Segoe UI"/>
              </a:rPr>
              <a:t> </a:t>
            </a:r>
            <a:r>
              <a:rPr sz="2000" dirty="0">
                <a:latin typeface="Segoe UI"/>
                <a:cs typeface="Segoe UI"/>
              </a:rPr>
              <a:t>знак</a:t>
            </a:r>
            <a:r>
              <a:rPr sz="2000" spc="-5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–</a:t>
            </a:r>
            <a:r>
              <a:rPr sz="2000" b="0" spc="-65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обозначение,</a:t>
            </a:r>
            <a:r>
              <a:rPr sz="2000" b="0" spc="-7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используемое</a:t>
            </a:r>
            <a:r>
              <a:rPr sz="2000" b="0" spc="-8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в</a:t>
            </a:r>
            <a:r>
              <a:rPr sz="2000" b="0" spc="-7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качестве</a:t>
            </a:r>
            <a:r>
              <a:rPr sz="2000" b="0" spc="-7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товарного</a:t>
            </a:r>
            <a:r>
              <a:rPr sz="2000" b="0" spc="-75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знака,</a:t>
            </a:r>
            <a:r>
              <a:rPr sz="2000" b="0" spc="-70" dirty="0">
                <a:latin typeface="Segoe UI"/>
                <a:cs typeface="Segoe UI"/>
              </a:rPr>
              <a:t> </a:t>
            </a:r>
            <a:r>
              <a:rPr sz="2000" b="0" spc="-25" dirty="0">
                <a:latin typeface="Segoe UI"/>
                <a:cs typeface="Segoe UI"/>
              </a:rPr>
              <a:t>или </a:t>
            </a:r>
            <a:r>
              <a:rPr sz="2000" b="0" dirty="0">
                <a:latin typeface="Segoe UI"/>
                <a:cs typeface="Segoe UI"/>
              </a:rPr>
              <a:t>товарный</a:t>
            </a:r>
            <a:r>
              <a:rPr sz="2000" b="0" spc="-7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знак,</a:t>
            </a:r>
            <a:r>
              <a:rPr sz="2000" b="0" spc="-6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признанные</a:t>
            </a:r>
            <a:r>
              <a:rPr sz="2000" b="0" spc="-75" dirty="0">
                <a:latin typeface="Segoe UI"/>
                <a:cs typeface="Segoe UI"/>
              </a:rPr>
              <a:t> </a:t>
            </a:r>
            <a:r>
              <a:rPr sz="2000" b="0" spc="-10" dirty="0">
                <a:latin typeface="Segoe UI"/>
                <a:cs typeface="Segoe UI"/>
              </a:rPr>
              <a:t>общеизвестными</a:t>
            </a:r>
            <a:r>
              <a:rPr sz="2000" b="0" spc="-7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решением</a:t>
            </a:r>
            <a:r>
              <a:rPr sz="2000" b="0" spc="-65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уполномоченного</a:t>
            </a:r>
            <a:r>
              <a:rPr sz="2000" b="0" spc="-60" dirty="0">
                <a:latin typeface="Segoe UI"/>
                <a:cs typeface="Segoe UI"/>
              </a:rPr>
              <a:t> </a:t>
            </a:r>
            <a:r>
              <a:rPr sz="2000" b="0" dirty="0">
                <a:latin typeface="Segoe UI"/>
                <a:cs typeface="Segoe UI"/>
              </a:rPr>
              <a:t>органа,</a:t>
            </a:r>
            <a:r>
              <a:rPr sz="2000" b="0" spc="-60" dirty="0">
                <a:latin typeface="Segoe UI"/>
                <a:cs typeface="Segoe UI"/>
              </a:rPr>
              <a:t> </a:t>
            </a:r>
            <a:r>
              <a:rPr sz="2000" b="0" spc="-10" dirty="0">
                <a:latin typeface="Segoe UI"/>
                <a:cs typeface="Segoe UI"/>
              </a:rPr>
              <a:t>основанном </a:t>
            </a:r>
            <a:r>
              <a:rPr sz="2000" b="0" dirty="0">
                <a:latin typeface="Segoe UI"/>
                <a:cs typeface="Segoe UI"/>
              </a:rPr>
              <a:t>на</a:t>
            </a:r>
            <a:r>
              <a:rPr sz="2000" b="0" spc="-30" dirty="0">
                <a:latin typeface="Segoe UI"/>
                <a:cs typeface="Segoe UI"/>
              </a:rPr>
              <a:t> </a:t>
            </a:r>
            <a:r>
              <a:rPr sz="2000" b="0" spc="-10" dirty="0">
                <a:latin typeface="Segoe UI"/>
                <a:cs typeface="Segoe UI"/>
              </a:rPr>
              <a:t>доказательствах</a:t>
            </a:r>
            <a:r>
              <a:rPr sz="2000" b="0" spc="-20" dirty="0">
                <a:latin typeface="Segoe UI"/>
                <a:cs typeface="Segoe UI"/>
              </a:rPr>
              <a:t> </a:t>
            </a:r>
            <a:r>
              <a:rPr sz="2000" b="0" spc="-10" dirty="0">
                <a:latin typeface="Segoe UI"/>
                <a:cs typeface="Segoe UI"/>
              </a:rPr>
              <a:t>заинтересованных</a:t>
            </a:r>
            <a:r>
              <a:rPr sz="2000" b="0" spc="-25" dirty="0">
                <a:latin typeface="Segoe UI"/>
                <a:cs typeface="Segoe UI"/>
              </a:rPr>
              <a:t> </a:t>
            </a:r>
            <a:r>
              <a:rPr sz="2000" b="0" spc="-20" dirty="0">
                <a:latin typeface="Segoe UI"/>
                <a:cs typeface="Segoe UI"/>
              </a:rPr>
              <a:t>лиц.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0670" y="1430019"/>
            <a:ext cx="11696700" cy="0"/>
          </a:xfrm>
          <a:custGeom>
            <a:avLst/>
            <a:gdLst/>
            <a:ahLst/>
            <a:cxnLst/>
            <a:rect l="l" t="t" r="r" b="b"/>
            <a:pathLst>
              <a:path w="11696700">
                <a:moveTo>
                  <a:pt x="0" y="0"/>
                </a:moveTo>
                <a:lnTo>
                  <a:pt x="11696700" y="0"/>
                </a:lnTo>
              </a:path>
            </a:pathLst>
          </a:custGeom>
          <a:ln w="2666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4540" y="1668779"/>
            <a:ext cx="1494790" cy="143256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5739" y="1780539"/>
            <a:ext cx="1666239" cy="12065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549140" y="2016760"/>
            <a:ext cx="3092450" cy="2823210"/>
          </a:xfrm>
          <a:custGeom>
            <a:avLst/>
            <a:gdLst/>
            <a:ahLst/>
            <a:cxnLst/>
            <a:rect l="l" t="t" r="r" b="b"/>
            <a:pathLst>
              <a:path w="3092450" h="2823210">
                <a:moveTo>
                  <a:pt x="1546860" y="0"/>
                </a:moveTo>
                <a:lnTo>
                  <a:pt x="1598164" y="701"/>
                </a:lnTo>
                <a:lnTo>
                  <a:pt x="1648971" y="2792"/>
                </a:lnTo>
                <a:lnTo>
                  <a:pt x="1699258" y="6255"/>
                </a:lnTo>
                <a:lnTo>
                  <a:pt x="1749004" y="11069"/>
                </a:lnTo>
                <a:lnTo>
                  <a:pt x="1798190" y="17217"/>
                </a:lnTo>
                <a:lnTo>
                  <a:pt x="1846794" y="24678"/>
                </a:lnTo>
                <a:lnTo>
                  <a:pt x="1894794" y="33434"/>
                </a:lnTo>
                <a:lnTo>
                  <a:pt x="1942171" y="43465"/>
                </a:lnTo>
                <a:lnTo>
                  <a:pt x="1988902" y="54753"/>
                </a:lnTo>
                <a:lnTo>
                  <a:pt x="2034969" y="67279"/>
                </a:lnTo>
                <a:lnTo>
                  <a:pt x="2080348" y="81023"/>
                </a:lnTo>
                <a:lnTo>
                  <a:pt x="2125020" y="95966"/>
                </a:lnTo>
                <a:lnTo>
                  <a:pt x="2168963" y="112090"/>
                </a:lnTo>
                <a:lnTo>
                  <a:pt x="2212158" y="129375"/>
                </a:lnTo>
                <a:lnTo>
                  <a:pt x="2254581" y="147802"/>
                </a:lnTo>
                <a:lnTo>
                  <a:pt x="2296214" y="167352"/>
                </a:lnTo>
                <a:lnTo>
                  <a:pt x="2337035" y="188007"/>
                </a:lnTo>
                <a:lnTo>
                  <a:pt x="2377022" y="209746"/>
                </a:lnTo>
                <a:lnTo>
                  <a:pt x="2416156" y="232551"/>
                </a:lnTo>
                <a:lnTo>
                  <a:pt x="2454415" y="256403"/>
                </a:lnTo>
                <a:lnTo>
                  <a:pt x="2491778" y="281282"/>
                </a:lnTo>
                <a:lnTo>
                  <a:pt x="2528225" y="307170"/>
                </a:lnTo>
                <a:lnTo>
                  <a:pt x="2563734" y="334048"/>
                </a:lnTo>
                <a:lnTo>
                  <a:pt x="2598284" y="361897"/>
                </a:lnTo>
                <a:lnTo>
                  <a:pt x="2631855" y="390696"/>
                </a:lnTo>
                <a:lnTo>
                  <a:pt x="2664426" y="420428"/>
                </a:lnTo>
                <a:lnTo>
                  <a:pt x="2695976" y="451074"/>
                </a:lnTo>
                <a:lnTo>
                  <a:pt x="2726483" y="482614"/>
                </a:lnTo>
                <a:lnTo>
                  <a:pt x="2755928" y="515028"/>
                </a:lnTo>
                <a:lnTo>
                  <a:pt x="2784289" y="548299"/>
                </a:lnTo>
                <a:lnTo>
                  <a:pt x="2811545" y="582407"/>
                </a:lnTo>
                <a:lnTo>
                  <a:pt x="2837675" y="617333"/>
                </a:lnTo>
                <a:lnTo>
                  <a:pt x="2862658" y="653058"/>
                </a:lnTo>
                <a:lnTo>
                  <a:pt x="2886474" y="689562"/>
                </a:lnTo>
                <a:lnTo>
                  <a:pt x="2909102" y="726828"/>
                </a:lnTo>
                <a:lnTo>
                  <a:pt x="2930520" y="764835"/>
                </a:lnTo>
                <a:lnTo>
                  <a:pt x="2950708" y="803564"/>
                </a:lnTo>
                <a:lnTo>
                  <a:pt x="2969645" y="842997"/>
                </a:lnTo>
                <a:lnTo>
                  <a:pt x="2987309" y="883115"/>
                </a:lnTo>
                <a:lnTo>
                  <a:pt x="3003681" y="923898"/>
                </a:lnTo>
                <a:lnTo>
                  <a:pt x="3018738" y="965327"/>
                </a:lnTo>
                <a:lnTo>
                  <a:pt x="3032461" y="1007383"/>
                </a:lnTo>
                <a:lnTo>
                  <a:pt x="3044828" y="1050048"/>
                </a:lnTo>
                <a:lnTo>
                  <a:pt x="3055819" y="1093301"/>
                </a:lnTo>
                <a:lnTo>
                  <a:pt x="3065412" y="1137125"/>
                </a:lnTo>
                <a:lnTo>
                  <a:pt x="3073586" y="1181500"/>
                </a:lnTo>
                <a:lnTo>
                  <a:pt x="3080321" y="1226406"/>
                </a:lnTo>
                <a:lnTo>
                  <a:pt x="3085596" y="1271826"/>
                </a:lnTo>
                <a:lnTo>
                  <a:pt x="3089390" y="1317739"/>
                </a:lnTo>
                <a:lnTo>
                  <a:pt x="3091681" y="1364126"/>
                </a:lnTo>
                <a:lnTo>
                  <a:pt x="3092450" y="1410969"/>
                </a:lnTo>
                <a:lnTo>
                  <a:pt x="3091681" y="1457886"/>
                </a:lnTo>
                <a:lnTo>
                  <a:pt x="3089390" y="1504344"/>
                </a:lnTo>
                <a:lnTo>
                  <a:pt x="3085596" y="1550325"/>
                </a:lnTo>
                <a:lnTo>
                  <a:pt x="3080321" y="1595809"/>
                </a:lnTo>
                <a:lnTo>
                  <a:pt x="3073586" y="1640777"/>
                </a:lnTo>
                <a:lnTo>
                  <a:pt x="3065412" y="1685211"/>
                </a:lnTo>
                <a:lnTo>
                  <a:pt x="3055819" y="1729092"/>
                </a:lnTo>
                <a:lnTo>
                  <a:pt x="3044828" y="1772400"/>
                </a:lnTo>
                <a:lnTo>
                  <a:pt x="3032461" y="1815116"/>
                </a:lnTo>
                <a:lnTo>
                  <a:pt x="3018738" y="1857222"/>
                </a:lnTo>
                <a:lnTo>
                  <a:pt x="3003681" y="1898699"/>
                </a:lnTo>
                <a:lnTo>
                  <a:pt x="2987309" y="1939526"/>
                </a:lnTo>
                <a:lnTo>
                  <a:pt x="2969645" y="1979686"/>
                </a:lnTo>
                <a:lnTo>
                  <a:pt x="2950708" y="2019160"/>
                </a:lnTo>
                <a:lnTo>
                  <a:pt x="2930520" y="2057928"/>
                </a:lnTo>
                <a:lnTo>
                  <a:pt x="2909102" y="2095971"/>
                </a:lnTo>
                <a:lnTo>
                  <a:pt x="2886474" y="2133270"/>
                </a:lnTo>
                <a:lnTo>
                  <a:pt x="2862658" y="2169807"/>
                </a:lnTo>
                <a:lnTo>
                  <a:pt x="2837675" y="2205562"/>
                </a:lnTo>
                <a:lnTo>
                  <a:pt x="2811545" y="2240517"/>
                </a:lnTo>
                <a:lnTo>
                  <a:pt x="2784289" y="2274651"/>
                </a:lnTo>
                <a:lnTo>
                  <a:pt x="2755928" y="2307947"/>
                </a:lnTo>
                <a:lnTo>
                  <a:pt x="2726483" y="2340385"/>
                </a:lnTo>
                <a:lnTo>
                  <a:pt x="2695976" y="2371947"/>
                </a:lnTo>
                <a:lnTo>
                  <a:pt x="2664426" y="2402612"/>
                </a:lnTo>
                <a:lnTo>
                  <a:pt x="2631855" y="2432363"/>
                </a:lnTo>
                <a:lnTo>
                  <a:pt x="2598284" y="2461180"/>
                </a:lnTo>
                <a:lnTo>
                  <a:pt x="2563734" y="2489044"/>
                </a:lnTo>
                <a:lnTo>
                  <a:pt x="2528225" y="2515937"/>
                </a:lnTo>
                <a:lnTo>
                  <a:pt x="2491778" y="2541838"/>
                </a:lnTo>
                <a:lnTo>
                  <a:pt x="2454415" y="2566730"/>
                </a:lnTo>
                <a:lnTo>
                  <a:pt x="2416156" y="2590593"/>
                </a:lnTo>
                <a:lnTo>
                  <a:pt x="2377022" y="2613407"/>
                </a:lnTo>
                <a:lnTo>
                  <a:pt x="2337035" y="2635155"/>
                </a:lnTo>
                <a:lnTo>
                  <a:pt x="2296214" y="2655817"/>
                </a:lnTo>
                <a:lnTo>
                  <a:pt x="2254581" y="2675375"/>
                </a:lnTo>
                <a:lnTo>
                  <a:pt x="2212158" y="2693808"/>
                </a:lnTo>
                <a:lnTo>
                  <a:pt x="2168963" y="2711098"/>
                </a:lnTo>
                <a:lnTo>
                  <a:pt x="2125020" y="2727226"/>
                </a:lnTo>
                <a:lnTo>
                  <a:pt x="2080348" y="2742173"/>
                </a:lnTo>
                <a:lnTo>
                  <a:pt x="2034969" y="2755921"/>
                </a:lnTo>
                <a:lnTo>
                  <a:pt x="1988902" y="2768449"/>
                </a:lnTo>
                <a:lnTo>
                  <a:pt x="1942171" y="2779739"/>
                </a:lnTo>
                <a:lnTo>
                  <a:pt x="1894794" y="2789772"/>
                </a:lnTo>
                <a:lnTo>
                  <a:pt x="1846794" y="2798529"/>
                </a:lnTo>
                <a:lnTo>
                  <a:pt x="1798190" y="2805991"/>
                </a:lnTo>
                <a:lnTo>
                  <a:pt x="1749004" y="2812139"/>
                </a:lnTo>
                <a:lnTo>
                  <a:pt x="1699258" y="2816954"/>
                </a:lnTo>
                <a:lnTo>
                  <a:pt x="1648971" y="2820417"/>
                </a:lnTo>
                <a:lnTo>
                  <a:pt x="1598164" y="2822508"/>
                </a:lnTo>
                <a:lnTo>
                  <a:pt x="1546860" y="2823210"/>
                </a:lnTo>
                <a:lnTo>
                  <a:pt x="1495553" y="2822508"/>
                </a:lnTo>
                <a:lnTo>
                  <a:pt x="1444743" y="2820417"/>
                </a:lnTo>
                <a:lnTo>
                  <a:pt x="1394449" y="2816954"/>
                </a:lnTo>
                <a:lnTo>
                  <a:pt x="1344692" y="2812139"/>
                </a:lnTo>
                <a:lnTo>
                  <a:pt x="1295495" y="2805991"/>
                </a:lnTo>
                <a:lnTo>
                  <a:pt x="1246877" y="2798529"/>
                </a:lnTo>
                <a:lnTo>
                  <a:pt x="1198860" y="2789772"/>
                </a:lnTo>
                <a:lnTo>
                  <a:pt x="1151464" y="2779739"/>
                </a:lnTo>
                <a:lnTo>
                  <a:pt x="1104712" y="2768449"/>
                </a:lnTo>
                <a:lnTo>
                  <a:pt x="1058623" y="2755921"/>
                </a:lnTo>
                <a:lnTo>
                  <a:pt x="1013219" y="2742173"/>
                </a:lnTo>
                <a:lnTo>
                  <a:pt x="968521" y="2727226"/>
                </a:lnTo>
                <a:lnTo>
                  <a:pt x="924550" y="2711098"/>
                </a:lnTo>
                <a:lnTo>
                  <a:pt x="881327" y="2693808"/>
                </a:lnTo>
                <a:lnTo>
                  <a:pt x="838873" y="2675375"/>
                </a:lnTo>
                <a:lnTo>
                  <a:pt x="797208" y="2655817"/>
                </a:lnTo>
                <a:lnTo>
                  <a:pt x="756355" y="2635155"/>
                </a:lnTo>
                <a:lnTo>
                  <a:pt x="716334" y="2613407"/>
                </a:lnTo>
                <a:lnTo>
                  <a:pt x="677166" y="2590593"/>
                </a:lnTo>
                <a:lnTo>
                  <a:pt x="638871" y="2566730"/>
                </a:lnTo>
                <a:lnTo>
                  <a:pt x="601472" y="2541838"/>
                </a:lnTo>
                <a:lnTo>
                  <a:pt x="564989" y="2515937"/>
                </a:lnTo>
                <a:lnTo>
                  <a:pt x="529444" y="2489044"/>
                </a:lnTo>
                <a:lnTo>
                  <a:pt x="494856" y="2461180"/>
                </a:lnTo>
                <a:lnTo>
                  <a:pt x="461247" y="2432363"/>
                </a:lnTo>
                <a:lnTo>
                  <a:pt x="428639" y="2402612"/>
                </a:lnTo>
                <a:lnTo>
                  <a:pt x="397052" y="2371947"/>
                </a:lnTo>
                <a:lnTo>
                  <a:pt x="366507" y="2340385"/>
                </a:lnTo>
                <a:lnTo>
                  <a:pt x="337026" y="2307947"/>
                </a:lnTo>
                <a:lnTo>
                  <a:pt x="308629" y="2274651"/>
                </a:lnTo>
                <a:lnTo>
                  <a:pt x="281337" y="2240517"/>
                </a:lnTo>
                <a:lnTo>
                  <a:pt x="255172" y="2205562"/>
                </a:lnTo>
                <a:lnTo>
                  <a:pt x="230154" y="2169807"/>
                </a:lnTo>
                <a:lnTo>
                  <a:pt x="206304" y="2133270"/>
                </a:lnTo>
                <a:lnTo>
                  <a:pt x="183644" y="2095971"/>
                </a:lnTo>
                <a:lnTo>
                  <a:pt x="162194" y="2057928"/>
                </a:lnTo>
                <a:lnTo>
                  <a:pt x="141976" y="2019160"/>
                </a:lnTo>
                <a:lnTo>
                  <a:pt x="123010" y="1979686"/>
                </a:lnTo>
                <a:lnTo>
                  <a:pt x="105318" y="1939526"/>
                </a:lnTo>
                <a:lnTo>
                  <a:pt x="88920" y="1898699"/>
                </a:lnTo>
                <a:lnTo>
                  <a:pt x="73838" y="1857222"/>
                </a:lnTo>
                <a:lnTo>
                  <a:pt x="60092" y="1815116"/>
                </a:lnTo>
                <a:lnTo>
                  <a:pt x="47705" y="1772400"/>
                </a:lnTo>
                <a:lnTo>
                  <a:pt x="36695" y="1729092"/>
                </a:lnTo>
                <a:lnTo>
                  <a:pt x="27086" y="1685211"/>
                </a:lnTo>
                <a:lnTo>
                  <a:pt x="18897" y="1640777"/>
                </a:lnTo>
                <a:lnTo>
                  <a:pt x="12150" y="1595809"/>
                </a:lnTo>
                <a:lnTo>
                  <a:pt x="6866" y="1550325"/>
                </a:lnTo>
                <a:lnTo>
                  <a:pt x="3065" y="1504344"/>
                </a:lnTo>
                <a:lnTo>
                  <a:pt x="769" y="1457886"/>
                </a:lnTo>
                <a:lnTo>
                  <a:pt x="0" y="1410969"/>
                </a:lnTo>
                <a:lnTo>
                  <a:pt x="769" y="1364126"/>
                </a:lnTo>
                <a:lnTo>
                  <a:pt x="3065" y="1317739"/>
                </a:lnTo>
                <a:lnTo>
                  <a:pt x="6866" y="1271826"/>
                </a:lnTo>
                <a:lnTo>
                  <a:pt x="12150" y="1226406"/>
                </a:lnTo>
                <a:lnTo>
                  <a:pt x="18897" y="1181500"/>
                </a:lnTo>
                <a:lnTo>
                  <a:pt x="27086" y="1137125"/>
                </a:lnTo>
                <a:lnTo>
                  <a:pt x="36695" y="1093301"/>
                </a:lnTo>
                <a:lnTo>
                  <a:pt x="47705" y="1050048"/>
                </a:lnTo>
                <a:lnTo>
                  <a:pt x="60092" y="1007383"/>
                </a:lnTo>
                <a:lnTo>
                  <a:pt x="73838" y="965327"/>
                </a:lnTo>
                <a:lnTo>
                  <a:pt x="88920" y="923898"/>
                </a:lnTo>
                <a:lnTo>
                  <a:pt x="105318" y="883115"/>
                </a:lnTo>
                <a:lnTo>
                  <a:pt x="123010" y="842997"/>
                </a:lnTo>
                <a:lnTo>
                  <a:pt x="141976" y="803564"/>
                </a:lnTo>
                <a:lnTo>
                  <a:pt x="162194" y="764835"/>
                </a:lnTo>
                <a:lnTo>
                  <a:pt x="183644" y="726828"/>
                </a:lnTo>
                <a:lnTo>
                  <a:pt x="206304" y="689562"/>
                </a:lnTo>
                <a:lnTo>
                  <a:pt x="230154" y="653058"/>
                </a:lnTo>
                <a:lnTo>
                  <a:pt x="255172" y="617333"/>
                </a:lnTo>
                <a:lnTo>
                  <a:pt x="281337" y="582407"/>
                </a:lnTo>
                <a:lnTo>
                  <a:pt x="308629" y="548299"/>
                </a:lnTo>
                <a:lnTo>
                  <a:pt x="337026" y="515028"/>
                </a:lnTo>
                <a:lnTo>
                  <a:pt x="366507" y="482614"/>
                </a:lnTo>
                <a:lnTo>
                  <a:pt x="397052" y="451074"/>
                </a:lnTo>
                <a:lnTo>
                  <a:pt x="428639" y="420428"/>
                </a:lnTo>
                <a:lnTo>
                  <a:pt x="461247" y="390696"/>
                </a:lnTo>
                <a:lnTo>
                  <a:pt x="494856" y="361897"/>
                </a:lnTo>
                <a:lnTo>
                  <a:pt x="529444" y="334048"/>
                </a:lnTo>
                <a:lnTo>
                  <a:pt x="564989" y="307170"/>
                </a:lnTo>
                <a:lnTo>
                  <a:pt x="601472" y="281282"/>
                </a:lnTo>
                <a:lnTo>
                  <a:pt x="638871" y="256403"/>
                </a:lnTo>
                <a:lnTo>
                  <a:pt x="677166" y="232551"/>
                </a:lnTo>
                <a:lnTo>
                  <a:pt x="716334" y="209746"/>
                </a:lnTo>
                <a:lnTo>
                  <a:pt x="756355" y="188007"/>
                </a:lnTo>
                <a:lnTo>
                  <a:pt x="797208" y="167352"/>
                </a:lnTo>
                <a:lnTo>
                  <a:pt x="838873" y="147802"/>
                </a:lnTo>
                <a:lnTo>
                  <a:pt x="881327" y="129375"/>
                </a:lnTo>
                <a:lnTo>
                  <a:pt x="924550" y="112090"/>
                </a:lnTo>
                <a:lnTo>
                  <a:pt x="968521" y="95966"/>
                </a:lnTo>
                <a:lnTo>
                  <a:pt x="1013219" y="81023"/>
                </a:lnTo>
                <a:lnTo>
                  <a:pt x="1058623" y="67279"/>
                </a:lnTo>
                <a:lnTo>
                  <a:pt x="1104712" y="54753"/>
                </a:lnTo>
                <a:lnTo>
                  <a:pt x="1151464" y="43465"/>
                </a:lnTo>
                <a:lnTo>
                  <a:pt x="1198860" y="33434"/>
                </a:lnTo>
                <a:lnTo>
                  <a:pt x="1246877" y="24678"/>
                </a:lnTo>
                <a:lnTo>
                  <a:pt x="1295495" y="17217"/>
                </a:lnTo>
                <a:lnTo>
                  <a:pt x="1344692" y="11069"/>
                </a:lnTo>
                <a:lnTo>
                  <a:pt x="1394449" y="6255"/>
                </a:lnTo>
                <a:lnTo>
                  <a:pt x="1444743" y="2792"/>
                </a:lnTo>
                <a:lnTo>
                  <a:pt x="1495553" y="701"/>
                </a:lnTo>
                <a:lnTo>
                  <a:pt x="1546860" y="0"/>
                </a:lnTo>
                <a:close/>
              </a:path>
            </a:pathLst>
          </a:custGeom>
          <a:ln w="12579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12100" y="1988820"/>
            <a:ext cx="3746500" cy="95631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24610" y="3214370"/>
            <a:ext cx="2360929" cy="113918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72329" y="2974340"/>
            <a:ext cx="284734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latin typeface="Segoe UI"/>
                <a:cs typeface="Segoe UI"/>
              </a:rPr>
              <a:t>Общеизвестные товарные</a:t>
            </a:r>
            <a:r>
              <a:rPr sz="2800" b="1" spc="-135" dirty="0">
                <a:latin typeface="Segoe UI"/>
                <a:cs typeface="Segoe UI"/>
              </a:rPr>
              <a:t> </a:t>
            </a:r>
            <a:r>
              <a:rPr sz="2800" b="1" spc="-20" dirty="0">
                <a:latin typeface="Segoe UI"/>
                <a:cs typeface="Segoe UI"/>
              </a:rPr>
              <a:t>знаки </a:t>
            </a:r>
            <a:r>
              <a:rPr sz="2800" b="1" dirty="0">
                <a:latin typeface="Segoe UI"/>
                <a:cs typeface="Segoe UI"/>
              </a:rPr>
              <a:t>в</a:t>
            </a:r>
            <a:r>
              <a:rPr sz="2800" b="1" spc="-25" dirty="0">
                <a:latin typeface="Segoe UI"/>
                <a:cs typeface="Segoe UI"/>
              </a:rPr>
              <a:t> РК:</a:t>
            </a:r>
            <a:endParaRPr sz="2800" dirty="0">
              <a:latin typeface="Segoe UI"/>
              <a:cs typeface="Segoe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75650" y="3102610"/>
            <a:ext cx="3149600" cy="112013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6730" y="4681220"/>
            <a:ext cx="1753870" cy="17056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56510" y="4679950"/>
            <a:ext cx="1722119" cy="170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04740" y="5007609"/>
            <a:ext cx="2381250" cy="13398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75880" y="4635500"/>
            <a:ext cx="1711960" cy="17119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14821" y="4884966"/>
            <a:ext cx="2217021" cy="11766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1609" y="647468"/>
            <a:ext cx="62433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Интересные</a:t>
            </a:r>
            <a:r>
              <a:rPr spc="-114" dirty="0"/>
              <a:t> </a:t>
            </a:r>
            <a:r>
              <a:rPr dirty="0"/>
              <a:t>кейсы</a:t>
            </a:r>
            <a:r>
              <a:rPr spc="-110" dirty="0"/>
              <a:t> </a:t>
            </a:r>
            <a:r>
              <a:rPr dirty="0"/>
              <a:t>по</a:t>
            </a:r>
            <a:r>
              <a:rPr spc="-120" dirty="0"/>
              <a:t> </a:t>
            </a:r>
            <a:r>
              <a:rPr dirty="0"/>
              <a:t>товарным</a:t>
            </a:r>
            <a:r>
              <a:rPr spc="-120" dirty="0"/>
              <a:t> </a:t>
            </a:r>
            <a:r>
              <a:rPr spc="-10" dirty="0"/>
              <a:t>знакам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5431" y="2172392"/>
            <a:ext cx="600265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Известная</a:t>
            </a:r>
            <a:r>
              <a:rPr sz="2000" spc="3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американская</a:t>
            </a:r>
            <a:r>
              <a:rPr sz="2000" spc="36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франшиза</a:t>
            </a:r>
            <a:r>
              <a:rPr sz="2000" spc="37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“Burger</a:t>
            </a:r>
            <a:r>
              <a:rPr sz="2000" spc="365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King” </a:t>
            </a:r>
            <a:r>
              <a:rPr sz="2000" dirty="0">
                <a:latin typeface="Calibri"/>
                <a:cs typeface="Calibri"/>
              </a:rPr>
              <a:t>работает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Австралии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под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товарным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знаком</a:t>
            </a:r>
            <a:r>
              <a:rPr sz="2000" spc="2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“Hungry </a:t>
            </a:r>
            <a:r>
              <a:rPr sz="2000" dirty="0">
                <a:latin typeface="Calibri"/>
                <a:cs typeface="Calibri"/>
              </a:rPr>
              <a:t>Jack’s”</a:t>
            </a:r>
            <a:r>
              <a:rPr sz="2000" spc="44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ввиду</a:t>
            </a:r>
            <a:r>
              <a:rPr sz="2000" spc="45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наличия</a:t>
            </a:r>
            <a:r>
              <a:rPr sz="2000" spc="440" dirty="0">
                <a:latin typeface="Calibri"/>
                <a:cs typeface="Calibri"/>
              </a:rPr>
              <a:t>   </a:t>
            </a:r>
            <a:r>
              <a:rPr sz="2000" dirty="0">
                <a:latin typeface="Calibri"/>
                <a:cs typeface="Calibri"/>
              </a:rPr>
              <a:t>другой</a:t>
            </a:r>
            <a:r>
              <a:rPr sz="2000" spc="445" dirty="0">
                <a:latin typeface="Calibri"/>
                <a:cs typeface="Calibri"/>
              </a:rPr>
              <a:t>   </a:t>
            </a:r>
            <a:r>
              <a:rPr sz="2000" spc="-10" dirty="0">
                <a:latin typeface="Calibri"/>
                <a:cs typeface="Calibri"/>
              </a:rPr>
              <a:t>австралийской </a:t>
            </a:r>
            <a:r>
              <a:rPr sz="2000" dirty="0">
                <a:latin typeface="Calibri"/>
                <a:cs typeface="Calibri"/>
              </a:rPr>
              <a:t>франшизы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под</a:t>
            </a:r>
            <a:r>
              <a:rPr sz="2000" spc="3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именем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“Burger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King”,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которая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ранее </a:t>
            </a:r>
            <a:r>
              <a:rPr sz="2000" dirty="0">
                <a:latin typeface="Calibri"/>
                <a:cs typeface="Calibri"/>
              </a:rPr>
              <a:t>получила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права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этот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товарный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знак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(до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1971).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9750" y="806450"/>
            <a:ext cx="5050790" cy="1234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Легкоатлет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Усэйн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Болт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зарегистрировал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свой </a:t>
            </a:r>
            <a:r>
              <a:rPr sz="2000" dirty="0">
                <a:latin typeface="Calibri"/>
                <a:cs typeface="Calibri"/>
              </a:rPr>
              <a:t>фирменный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победный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ход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«удар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молнии».</a:t>
            </a:r>
            <a:endParaRPr sz="2000">
              <a:latin typeface="Calibri"/>
              <a:cs typeface="Calibri"/>
            </a:endParaRPr>
          </a:p>
          <a:p>
            <a:pPr marL="101600" marR="393700" indent="1761489">
              <a:lnSpc>
                <a:spcPct val="100000"/>
              </a:lnSpc>
              <a:spcBef>
                <a:spcPts val="400"/>
              </a:spcBef>
            </a:pPr>
            <a:r>
              <a:rPr sz="1800" i="1" spc="-10" dirty="0">
                <a:latin typeface="Calibri"/>
                <a:cs typeface="Calibri"/>
              </a:rPr>
              <a:t>источник: </a:t>
            </a:r>
            <a:r>
              <a:rPr sz="1800" i="1" spc="-20" dirty="0">
                <a:latin typeface="Calibri"/>
                <a:cs typeface="Calibri"/>
              </a:rPr>
              <a:t>(</a:t>
            </a:r>
            <a:r>
              <a:rPr sz="1800" i="1" spc="-20" dirty="0">
                <a:latin typeface="Calibri"/>
                <a:cs typeface="Calibri"/>
                <a:hlinkClick r:id="rId2"/>
              </a:rPr>
              <a:t>https://bestlifeonline.com/surprising-</a:t>
            </a:r>
            <a:r>
              <a:rPr sz="1800" i="1" spc="-10" dirty="0">
                <a:latin typeface="Calibri"/>
                <a:cs typeface="Calibri"/>
                <a:hlinkClick r:id="rId2"/>
              </a:rPr>
              <a:t>copyright/</a:t>
            </a:r>
            <a:r>
              <a:rPr sz="1800" i="1" spc="-1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5730" y="4024630"/>
            <a:ext cx="1322069" cy="13220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81400" y="3942079"/>
            <a:ext cx="1577339" cy="15773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93280" y="2166620"/>
            <a:ext cx="2564129" cy="15874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74947" y="2124710"/>
            <a:ext cx="1136611" cy="167132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6713219" y="3942079"/>
            <a:ext cx="5160645" cy="0"/>
          </a:xfrm>
          <a:custGeom>
            <a:avLst/>
            <a:gdLst/>
            <a:ahLst/>
            <a:cxnLst/>
            <a:rect l="l" t="t" r="r" b="b"/>
            <a:pathLst>
              <a:path w="5160645">
                <a:moveTo>
                  <a:pt x="0" y="0"/>
                </a:moveTo>
                <a:lnTo>
                  <a:pt x="5160644" y="0"/>
                </a:lnTo>
              </a:path>
            </a:pathLst>
          </a:custGeom>
          <a:ln w="2920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1609" y="5867400"/>
            <a:ext cx="6210300" cy="0"/>
          </a:xfrm>
          <a:custGeom>
            <a:avLst/>
            <a:gdLst/>
            <a:ahLst/>
            <a:cxnLst/>
            <a:rect l="l" t="t" r="r" b="b"/>
            <a:pathLst>
              <a:path w="6210300">
                <a:moveTo>
                  <a:pt x="0" y="0"/>
                </a:moveTo>
                <a:lnTo>
                  <a:pt x="6210300" y="0"/>
                </a:lnTo>
              </a:path>
            </a:pathLst>
          </a:custGeom>
          <a:ln w="19048">
            <a:solidFill>
              <a:srgbClr val="4690A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885940" y="4419600"/>
            <a:ext cx="298386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Звук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дыхания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Дарт </a:t>
            </a:r>
            <a:r>
              <a:rPr sz="2000" dirty="0">
                <a:latin typeface="Calibri"/>
                <a:cs typeface="Calibri"/>
              </a:rPr>
              <a:t>Вейдера,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персонажа </a:t>
            </a:r>
            <a:r>
              <a:rPr sz="2000" dirty="0">
                <a:latin typeface="Calibri"/>
                <a:cs typeface="Calibri"/>
              </a:rPr>
              <a:t>фильма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«Звёздные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войны» </a:t>
            </a:r>
            <a:r>
              <a:rPr sz="2000" dirty="0">
                <a:latin typeface="Calibri"/>
                <a:cs typeface="Calibri"/>
              </a:rPr>
              <a:t>был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зарегистрирован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в </a:t>
            </a:r>
            <a:r>
              <a:rPr sz="2000" spc="-10" dirty="0">
                <a:latin typeface="Calibri"/>
                <a:cs typeface="Calibri"/>
              </a:rPr>
              <a:t>качестве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товарного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знака </a:t>
            </a:r>
            <a:r>
              <a:rPr sz="2000" dirty="0">
                <a:latin typeface="Calibri"/>
                <a:cs typeface="Calibri"/>
              </a:rPr>
              <a:t>компанией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LucasFilm.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50780" y="4326890"/>
            <a:ext cx="1784350" cy="206121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08" y="253978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6371650" y="1658680"/>
            <a:ext cx="5826760" cy="1231900"/>
            <a:chOff x="6371650" y="1658680"/>
            <a:chExt cx="5826760" cy="1231900"/>
          </a:xfrm>
        </p:grpSpPr>
        <p:sp>
          <p:nvSpPr>
            <p:cNvPr id="8" name="object 8"/>
            <p:cNvSpPr/>
            <p:nvPr/>
          </p:nvSpPr>
          <p:spPr>
            <a:xfrm>
              <a:off x="6377939" y="1664970"/>
              <a:ext cx="5814060" cy="1219200"/>
            </a:xfrm>
            <a:custGeom>
              <a:avLst/>
              <a:gdLst/>
              <a:ahLst/>
              <a:cxnLst/>
              <a:rect l="l" t="t" r="r" b="b"/>
              <a:pathLst>
                <a:path w="5814059" h="1219200">
                  <a:moveTo>
                    <a:pt x="5814060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2907030" y="1219200"/>
                  </a:lnTo>
                  <a:lnTo>
                    <a:pt x="5814060" y="1219200"/>
                  </a:lnTo>
                  <a:lnTo>
                    <a:pt x="5814060" y="0"/>
                  </a:lnTo>
                  <a:close/>
                </a:path>
              </a:pathLst>
            </a:custGeom>
            <a:solidFill>
              <a:srgbClr val="EB7B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77939" y="1664970"/>
              <a:ext cx="5814060" cy="1219200"/>
            </a:xfrm>
            <a:custGeom>
              <a:avLst/>
              <a:gdLst/>
              <a:ahLst/>
              <a:cxnLst/>
              <a:rect l="l" t="t" r="r" b="b"/>
              <a:pathLst>
                <a:path w="5814059" h="1219200">
                  <a:moveTo>
                    <a:pt x="2907030" y="1219200"/>
                  </a:moveTo>
                  <a:lnTo>
                    <a:pt x="0" y="1219200"/>
                  </a:lnTo>
                  <a:lnTo>
                    <a:pt x="0" y="0"/>
                  </a:lnTo>
                  <a:lnTo>
                    <a:pt x="5814060" y="0"/>
                  </a:lnTo>
                  <a:lnTo>
                    <a:pt x="5814060" y="1219200"/>
                  </a:lnTo>
                  <a:lnTo>
                    <a:pt x="2907030" y="1219200"/>
                  </a:lnTo>
                  <a:close/>
                </a:path>
              </a:pathLst>
            </a:custGeom>
            <a:ln w="12579">
              <a:solidFill>
                <a:srgbClr val="EB7B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7172959" y="1854200"/>
            <a:ext cx="422021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2310" marR="5080" indent="-1959610">
              <a:lnSpc>
                <a:spcPct val="100000"/>
              </a:lnSpc>
              <a:spcBef>
                <a:spcPts val="100"/>
              </a:spcBef>
            </a:pPr>
            <a:r>
              <a:rPr sz="4400" b="0" spc="-2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www.kazpatent.k</a:t>
            </a:r>
            <a:r>
              <a:rPr sz="4400" b="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0" spc="-5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4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5790" y="3411220"/>
            <a:ext cx="10951210" cy="10160"/>
          </a:xfrm>
          <a:custGeom>
            <a:avLst/>
            <a:gdLst/>
            <a:ahLst/>
            <a:cxnLst/>
            <a:rect l="l" t="t" r="r" b="b"/>
            <a:pathLst>
              <a:path w="10951210" h="10160">
                <a:moveTo>
                  <a:pt x="0" y="10159"/>
                </a:moveTo>
                <a:lnTo>
                  <a:pt x="1095121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01150" y="3825240"/>
            <a:ext cx="608329" cy="63754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49409" y="4591050"/>
            <a:ext cx="511809" cy="51181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999980" y="3986529"/>
            <a:ext cx="1243965" cy="1008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qazpatent.kz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1800">
              <a:latin typeface="Calibri"/>
              <a:cs typeface="Calibri"/>
            </a:endParaRPr>
          </a:p>
          <a:p>
            <a:pPr marL="1651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qazpatent.kz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3259" y="5064759"/>
            <a:ext cx="33350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+7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(7172)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62-15-</a:t>
            </a:r>
            <a:r>
              <a:rPr sz="2000" b="1" spc="-25" dirty="0">
                <a:latin typeface="Calibri"/>
                <a:cs typeface="Calibri"/>
              </a:rPr>
              <a:t>15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Contact-</a:t>
            </a:r>
            <a:r>
              <a:rPr sz="2000" dirty="0">
                <a:latin typeface="Calibri"/>
                <a:cs typeface="Calibri"/>
              </a:rPr>
              <a:t>center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городе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Астана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5790" y="5764529"/>
            <a:ext cx="10951210" cy="10160"/>
          </a:xfrm>
          <a:custGeom>
            <a:avLst/>
            <a:gdLst/>
            <a:ahLst/>
            <a:cxnLst/>
            <a:rect l="l" t="t" r="r" b="b"/>
            <a:pathLst>
              <a:path w="10951210" h="10160">
                <a:moveTo>
                  <a:pt x="0" y="10160"/>
                </a:moveTo>
                <a:lnTo>
                  <a:pt x="10951210" y="0"/>
                </a:lnTo>
              </a:path>
            </a:pathLst>
          </a:custGeom>
          <a:ln w="19048">
            <a:solidFill>
              <a:srgbClr val="469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90998"/>
            <a:ext cx="2130878" cy="3196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</TotalTime>
  <Words>853</Words>
  <Application>Microsoft Office PowerPoint</Application>
  <PresentationFormat>Широкоэкранный</PresentationFormat>
  <Paragraphs>128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Segoe UI</vt:lpstr>
      <vt:lpstr>Times New Roman</vt:lpstr>
      <vt:lpstr>Office Theme</vt:lpstr>
      <vt:lpstr>ПРАВОВАЯ ОХРАНА ТОВАРНЫХ ЗНАКОВ В РЕСПУБЛИКЕ КАЗАХСТАН</vt:lpstr>
      <vt:lpstr>Презентация PowerPoint</vt:lpstr>
      <vt:lpstr>Презентация PowerPoint</vt:lpstr>
      <vt:lpstr>Презентация PowerPoint</vt:lpstr>
      <vt:lpstr>Какие преимущества дает зарегистрированный товарный знак?</vt:lpstr>
      <vt:lpstr>Презентация PowerPoint</vt:lpstr>
      <vt:lpstr>Презентация PowerPoint</vt:lpstr>
      <vt:lpstr>6. Обозначения, имеющие</vt:lpstr>
      <vt:lpstr>Презентация PowerPoint</vt:lpstr>
      <vt:lpstr>фамилии, имена, псевдонимы и, производные от них портреты и факсимиле в нарушение личных</vt:lpstr>
      <vt:lpstr>Самые распространенные ошибки предпринимателей</vt:lpstr>
      <vt:lpstr>Процедура экспертизы и регистрации товарного знака</vt:lpstr>
      <vt:lpstr>Предрегистрационная оппозиционная</vt:lpstr>
      <vt:lpstr>Пострегистрационная оппозиционная система</vt:lpstr>
      <vt:lpstr>Общеизвестный товарный знак – обозначение, используемое в качестве товарного знака, или товарный знак, признанные общеизвестными решением уполномоченного органа, основанном на доказательствах заинтересованных лиц.</vt:lpstr>
      <vt:lpstr>Интересные кейсы по товарным знакам</vt:lpstr>
      <vt:lpstr>www.kazpatent.k 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ПРАВОВАЯ ОХРАНА ТОВАРНЫХ ЗНАКОВ В РЕСПУБЛИКЕ КАЗАХСТАН</dc:title>
  <dc:creator>Джапарова Сабина Асылбековна</dc:creator>
  <cp:lastModifiedBy>Шарбану Байгошкарова</cp:lastModifiedBy>
  <cp:revision>22</cp:revision>
  <dcterms:created xsi:type="dcterms:W3CDTF">2026-07-14T03:55:43Z</dcterms:created>
  <dcterms:modified xsi:type="dcterms:W3CDTF">2026-07-30T12:23:27Z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2026-05-14T00:00:00Z</vt:filetime>
  </property>
  <property fmtid="{D5CDD505-2E9C-101B-9397-08002B2CF9AE}" pid="4" name="Creator">
    <vt:lpwstr>Impress</vt:lpwstr>
  </property>
  <property fmtid="{D5CDD505-2E9C-101B-9397-08002B2CF9AE}" pid="5" name="LastSaved">
    <vt:filetime>2026-07-14T00:00:00Z</vt:filetime>
  </property>
  <property fmtid="{D5CDD505-2E9C-101B-9397-08002B2CF9AE}" pid="6" name="Producer">
    <vt:lpwstr>3-Heights(TM) PDF Security Shell 4.8.25.2 (http://www.pdf-tools.com)</vt:lpwstr>
  </property>
</Properties>
</file>