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56" r:id="rId2"/>
    <p:sldId id="257" r:id="rId3"/>
    <p:sldId id="297" r:id="rId4"/>
    <p:sldId id="315" r:id="rId5"/>
    <p:sldId id="298" r:id="rId6"/>
    <p:sldId id="258" r:id="rId7"/>
    <p:sldId id="263" r:id="rId8"/>
    <p:sldId id="264" r:id="rId9"/>
    <p:sldId id="265" r:id="rId10"/>
    <p:sldId id="292" r:id="rId11"/>
    <p:sldId id="267" r:id="rId12"/>
    <p:sldId id="287" r:id="rId13"/>
    <p:sldId id="316" r:id="rId14"/>
    <p:sldId id="317" r:id="rId15"/>
    <p:sldId id="274" r:id="rId16"/>
    <p:sldId id="273" r:id="rId17"/>
    <p:sldId id="275" r:id="rId18"/>
    <p:sldId id="323" r:id="rId19"/>
    <p:sldId id="324" r:id="rId20"/>
    <p:sldId id="325" r:id="rId21"/>
    <p:sldId id="326" r:id="rId22"/>
    <p:sldId id="322" r:id="rId23"/>
  </p:sldIdLst>
  <p:sldSz cx="12192000" cy="6858000"/>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91A1"/>
    <a:srgbClr val="FFFFFF"/>
    <a:srgbClr val="41BCC4"/>
    <a:srgbClr val="EC7C30"/>
    <a:srgbClr val="42BCC4"/>
    <a:srgbClr val="00B050"/>
    <a:srgbClr val="EF904F"/>
    <a:srgbClr val="F4B183"/>
    <a:srgbClr val="0099CC"/>
    <a:srgbClr val="41BA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97" autoAdjust="0"/>
    <p:restoredTop sz="88382" autoAdjust="0"/>
  </p:normalViewPr>
  <p:slideViewPr>
    <p:cSldViewPr snapToGrid="0">
      <p:cViewPr varScale="1">
        <p:scale>
          <a:sx n="44" d="100"/>
          <a:sy n="44" d="100"/>
        </p:scale>
        <p:origin x="872" y="4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325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1"/>
            <a:ext cx="2945659" cy="498135"/>
          </a:xfrm>
          <a:prstGeom prst="rect">
            <a:avLst/>
          </a:prstGeom>
        </p:spPr>
        <p:txBody>
          <a:bodyPr vert="horz" lIns="91430" tIns="45714" rIns="91430" bIns="45714" rtlCol="0"/>
          <a:lstStyle>
            <a:lvl1pPr algn="l">
              <a:defRPr sz="1200"/>
            </a:lvl1pPr>
          </a:lstStyle>
          <a:p>
            <a:endParaRPr lang="ru-RU"/>
          </a:p>
        </p:txBody>
      </p:sp>
      <p:sp>
        <p:nvSpPr>
          <p:cNvPr id="3" name="Дата 2"/>
          <p:cNvSpPr>
            <a:spLocks noGrp="1"/>
          </p:cNvSpPr>
          <p:nvPr>
            <p:ph type="dt" sz="quarter" idx="1"/>
          </p:nvPr>
        </p:nvSpPr>
        <p:spPr>
          <a:xfrm>
            <a:off x="3850444" y="1"/>
            <a:ext cx="2945659" cy="498135"/>
          </a:xfrm>
          <a:prstGeom prst="rect">
            <a:avLst/>
          </a:prstGeom>
        </p:spPr>
        <p:txBody>
          <a:bodyPr vert="horz" lIns="91430" tIns="45714" rIns="91430" bIns="45714" rtlCol="0"/>
          <a:lstStyle>
            <a:lvl1pPr algn="r">
              <a:defRPr sz="1200"/>
            </a:lvl1pPr>
          </a:lstStyle>
          <a:p>
            <a:fld id="{4F238E62-C1B5-449F-9481-B2EF5856568E}" type="datetimeFigureOut">
              <a:rPr lang="ru-RU" smtClean="0"/>
              <a:t>17.03.2026</a:t>
            </a:fld>
            <a:endParaRPr lang="ru-RU"/>
          </a:p>
        </p:txBody>
      </p:sp>
      <p:sp>
        <p:nvSpPr>
          <p:cNvPr id="4" name="Нижний колонтитул 3"/>
          <p:cNvSpPr>
            <a:spLocks noGrp="1"/>
          </p:cNvSpPr>
          <p:nvPr>
            <p:ph type="ftr" sz="quarter" idx="2"/>
          </p:nvPr>
        </p:nvSpPr>
        <p:spPr>
          <a:xfrm>
            <a:off x="1" y="9430091"/>
            <a:ext cx="2945659" cy="498134"/>
          </a:xfrm>
          <a:prstGeom prst="rect">
            <a:avLst/>
          </a:prstGeom>
        </p:spPr>
        <p:txBody>
          <a:bodyPr vert="horz" lIns="91430" tIns="45714" rIns="91430" bIns="45714" rtlCol="0" anchor="b"/>
          <a:lstStyle>
            <a:lvl1pPr algn="l">
              <a:defRPr sz="1200"/>
            </a:lvl1pPr>
          </a:lstStyle>
          <a:p>
            <a:endParaRPr lang="ru-RU"/>
          </a:p>
        </p:txBody>
      </p:sp>
      <p:sp>
        <p:nvSpPr>
          <p:cNvPr id="5" name="Номер слайда 4"/>
          <p:cNvSpPr>
            <a:spLocks noGrp="1"/>
          </p:cNvSpPr>
          <p:nvPr>
            <p:ph type="sldNum" sz="quarter" idx="3"/>
          </p:nvPr>
        </p:nvSpPr>
        <p:spPr>
          <a:xfrm>
            <a:off x="3850444" y="9430091"/>
            <a:ext cx="2945659" cy="498134"/>
          </a:xfrm>
          <a:prstGeom prst="rect">
            <a:avLst/>
          </a:prstGeom>
        </p:spPr>
        <p:txBody>
          <a:bodyPr vert="horz" lIns="91430" tIns="45714" rIns="91430" bIns="45714" rtlCol="0" anchor="b"/>
          <a:lstStyle>
            <a:lvl1pPr algn="r">
              <a:defRPr sz="1200"/>
            </a:lvl1pPr>
          </a:lstStyle>
          <a:p>
            <a:fld id="{B3405A7C-A565-4D98-90F6-AFD13CA1CFC4}" type="slidenum">
              <a:rPr lang="ru-RU" smtClean="0"/>
              <a:t>‹#›</a:t>
            </a:fld>
            <a:endParaRPr lang="ru-RU"/>
          </a:p>
        </p:txBody>
      </p:sp>
    </p:spTree>
    <p:extLst>
      <p:ext uri="{BB962C8B-B14F-4D97-AF65-F5344CB8AC3E}">
        <p14:creationId xmlns:p14="http://schemas.microsoft.com/office/powerpoint/2010/main" val="22106606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1"/>
            <a:ext cx="2945659" cy="498135"/>
          </a:xfrm>
          <a:prstGeom prst="rect">
            <a:avLst/>
          </a:prstGeom>
        </p:spPr>
        <p:txBody>
          <a:bodyPr vert="horz" lIns="91430" tIns="45714" rIns="91430" bIns="45714" rtlCol="0"/>
          <a:lstStyle>
            <a:lvl1pPr algn="l">
              <a:defRPr sz="1200"/>
            </a:lvl1pPr>
          </a:lstStyle>
          <a:p>
            <a:endParaRPr lang="ru-RU"/>
          </a:p>
        </p:txBody>
      </p:sp>
      <p:sp>
        <p:nvSpPr>
          <p:cNvPr id="3" name="Дата 2"/>
          <p:cNvSpPr>
            <a:spLocks noGrp="1"/>
          </p:cNvSpPr>
          <p:nvPr>
            <p:ph type="dt" idx="1"/>
          </p:nvPr>
        </p:nvSpPr>
        <p:spPr>
          <a:xfrm>
            <a:off x="3850444" y="1"/>
            <a:ext cx="2945659" cy="498135"/>
          </a:xfrm>
          <a:prstGeom prst="rect">
            <a:avLst/>
          </a:prstGeom>
        </p:spPr>
        <p:txBody>
          <a:bodyPr vert="horz" lIns="91430" tIns="45714" rIns="91430" bIns="45714" rtlCol="0"/>
          <a:lstStyle>
            <a:lvl1pPr algn="r">
              <a:defRPr sz="1200"/>
            </a:lvl1pPr>
          </a:lstStyle>
          <a:p>
            <a:fld id="{659BEA5A-A4F5-4154-AAB4-397D0C7FCE5D}" type="datetimeFigureOut">
              <a:rPr lang="ru-RU" smtClean="0"/>
              <a:t>17.03.2026</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30" tIns="45714" rIns="91430" bIns="45714" rtlCol="0" anchor="ctr"/>
          <a:lstStyle/>
          <a:p>
            <a:endParaRPr lang="ru-RU"/>
          </a:p>
        </p:txBody>
      </p:sp>
      <p:sp>
        <p:nvSpPr>
          <p:cNvPr id="5" name="Заметки 4"/>
          <p:cNvSpPr>
            <a:spLocks noGrp="1"/>
          </p:cNvSpPr>
          <p:nvPr>
            <p:ph type="body" sz="quarter" idx="3"/>
          </p:nvPr>
        </p:nvSpPr>
        <p:spPr>
          <a:xfrm>
            <a:off x="679768" y="4777959"/>
            <a:ext cx="5438140" cy="3909239"/>
          </a:xfrm>
          <a:prstGeom prst="rect">
            <a:avLst/>
          </a:prstGeom>
        </p:spPr>
        <p:txBody>
          <a:bodyPr vert="horz" lIns="91430" tIns="45714" rIns="91430" bIns="45714"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1" y="9430091"/>
            <a:ext cx="2945659" cy="498134"/>
          </a:xfrm>
          <a:prstGeom prst="rect">
            <a:avLst/>
          </a:prstGeom>
        </p:spPr>
        <p:txBody>
          <a:bodyPr vert="horz" lIns="91430" tIns="45714" rIns="91430" bIns="45714" rtlCol="0" anchor="b"/>
          <a:lstStyle>
            <a:lvl1pPr algn="l">
              <a:defRPr sz="1200"/>
            </a:lvl1pPr>
          </a:lstStyle>
          <a:p>
            <a:endParaRPr lang="ru-RU"/>
          </a:p>
        </p:txBody>
      </p:sp>
      <p:sp>
        <p:nvSpPr>
          <p:cNvPr id="7" name="Номер слайда 6"/>
          <p:cNvSpPr>
            <a:spLocks noGrp="1"/>
          </p:cNvSpPr>
          <p:nvPr>
            <p:ph type="sldNum" sz="quarter" idx="5"/>
          </p:nvPr>
        </p:nvSpPr>
        <p:spPr>
          <a:xfrm>
            <a:off x="3850444" y="9430091"/>
            <a:ext cx="2945659" cy="498134"/>
          </a:xfrm>
          <a:prstGeom prst="rect">
            <a:avLst/>
          </a:prstGeom>
        </p:spPr>
        <p:txBody>
          <a:bodyPr vert="horz" lIns="91430" tIns="45714" rIns="91430" bIns="45714" rtlCol="0" anchor="b"/>
          <a:lstStyle>
            <a:lvl1pPr algn="r">
              <a:defRPr sz="1200"/>
            </a:lvl1pPr>
          </a:lstStyle>
          <a:p>
            <a:fld id="{D988A058-8883-4841-A976-B7210243F4D4}" type="slidenum">
              <a:rPr lang="ru-RU" smtClean="0"/>
              <a:t>‹#›</a:t>
            </a:fld>
            <a:endParaRPr lang="ru-RU"/>
          </a:p>
        </p:txBody>
      </p:sp>
    </p:spTree>
    <p:extLst>
      <p:ext uri="{BB962C8B-B14F-4D97-AF65-F5344CB8AC3E}">
        <p14:creationId xmlns:p14="http://schemas.microsoft.com/office/powerpoint/2010/main" val="416383856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988A058-8883-4841-A976-B7210243F4D4}" type="slidenum">
              <a:rPr lang="ru-RU" smtClean="0"/>
              <a:t>2</a:t>
            </a:fld>
            <a:endParaRPr lang="ru-RU"/>
          </a:p>
        </p:txBody>
      </p:sp>
    </p:spTree>
    <p:extLst>
      <p:ext uri="{BB962C8B-B14F-4D97-AF65-F5344CB8AC3E}">
        <p14:creationId xmlns:p14="http://schemas.microsoft.com/office/powerpoint/2010/main" val="3701622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988A058-8883-4841-A976-B7210243F4D4}" type="slidenum">
              <a:rPr lang="ru-RU" smtClean="0"/>
              <a:t>3</a:t>
            </a:fld>
            <a:endParaRPr lang="ru-RU"/>
          </a:p>
        </p:txBody>
      </p:sp>
    </p:spTree>
    <p:extLst>
      <p:ext uri="{BB962C8B-B14F-4D97-AF65-F5344CB8AC3E}">
        <p14:creationId xmlns:p14="http://schemas.microsoft.com/office/powerpoint/2010/main" val="1310776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988A058-8883-4841-A976-B7210243F4D4}" type="slidenum">
              <a:rPr lang="ru-RU" smtClean="0"/>
              <a:t>6</a:t>
            </a:fld>
            <a:endParaRPr lang="ru-RU"/>
          </a:p>
        </p:txBody>
      </p:sp>
    </p:spTree>
    <p:extLst>
      <p:ext uri="{BB962C8B-B14F-4D97-AF65-F5344CB8AC3E}">
        <p14:creationId xmlns:p14="http://schemas.microsoft.com/office/powerpoint/2010/main" val="2662827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988A058-8883-4841-A976-B7210243F4D4}" type="slidenum">
              <a:rPr lang="ru-RU" smtClean="0"/>
              <a:t>7</a:t>
            </a:fld>
            <a:endParaRPr lang="ru-RU"/>
          </a:p>
        </p:txBody>
      </p:sp>
    </p:spTree>
    <p:extLst>
      <p:ext uri="{BB962C8B-B14F-4D97-AF65-F5344CB8AC3E}">
        <p14:creationId xmlns:p14="http://schemas.microsoft.com/office/powerpoint/2010/main" val="608390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988A058-8883-4841-A976-B7210243F4D4}" type="slidenum">
              <a:rPr lang="ru-RU" smtClean="0"/>
              <a:t>8</a:t>
            </a:fld>
            <a:endParaRPr lang="ru-RU"/>
          </a:p>
        </p:txBody>
      </p:sp>
    </p:spTree>
    <p:extLst>
      <p:ext uri="{BB962C8B-B14F-4D97-AF65-F5344CB8AC3E}">
        <p14:creationId xmlns:p14="http://schemas.microsoft.com/office/powerpoint/2010/main" val="1358016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988A058-8883-4841-A976-B7210243F4D4}" type="slidenum">
              <a:rPr lang="ru-RU" smtClean="0"/>
              <a:t>10</a:t>
            </a:fld>
            <a:endParaRPr lang="ru-RU"/>
          </a:p>
        </p:txBody>
      </p:sp>
    </p:spTree>
    <p:extLst>
      <p:ext uri="{BB962C8B-B14F-4D97-AF65-F5344CB8AC3E}">
        <p14:creationId xmlns:p14="http://schemas.microsoft.com/office/powerpoint/2010/main" val="1527069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988A058-8883-4841-A976-B7210243F4D4}" type="slidenum">
              <a:rPr lang="ru-RU" smtClean="0"/>
              <a:t>12</a:t>
            </a:fld>
            <a:endParaRPr lang="ru-RU"/>
          </a:p>
        </p:txBody>
      </p:sp>
    </p:spTree>
    <p:extLst>
      <p:ext uri="{BB962C8B-B14F-4D97-AF65-F5344CB8AC3E}">
        <p14:creationId xmlns:p14="http://schemas.microsoft.com/office/powerpoint/2010/main" val="2926971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988A058-8883-4841-A976-B7210243F4D4}" type="slidenum">
              <a:rPr lang="ru-RU" smtClean="0"/>
              <a:t>15</a:t>
            </a:fld>
            <a:endParaRPr lang="ru-RU"/>
          </a:p>
        </p:txBody>
      </p:sp>
    </p:spTree>
    <p:extLst>
      <p:ext uri="{BB962C8B-B14F-4D97-AF65-F5344CB8AC3E}">
        <p14:creationId xmlns:p14="http://schemas.microsoft.com/office/powerpoint/2010/main" val="3052632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988A058-8883-4841-A976-B7210243F4D4}" type="slidenum">
              <a:rPr lang="ru-RU" smtClean="0"/>
              <a:t>16</a:t>
            </a:fld>
            <a:endParaRPr lang="ru-RU"/>
          </a:p>
        </p:txBody>
      </p:sp>
    </p:spTree>
    <p:extLst>
      <p:ext uri="{BB962C8B-B14F-4D97-AF65-F5344CB8AC3E}">
        <p14:creationId xmlns:p14="http://schemas.microsoft.com/office/powerpoint/2010/main" val="2596683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FDB61589-7918-45E2-BBC7-3E496CE006C0}" type="datetime1">
              <a:rPr lang="ru-RU" smtClean="0"/>
              <a:t>17.03.2026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4ADD2BE-0620-477C-9EE1-B79E9A0AB1EB}" type="slidenum">
              <a:rPr lang="ru-RU" smtClean="0"/>
              <a:t>‹#›</a:t>
            </a:fld>
            <a:endParaRPr lang="ru-RU"/>
          </a:p>
        </p:txBody>
      </p:sp>
    </p:spTree>
    <p:extLst>
      <p:ext uri="{BB962C8B-B14F-4D97-AF65-F5344CB8AC3E}">
        <p14:creationId xmlns:p14="http://schemas.microsoft.com/office/powerpoint/2010/main" val="1997471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B2C6075-7B08-4EA1-A255-3A77F3AFF803}" type="datetime1">
              <a:rPr lang="ru-RU" smtClean="0"/>
              <a:t>17.03.2026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4ADD2BE-0620-477C-9EE1-B79E9A0AB1EB}" type="slidenum">
              <a:rPr lang="ru-RU" smtClean="0"/>
              <a:t>‹#›</a:t>
            </a:fld>
            <a:endParaRPr lang="ru-RU"/>
          </a:p>
        </p:txBody>
      </p:sp>
    </p:spTree>
    <p:extLst>
      <p:ext uri="{BB962C8B-B14F-4D97-AF65-F5344CB8AC3E}">
        <p14:creationId xmlns:p14="http://schemas.microsoft.com/office/powerpoint/2010/main" val="3520462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F47F2F7-DFC8-4CC1-8B81-03EDE06C5140}" type="datetime1">
              <a:rPr lang="ru-RU" smtClean="0"/>
              <a:t>17.03.2026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4ADD2BE-0620-477C-9EE1-B79E9A0AB1EB}" type="slidenum">
              <a:rPr lang="ru-RU" smtClean="0"/>
              <a:t>‹#›</a:t>
            </a:fld>
            <a:endParaRPr lang="ru-RU"/>
          </a:p>
        </p:txBody>
      </p:sp>
    </p:spTree>
    <p:extLst>
      <p:ext uri="{BB962C8B-B14F-4D97-AF65-F5344CB8AC3E}">
        <p14:creationId xmlns:p14="http://schemas.microsoft.com/office/powerpoint/2010/main" val="3076424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DF52791-5DC9-4DE8-B0B3-E3AC12406DFA}" type="datetime1">
              <a:rPr lang="ru-RU" smtClean="0"/>
              <a:t>17.03.2026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4ADD2BE-0620-477C-9EE1-B79E9A0AB1EB}" type="slidenum">
              <a:rPr lang="ru-RU" smtClean="0"/>
              <a:t>‹#›</a:t>
            </a:fld>
            <a:endParaRPr lang="ru-RU"/>
          </a:p>
        </p:txBody>
      </p:sp>
    </p:spTree>
    <p:extLst>
      <p:ext uri="{BB962C8B-B14F-4D97-AF65-F5344CB8AC3E}">
        <p14:creationId xmlns:p14="http://schemas.microsoft.com/office/powerpoint/2010/main" val="145128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1E7B8851-1E2F-409A-B100-1D73DD39599D}" type="datetime1">
              <a:rPr lang="ru-RU" smtClean="0"/>
              <a:t>17.03.2026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4ADD2BE-0620-477C-9EE1-B79E9A0AB1EB}" type="slidenum">
              <a:rPr lang="ru-RU" smtClean="0"/>
              <a:t>‹#›</a:t>
            </a:fld>
            <a:endParaRPr lang="ru-RU"/>
          </a:p>
        </p:txBody>
      </p:sp>
    </p:spTree>
    <p:extLst>
      <p:ext uri="{BB962C8B-B14F-4D97-AF65-F5344CB8AC3E}">
        <p14:creationId xmlns:p14="http://schemas.microsoft.com/office/powerpoint/2010/main" val="548340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25096F10-E3CD-4C59-BC45-96035BA22E2C}" type="datetime1">
              <a:rPr lang="ru-RU" smtClean="0"/>
              <a:t>17.03.2026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4ADD2BE-0620-477C-9EE1-B79E9A0AB1EB}" type="slidenum">
              <a:rPr lang="ru-RU" smtClean="0"/>
              <a:t>‹#›</a:t>
            </a:fld>
            <a:endParaRPr lang="ru-RU"/>
          </a:p>
        </p:txBody>
      </p:sp>
    </p:spTree>
    <p:extLst>
      <p:ext uri="{BB962C8B-B14F-4D97-AF65-F5344CB8AC3E}">
        <p14:creationId xmlns:p14="http://schemas.microsoft.com/office/powerpoint/2010/main" val="1109518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D71C16A-CC99-48FF-806C-FA894949745B}" type="datetime1">
              <a:rPr lang="ru-RU" smtClean="0"/>
              <a:t>17.03.2026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4ADD2BE-0620-477C-9EE1-B79E9A0AB1EB}" type="slidenum">
              <a:rPr lang="ru-RU" smtClean="0"/>
              <a:t>‹#›</a:t>
            </a:fld>
            <a:endParaRPr lang="ru-RU"/>
          </a:p>
        </p:txBody>
      </p:sp>
    </p:spTree>
    <p:extLst>
      <p:ext uri="{BB962C8B-B14F-4D97-AF65-F5344CB8AC3E}">
        <p14:creationId xmlns:p14="http://schemas.microsoft.com/office/powerpoint/2010/main" val="1155271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E9730DA9-5AB8-45F1-9132-6029CA3BA4AB}" type="datetime1">
              <a:rPr lang="ru-RU" smtClean="0"/>
              <a:t>17.03.2026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4ADD2BE-0620-477C-9EE1-B79E9A0AB1EB}" type="slidenum">
              <a:rPr lang="ru-RU" smtClean="0"/>
              <a:t>‹#›</a:t>
            </a:fld>
            <a:endParaRPr lang="ru-RU"/>
          </a:p>
        </p:txBody>
      </p:sp>
    </p:spTree>
    <p:extLst>
      <p:ext uri="{BB962C8B-B14F-4D97-AF65-F5344CB8AC3E}">
        <p14:creationId xmlns:p14="http://schemas.microsoft.com/office/powerpoint/2010/main" val="3020624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25E6886-7B01-4471-A3C7-DF7E1EEF6A3A}" type="datetime1">
              <a:rPr lang="ru-RU" smtClean="0"/>
              <a:t>17.03.2026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4ADD2BE-0620-477C-9EE1-B79E9A0AB1EB}" type="slidenum">
              <a:rPr lang="ru-RU" smtClean="0"/>
              <a:t>‹#›</a:t>
            </a:fld>
            <a:endParaRPr lang="ru-RU"/>
          </a:p>
        </p:txBody>
      </p:sp>
    </p:spTree>
    <p:extLst>
      <p:ext uri="{BB962C8B-B14F-4D97-AF65-F5344CB8AC3E}">
        <p14:creationId xmlns:p14="http://schemas.microsoft.com/office/powerpoint/2010/main" val="3591116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85CBFA7A-A97C-424D-9256-F4848C85A39C}" type="datetime1">
              <a:rPr lang="ru-RU" smtClean="0"/>
              <a:t>17.03.2026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4ADD2BE-0620-477C-9EE1-B79E9A0AB1EB}" type="slidenum">
              <a:rPr lang="ru-RU" smtClean="0"/>
              <a:t>‹#›</a:t>
            </a:fld>
            <a:endParaRPr lang="ru-RU"/>
          </a:p>
        </p:txBody>
      </p:sp>
    </p:spTree>
    <p:extLst>
      <p:ext uri="{BB962C8B-B14F-4D97-AF65-F5344CB8AC3E}">
        <p14:creationId xmlns:p14="http://schemas.microsoft.com/office/powerpoint/2010/main" val="1876360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E4634B26-3EB3-4D19-9FF6-5E60D390B46B}" type="datetime1">
              <a:rPr lang="ru-RU" smtClean="0"/>
              <a:t>17.03.2026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4ADD2BE-0620-477C-9EE1-B79E9A0AB1EB}" type="slidenum">
              <a:rPr lang="ru-RU" smtClean="0"/>
              <a:t>‹#›</a:t>
            </a:fld>
            <a:endParaRPr lang="ru-RU"/>
          </a:p>
        </p:txBody>
      </p:sp>
    </p:spTree>
    <p:extLst>
      <p:ext uri="{BB962C8B-B14F-4D97-AF65-F5344CB8AC3E}">
        <p14:creationId xmlns:p14="http://schemas.microsoft.com/office/powerpoint/2010/main" val="3715553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77E7C1-7C42-4423-8413-8563CEA88939}" type="datetime1">
              <a:rPr lang="ru-RU" smtClean="0"/>
              <a:t>17.03.2026</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ADD2BE-0620-477C-9EE1-B79E9A0AB1EB}" type="slidenum">
              <a:rPr lang="ru-RU" smtClean="0"/>
              <a:t>‹#›</a:t>
            </a:fld>
            <a:endParaRPr lang="ru-RU"/>
          </a:p>
        </p:txBody>
      </p:sp>
    </p:spTree>
    <p:extLst>
      <p:ext uri="{BB962C8B-B14F-4D97-AF65-F5344CB8AC3E}">
        <p14:creationId xmlns:p14="http://schemas.microsoft.com/office/powerpoint/2010/main" val="23010006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microsoft.com/office/2007/relationships/hdphoto" Target="../media/hdphoto19.wdp"/><Relationship Id="rId13" Type="http://schemas.openxmlformats.org/officeDocument/2006/relationships/image" Target="../media/image45.png"/><Relationship Id="rId3" Type="http://schemas.openxmlformats.org/officeDocument/2006/relationships/audio" Target="../media/audio2.wav"/><Relationship Id="rId7" Type="http://schemas.openxmlformats.org/officeDocument/2006/relationships/image" Target="../media/image42.png"/><Relationship Id="rId12" Type="http://schemas.openxmlformats.org/officeDocument/2006/relationships/image" Target="../media/image44.png"/><Relationship Id="rId17" Type="http://schemas.microsoft.com/office/2007/relationships/hdphoto" Target="../media/hdphoto22.wdp"/><Relationship Id="rId2" Type="http://schemas.openxmlformats.org/officeDocument/2006/relationships/notesSlide" Target="../notesSlides/notesSlide6.xml"/><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audio" Target="../media/audio4.wav"/><Relationship Id="rId11" Type="http://schemas.openxmlformats.org/officeDocument/2006/relationships/image" Target="../media/image20.png"/><Relationship Id="rId5" Type="http://schemas.openxmlformats.org/officeDocument/2006/relationships/audio" Target="../media/audio1.wav"/><Relationship Id="rId15" Type="http://schemas.openxmlformats.org/officeDocument/2006/relationships/image" Target="../media/image46.png"/><Relationship Id="rId10" Type="http://schemas.microsoft.com/office/2007/relationships/hdphoto" Target="../media/hdphoto20.wdp"/><Relationship Id="rId4" Type="http://schemas.openxmlformats.org/officeDocument/2006/relationships/audio" Target="../media/audio3.wav"/><Relationship Id="rId9" Type="http://schemas.openxmlformats.org/officeDocument/2006/relationships/image" Target="../media/image43.png"/><Relationship Id="rId14" Type="http://schemas.microsoft.com/office/2007/relationships/hdphoto" Target="../media/hdphoto21.wdp"/></Relationships>
</file>

<file path=ppt/slides/_rels/slide11.xml.rels><?xml version="1.0" encoding="UTF-8" standalone="yes"?>
<Relationships xmlns="http://schemas.openxmlformats.org/package/2006/relationships"><Relationship Id="rId8" Type="http://schemas.openxmlformats.org/officeDocument/2006/relationships/image" Target="../media/image54.gif"/><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jpg"/><Relationship Id="rId11" Type="http://schemas.microsoft.com/office/2007/relationships/hdphoto" Target="../media/hdphoto10.wdp"/><Relationship Id="rId5" Type="http://schemas.openxmlformats.org/officeDocument/2006/relationships/image" Target="../media/image51.png"/><Relationship Id="rId10" Type="http://schemas.openxmlformats.org/officeDocument/2006/relationships/image" Target="../media/image20.png"/><Relationship Id="rId4" Type="http://schemas.openxmlformats.org/officeDocument/2006/relationships/image" Target="../media/image50.jpeg"/><Relationship Id="rId9" Type="http://schemas.openxmlformats.org/officeDocument/2006/relationships/image" Target="../media/image55.gif"/></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1.png"/><Relationship Id="rId18" Type="http://schemas.openxmlformats.org/officeDocument/2006/relationships/image" Target="../media/image64.png"/><Relationship Id="rId3" Type="http://schemas.openxmlformats.org/officeDocument/2006/relationships/image" Target="../media/image56.png"/><Relationship Id="rId7" Type="http://schemas.openxmlformats.org/officeDocument/2006/relationships/image" Target="../media/image13.png"/><Relationship Id="rId12" Type="http://schemas.microsoft.com/office/2007/relationships/hdphoto" Target="../media/hdphoto26.wdp"/><Relationship Id="rId17" Type="http://schemas.openxmlformats.org/officeDocument/2006/relationships/image" Target="../media/image63.png"/><Relationship Id="rId2" Type="http://schemas.openxmlformats.org/officeDocument/2006/relationships/notesSlide" Target="../notesSlides/notesSlide7.xml"/><Relationship Id="rId16" Type="http://schemas.microsoft.com/office/2007/relationships/hdphoto" Target="../media/hdphoto28.wdp"/><Relationship Id="rId1" Type="http://schemas.openxmlformats.org/officeDocument/2006/relationships/slideLayout" Target="../slideLayouts/slideLayout7.xml"/><Relationship Id="rId6" Type="http://schemas.microsoft.com/office/2007/relationships/hdphoto" Target="../media/hdphoto24.wdp"/><Relationship Id="rId11" Type="http://schemas.openxmlformats.org/officeDocument/2006/relationships/image" Target="../media/image60.png"/><Relationship Id="rId5" Type="http://schemas.openxmlformats.org/officeDocument/2006/relationships/image" Target="../media/image57.png"/><Relationship Id="rId15" Type="http://schemas.openxmlformats.org/officeDocument/2006/relationships/image" Target="../media/image62.png"/><Relationship Id="rId10" Type="http://schemas.microsoft.com/office/2007/relationships/hdphoto" Target="../media/hdphoto25.wdp"/><Relationship Id="rId4" Type="http://schemas.microsoft.com/office/2007/relationships/hdphoto" Target="../media/hdphoto23.wdp"/><Relationship Id="rId9" Type="http://schemas.openxmlformats.org/officeDocument/2006/relationships/image" Target="../media/image59.png"/><Relationship Id="rId14" Type="http://schemas.microsoft.com/office/2007/relationships/hdphoto" Target="../media/hdphoto27.wdp"/></Relationships>
</file>

<file path=ppt/slides/_rels/slide13.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6.jpeg"/><Relationship Id="rId3" Type="http://schemas.openxmlformats.org/officeDocument/2006/relationships/image" Target="../media/image66.jpg"/><Relationship Id="rId7" Type="http://schemas.openxmlformats.org/officeDocument/2006/relationships/image" Target="../media/image70.jpg"/><Relationship Id="rId12" Type="http://schemas.openxmlformats.org/officeDocument/2006/relationships/image" Target="../media/image75.jpeg"/><Relationship Id="rId2" Type="http://schemas.openxmlformats.org/officeDocument/2006/relationships/image" Target="../media/image65.jpeg"/><Relationship Id="rId16" Type="http://schemas.openxmlformats.org/officeDocument/2006/relationships/image" Target="../media/image40.svg"/><Relationship Id="rId1" Type="http://schemas.openxmlformats.org/officeDocument/2006/relationships/slideLayout" Target="../slideLayouts/slideLayout7.xml"/><Relationship Id="rId6" Type="http://schemas.openxmlformats.org/officeDocument/2006/relationships/image" Target="../media/image69.jpg"/><Relationship Id="rId11" Type="http://schemas.openxmlformats.org/officeDocument/2006/relationships/image" Target="../media/image74.jpeg"/><Relationship Id="rId5" Type="http://schemas.openxmlformats.org/officeDocument/2006/relationships/image" Target="../media/image68.jpg"/><Relationship Id="rId15" Type="http://schemas.openxmlformats.org/officeDocument/2006/relationships/image" Target="../media/image77.png"/><Relationship Id="rId10" Type="http://schemas.openxmlformats.org/officeDocument/2006/relationships/image" Target="../media/image73.jpeg"/><Relationship Id="rId4" Type="http://schemas.openxmlformats.org/officeDocument/2006/relationships/image" Target="../media/image67.jpeg"/><Relationship Id="rId9" Type="http://schemas.openxmlformats.org/officeDocument/2006/relationships/image" Target="../media/image72.jpeg"/><Relationship Id="rId1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jpg"/><Relationship Id="rId7" Type="http://schemas.openxmlformats.org/officeDocument/2006/relationships/image" Target="../media/image5.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jpg"/><Relationship Id="rId10" Type="http://schemas.openxmlformats.org/officeDocument/2006/relationships/image" Target="../media/image40.svg"/><Relationship Id="rId4" Type="http://schemas.openxmlformats.org/officeDocument/2006/relationships/image" Target="../media/image80.jpg"/><Relationship Id="rId9" Type="http://schemas.openxmlformats.org/officeDocument/2006/relationships/image" Target="../media/image77.png"/></Relationships>
</file>

<file path=ppt/slides/_rels/slide1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microsoft.com/office/2007/relationships/hdphoto" Target="../media/hdphoto30.wdp"/><Relationship Id="rId13" Type="http://schemas.microsoft.com/office/2007/relationships/hdphoto" Target="../media/hdphoto32.wdp"/><Relationship Id="rId3" Type="http://schemas.openxmlformats.org/officeDocument/2006/relationships/image" Target="../media/image85.jpeg"/><Relationship Id="rId7" Type="http://schemas.openxmlformats.org/officeDocument/2006/relationships/image" Target="../media/image88.png"/><Relationship Id="rId12" Type="http://schemas.openxmlformats.org/officeDocument/2006/relationships/image" Target="../media/image9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29.wdp"/><Relationship Id="rId11" Type="http://schemas.openxmlformats.org/officeDocument/2006/relationships/image" Target="../media/image5.png"/><Relationship Id="rId5" Type="http://schemas.openxmlformats.org/officeDocument/2006/relationships/image" Target="../media/image87.png"/><Relationship Id="rId10" Type="http://schemas.microsoft.com/office/2007/relationships/hdphoto" Target="../media/hdphoto31.wdp"/><Relationship Id="rId4" Type="http://schemas.openxmlformats.org/officeDocument/2006/relationships/image" Target="../media/image86.png"/><Relationship Id="rId9" Type="http://schemas.openxmlformats.org/officeDocument/2006/relationships/image" Target="../media/image89.png"/></Relationships>
</file>

<file path=ppt/slides/_rels/slide17.xml.rels><?xml version="1.0" encoding="UTF-8" standalone="yes"?>
<Relationships xmlns="http://schemas.openxmlformats.org/package/2006/relationships"><Relationship Id="rId8" Type="http://schemas.openxmlformats.org/officeDocument/2006/relationships/image" Target="../media/image94.png"/><Relationship Id="rId13" Type="http://schemas.microsoft.com/office/2007/relationships/hdphoto" Target="../media/hdphoto38.wdp"/><Relationship Id="rId18" Type="http://schemas.openxmlformats.org/officeDocument/2006/relationships/image" Target="../media/image99.png"/><Relationship Id="rId3" Type="http://schemas.microsoft.com/office/2007/relationships/hdphoto" Target="../media/hdphoto33.wdp"/><Relationship Id="rId21" Type="http://schemas.microsoft.com/office/2007/relationships/hdphoto" Target="../media/hdphoto42.wdp"/><Relationship Id="rId7" Type="http://schemas.microsoft.com/office/2007/relationships/hdphoto" Target="../media/hdphoto35.wdp"/><Relationship Id="rId12" Type="http://schemas.openxmlformats.org/officeDocument/2006/relationships/image" Target="../media/image96.png"/><Relationship Id="rId17" Type="http://schemas.microsoft.com/office/2007/relationships/hdphoto" Target="../media/hdphoto40.wdp"/><Relationship Id="rId2" Type="http://schemas.openxmlformats.org/officeDocument/2006/relationships/image" Target="../media/image91.png"/><Relationship Id="rId16" Type="http://schemas.openxmlformats.org/officeDocument/2006/relationships/image" Target="../media/image98.png"/><Relationship Id="rId20"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93.png"/><Relationship Id="rId11" Type="http://schemas.microsoft.com/office/2007/relationships/hdphoto" Target="../media/hdphoto37.wdp"/><Relationship Id="rId5" Type="http://schemas.microsoft.com/office/2007/relationships/hdphoto" Target="../media/hdphoto34.wdp"/><Relationship Id="rId15" Type="http://schemas.microsoft.com/office/2007/relationships/hdphoto" Target="../media/hdphoto39.wdp"/><Relationship Id="rId10" Type="http://schemas.openxmlformats.org/officeDocument/2006/relationships/image" Target="../media/image95.png"/><Relationship Id="rId19" Type="http://schemas.microsoft.com/office/2007/relationships/hdphoto" Target="../media/hdphoto41.wdp"/><Relationship Id="rId4" Type="http://schemas.openxmlformats.org/officeDocument/2006/relationships/image" Target="../media/image92.png"/><Relationship Id="rId9" Type="http://schemas.microsoft.com/office/2007/relationships/hdphoto" Target="../media/hdphoto36.wdp"/><Relationship Id="rId14" Type="http://schemas.openxmlformats.org/officeDocument/2006/relationships/image" Target="../media/image97.png"/><Relationship Id="rId22"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hyperlink" Target="https://adilet.zan.kz/rus/docs/Z990000456_#z27"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audio" Target="../media/audio1.wav"/><Relationship Id="rId7" Type="http://schemas.microsoft.com/office/2007/relationships/hdphoto" Target="../media/hdphoto5.wdp"/><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11" Type="http://schemas.microsoft.com/office/2007/relationships/hdphoto" Target="../media/hdphoto7.wdp"/><Relationship Id="rId5" Type="http://schemas.openxmlformats.org/officeDocument/2006/relationships/image" Target="../media/image9.jpeg"/><Relationship Id="rId10" Type="http://schemas.openxmlformats.org/officeDocument/2006/relationships/image" Target="../media/image12.png"/><Relationship Id="rId4" Type="http://schemas.openxmlformats.org/officeDocument/2006/relationships/image" Target="../media/image5.png"/><Relationship Id="rId9" Type="http://schemas.microsoft.com/office/2007/relationships/hdphoto" Target="../media/hdphoto6.wdp"/><Relationship Id="rId14" Type="http://schemas.microsoft.com/office/2007/relationships/hdphoto" Target="../media/hdphoto8.wdp"/></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9.wdp"/><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1.wdp"/><Relationship Id="rId11" Type="http://schemas.microsoft.com/office/2007/relationships/hdphoto" Target="../media/hdphoto13.wdp"/><Relationship Id="rId5" Type="http://schemas.openxmlformats.org/officeDocument/2006/relationships/image" Target="../media/image21.png"/><Relationship Id="rId15" Type="http://schemas.openxmlformats.org/officeDocument/2006/relationships/image" Target="../media/image28.jpeg"/><Relationship Id="rId10" Type="http://schemas.openxmlformats.org/officeDocument/2006/relationships/image" Target="../media/image24.png"/><Relationship Id="rId4" Type="http://schemas.microsoft.com/office/2007/relationships/hdphoto" Target="../media/hdphoto10.wdp"/><Relationship Id="rId9" Type="http://schemas.openxmlformats.org/officeDocument/2006/relationships/image" Target="../media/image23.pn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microsoft.com/office/2007/relationships/hdphoto" Target="../media/hdphoto10.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20.png"/><Relationship Id="rId5" Type="http://schemas.openxmlformats.org/officeDocument/2006/relationships/image" Target="../media/image31.png"/><Relationship Id="rId10" Type="http://schemas.openxmlformats.org/officeDocument/2006/relationships/image" Target="../media/image36.jpeg"/><Relationship Id="rId4" Type="http://schemas.openxmlformats.org/officeDocument/2006/relationships/image" Target="../media/image30.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10.wdp"/><Relationship Id="rId3" Type="http://schemas.microsoft.com/office/2007/relationships/hdphoto" Target="../media/hdphoto14.wdp"/><Relationship Id="rId7" Type="http://schemas.microsoft.com/office/2007/relationships/hdphoto" Target="../media/hdphoto16.wdp"/><Relationship Id="rId12" Type="http://schemas.openxmlformats.org/officeDocument/2006/relationships/image" Target="../media/image20.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11" Type="http://schemas.microsoft.com/office/2007/relationships/hdphoto" Target="../media/hdphoto18.wdp"/><Relationship Id="rId5" Type="http://schemas.microsoft.com/office/2007/relationships/hdphoto" Target="../media/hdphoto15.wdp"/><Relationship Id="rId10" Type="http://schemas.openxmlformats.org/officeDocument/2006/relationships/image" Target="../media/image41.png"/><Relationship Id="rId4" Type="http://schemas.openxmlformats.org/officeDocument/2006/relationships/image" Target="../media/image38.png"/><Relationship Id="rId9" Type="http://schemas.microsoft.com/office/2007/relationships/hdphoto" Target="../media/hdphoto1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771490" y="288582"/>
            <a:ext cx="5976247" cy="6290787"/>
          </a:xfrm>
          <a:prstGeom prst="rect">
            <a:avLst/>
          </a:prstGeom>
        </p:spPr>
      </p:pic>
      <p:pic>
        <p:nvPicPr>
          <p:cNvPr id="34" name="Рисунок 3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8545" r="91273"/>
                    </a14:imgEffect>
                  </a14:imgLayer>
                </a14:imgProps>
              </a:ext>
              <a:ext uri="{28A0092B-C50C-407E-A947-70E740481C1C}">
                <a14:useLocalDpi xmlns:a14="http://schemas.microsoft.com/office/drawing/2010/main" val="0"/>
              </a:ext>
            </a:extLst>
          </a:blip>
          <a:srcRect l="9394" t="27120" r="9030" b="27139"/>
          <a:stretch/>
        </p:blipFill>
        <p:spPr>
          <a:xfrm>
            <a:off x="5975350" y="1866084"/>
            <a:ext cx="5594350" cy="3136901"/>
          </a:xfrm>
          <a:prstGeom prst="rect">
            <a:avLst/>
          </a:prstGeom>
        </p:spPr>
      </p:pic>
      <p:sp>
        <p:nvSpPr>
          <p:cNvPr id="5" name="TextBox 4"/>
          <p:cNvSpPr txBox="1"/>
          <p:nvPr/>
        </p:nvSpPr>
        <p:spPr>
          <a:xfrm>
            <a:off x="594404" y="981684"/>
            <a:ext cx="5380946" cy="1569660"/>
          </a:xfrm>
          <a:prstGeom prst="rect">
            <a:avLst/>
          </a:prstGeom>
          <a:noFill/>
        </p:spPr>
        <p:txBody>
          <a:bodyPr wrap="square" rtlCol="0">
            <a:spAutoFit/>
          </a:bodyPr>
          <a:lstStyle/>
          <a:p>
            <a:r>
              <a:rPr lang="ru-RU" sz="3200" b="1" dirty="0">
                <a:solidFill>
                  <a:srgbClr val="49A0A9"/>
                </a:solidFill>
                <a:latin typeface="+mj-lt"/>
                <a:ea typeface="DejaVu Sans" panose="020B0603030804020204" pitchFamily="34" charset="0"/>
                <a:cs typeface="Segoe UI" panose="020B0502040204020203" pitchFamily="34" charset="0"/>
              </a:rPr>
              <a:t>ПРАВОВАЯ ОХРАНА ТОВАРНЫХ </a:t>
            </a:r>
            <a:r>
              <a:rPr lang="ru-RU" sz="3200" b="1" dirty="0" smtClean="0">
                <a:solidFill>
                  <a:srgbClr val="49A0A9"/>
                </a:solidFill>
                <a:latin typeface="+mj-lt"/>
                <a:ea typeface="DejaVu Sans" panose="020B0603030804020204" pitchFamily="34" charset="0"/>
                <a:cs typeface="Segoe UI" panose="020B0502040204020203" pitchFamily="34" charset="0"/>
              </a:rPr>
              <a:t>ЗНАКОВ В </a:t>
            </a:r>
            <a:r>
              <a:rPr lang="ru-RU" sz="3200" b="1" dirty="0">
                <a:solidFill>
                  <a:srgbClr val="49A0A9"/>
                </a:solidFill>
                <a:latin typeface="+mj-lt"/>
                <a:ea typeface="DejaVu Sans" panose="020B0603030804020204" pitchFamily="34" charset="0"/>
                <a:cs typeface="Segoe UI" panose="020B0502040204020203" pitchFamily="34" charset="0"/>
              </a:rPr>
              <a:t>РЕСПУБЛИКЕ КАЗАХСТАН</a:t>
            </a:r>
          </a:p>
        </p:txBody>
      </p:sp>
      <p:grpSp>
        <p:nvGrpSpPr>
          <p:cNvPr id="33" name="Группа 32"/>
          <p:cNvGrpSpPr/>
          <p:nvPr/>
        </p:nvGrpSpPr>
        <p:grpSpPr>
          <a:xfrm>
            <a:off x="8081500" y="2483625"/>
            <a:ext cx="1900700" cy="1900700"/>
            <a:chOff x="7891000" y="2171369"/>
            <a:chExt cx="1900700" cy="1900700"/>
          </a:xfrm>
        </p:grpSpPr>
        <p:grpSp>
          <p:nvGrpSpPr>
            <p:cNvPr id="28" name="Группа 27"/>
            <p:cNvGrpSpPr/>
            <p:nvPr/>
          </p:nvGrpSpPr>
          <p:grpSpPr>
            <a:xfrm>
              <a:off x="7891000" y="2171369"/>
              <a:ext cx="1900700" cy="1900700"/>
              <a:chOff x="7781462" y="2157080"/>
              <a:chExt cx="2014393" cy="2014393"/>
            </a:xfrm>
            <a:effectLst>
              <a:outerShdw blurRad="50800" dist="38100" dir="2700000" algn="tl" rotWithShape="0">
                <a:prstClr val="black">
                  <a:alpha val="40000"/>
                </a:prstClr>
              </a:outerShdw>
            </a:effectLst>
          </p:grpSpPr>
          <p:sp>
            <p:nvSpPr>
              <p:cNvPr id="26" name="Правильный пятиугольник 25"/>
              <p:cNvSpPr/>
              <p:nvPr/>
            </p:nvSpPr>
            <p:spPr>
              <a:xfrm>
                <a:off x="7885599" y="2228850"/>
                <a:ext cx="1810852" cy="1352963"/>
              </a:xfrm>
              <a:prstGeom prst="pentagon">
                <a:avLst/>
              </a:prstGeom>
              <a:solidFill>
                <a:srgbClr val="41BCC4"/>
              </a:solidFill>
              <a:ln>
                <a:solidFill>
                  <a:srgbClr val="41BC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авильный пятиугольник 26"/>
              <p:cNvSpPr/>
              <p:nvPr/>
            </p:nvSpPr>
            <p:spPr>
              <a:xfrm rot="10800000">
                <a:off x="8233616" y="3001976"/>
                <a:ext cx="1086595" cy="1036623"/>
              </a:xfrm>
              <a:prstGeom prst="pentagon">
                <a:avLst/>
              </a:prstGeom>
              <a:solidFill>
                <a:srgbClr val="41BCC4"/>
              </a:solidFill>
              <a:ln>
                <a:solidFill>
                  <a:srgbClr val="41BC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391" r="100000"/>
                        </a14:imgEffect>
                      </a14:imgLayer>
                    </a14:imgProps>
                  </a:ext>
                  <a:ext uri="{28A0092B-C50C-407E-A947-70E740481C1C}">
                    <a14:useLocalDpi xmlns:a14="http://schemas.microsoft.com/office/drawing/2010/main" val="0"/>
                  </a:ext>
                </a:extLst>
              </a:blip>
              <a:stretch>
                <a:fillRect/>
              </a:stretch>
            </p:blipFill>
            <p:spPr>
              <a:xfrm>
                <a:off x="7781462" y="2157080"/>
                <a:ext cx="2014393" cy="2014393"/>
              </a:xfrm>
              <a:prstGeom prst="rect">
                <a:avLst/>
              </a:prstGeom>
            </p:spPr>
          </p:pic>
        </p:grpSp>
        <p:sp>
          <p:nvSpPr>
            <p:cNvPr id="8" name="TextBox 7"/>
            <p:cNvSpPr txBox="1"/>
            <p:nvPr/>
          </p:nvSpPr>
          <p:spPr>
            <a:xfrm>
              <a:off x="8132001" y="2369556"/>
              <a:ext cx="1418698" cy="1015663"/>
            </a:xfrm>
            <a:prstGeom prst="rect">
              <a:avLst/>
            </a:prstGeom>
            <a:noFill/>
          </p:spPr>
          <p:txBody>
            <a:bodyPr wrap="square" rtlCol="0">
              <a:spAutoFit/>
            </a:bodyPr>
            <a:lstStyle/>
            <a:p>
              <a:pPr algn="ctr"/>
              <a:r>
                <a:rPr lang="en-US" sz="6000" b="1" dirty="0" smtClean="0">
                  <a:ln w="6600">
                    <a:solidFill>
                      <a:srgbClr val="41BCC4"/>
                    </a:solidFill>
                    <a:prstDash val="solid"/>
                  </a:ln>
                  <a:solidFill>
                    <a:srgbClr val="FFFFFF"/>
                  </a:solidFill>
                  <a:effectLst>
                    <a:outerShdw blurRad="50800" dist="38100" dir="2700000" algn="tl" rotWithShape="0">
                      <a:prstClr val="black">
                        <a:alpha val="40000"/>
                      </a:prstClr>
                    </a:outerShdw>
                  </a:effectLst>
                </a:rPr>
                <a:t>TM</a:t>
              </a:r>
              <a:endParaRPr lang="ru-RU" sz="6000" b="1" dirty="0">
                <a:ln w="6600">
                  <a:solidFill>
                    <a:srgbClr val="41BCC4"/>
                  </a:solidFill>
                  <a:prstDash val="solid"/>
                </a:ln>
                <a:solidFill>
                  <a:schemeClr val="bg1"/>
                </a:solidFill>
                <a:effectLst>
                  <a:outerShdw blurRad="50800" dist="38100" dir="2700000" algn="tl" rotWithShape="0">
                    <a:prstClr val="black">
                      <a:alpha val="40000"/>
                    </a:prstClr>
                  </a:outerShdw>
                </a:effectLst>
              </a:endParaRPr>
            </a:p>
          </p:txBody>
        </p:sp>
        <p:pic>
          <p:nvPicPr>
            <p:cNvPr id="31" name="Рисунок 30"/>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451482" y="3103588"/>
              <a:ext cx="942548" cy="688637"/>
            </a:xfrm>
            <a:prstGeom prst="rect">
              <a:avLst/>
            </a:prstGeom>
            <a:effectLst>
              <a:outerShdw blurRad="50800" dist="38100" algn="l" rotWithShape="0">
                <a:prstClr val="black">
                  <a:alpha val="40000"/>
                </a:prstClr>
              </a:outerShdw>
            </a:effectLst>
          </p:spPr>
        </p:pic>
      </p:grpSp>
      <p:pic>
        <p:nvPicPr>
          <p:cNvPr id="32" name="Рисунок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2026" y="243598"/>
            <a:ext cx="2280620" cy="377420"/>
          </a:xfrm>
          <a:prstGeom prst="rect">
            <a:avLst/>
          </a:prstGeom>
        </p:spPr>
      </p:pic>
      <p:sp>
        <p:nvSpPr>
          <p:cNvPr id="2" name="Прямоугольник 1"/>
          <p:cNvSpPr/>
          <p:nvPr/>
        </p:nvSpPr>
        <p:spPr>
          <a:xfrm>
            <a:off x="518865" y="4687757"/>
            <a:ext cx="6096000" cy="968470"/>
          </a:xfrm>
          <a:prstGeom prst="rect">
            <a:avLst/>
          </a:prstGeom>
        </p:spPr>
        <p:txBody>
          <a:bodyPr>
            <a:spAutoFit/>
          </a:bodyPr>
          <a:lstStyle/>
          <a:p>
            <a:pPr lvl="0" algn="just">
              <a:lnSpc>
                <a:spcPct val="90000"/>
              </a:lnSpc>
              <a:spcBef>
                <a:spcPts val="1000"/>
              </a:spcBef>
              <a:defRPr/>
            </a:pPr>
            <a:r>
              <a:rPr lang="ru-RU" dirty="0" smtClean="0">
                <a:solidFill>
                  <a:sysClr val="windowText" lastClr="000000"/>
                </a:solidFill>
              </a:rPr>
              <a:t>Управление экспертизы товарных знаков</a:t>
            </a:r>
          </a:p>
          <a:p>
            <a:pPr lvl="0" algn="just">
              <a:lnSpc>
                <a:spcPct val="90000"/>
              </a:lnSpc>
              <a:spcBef>
                <a:spcPts val="1000"/>
              </a:spcBef>
              <a:defRPr/>
            </a:pPr>
            <a:r>
              <a:rPr lang="ru-RU" dirty="0" smtClean="0">
                <a:solidFill>
                  <a:sysClr val="windowText" lastClr="000000"/>
                </a:solidFill>
              </a:rPr>
              <a:t>Национальный институт интеллектуальной собственности Министерства юстиции Республики Казахстан</a:t>
            </a:r>
            <a:endParaRPr lang="ru-RU" dirty="0">
              <a:solidFill>
                <a:sysClr val="windowText" lastClr="000000"/>
              </a:solidFill>
            </a:endParaRPr>
          </a:p>
        </p:txBody>
      </p:sp>
      <p:sp>
        <p:nvSpPr>
          <p:cNvPr id="3" name="Прямоугольник 2"/>
          <p:cNvSpPr/>
          <p:nvPr/>
        </p:nvSpPr>
        <p:spPr>
          <a:xfrm>
            <a:off x="518865" y="2886460"/>
            <a:ext cx="6096000" cy="646331"/>
          </a:xfrm>
          <a:prstGeom prst="rect">
            <a:avLst/>
          </a:prstGeom>
        </p:spPr>
        <p:txBody>
          <a:bodyPr>
            <a:spAutoFit/>
          </a:bodyPr>
          <a:lstStyle/>
          <a:p>
            <a:r>
              <a:rPr lang="ru-RU" dirty="0" smtClean="0">
                <a:solidFill>
                  <a:prstClr val="black"/>
                </a:solidFill>
              </a:rPr>
              <a:t>Куандыкова </a:t>
            </a:r>
            <a:r>
              <a:rPr lang="ru-RU" dirty="0" err="1" smtClean="0">
                <a:solidFill>
                  <a:prstClr val="black"/>
                </a:solidFill>
              </a:rPr>
              <a:t>Айгерим</a:t>
            </a:r>
            <a:endParaRPr lang="ru-RU" dirty="0">
              <a:solidFill>
                <a:prstClr val="black"/>
              </a:solidFill>
            </a:endParaRPr>
          </a:p>
          <a:p>
            <a:r>
              <a:rPr lang="ru-RU" dirty="0" smtClean="0">
                <a:solidFill>
                  <a:prstClr val="black"/>
                </a:solidFill>
              </a:rPr>
              <a:t>Главный эксперт</a:t>
            </a:r>
            <a:endParaRPr lang="ru-RU" dirty="0">
              <a:solidFill>
                <a:prstClr val="black"/>
              </a:solidFill>
            </a:endParaRPr>
          </a:p>
        </p:txBody>
      </p:sp>
    </p:spTree>
    <p:extLst>
      <p:ext uri="{BB962C8B-B14F-4D97-AF65-F5344CB8AC3E}">
        <p14:creationId xmlns:p14="http://schemas.microsoft.com/office/powerpoint/2010/main" val="40278960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46153" y="147135"/>
            <a:ext cx="1851102" cy="461665"/>
          </a:xfrm>
          <a:prstGeom prst="rect">
            <a:avLst/>
          </a:prstGeom>
          <a:noFill/>
          <a:ln w="38100">
            <a:noFill/>
          </a:ln>
        </p:spPr>
        <p:txBody>
          <a:bodyPr wrap="square" rtlCol="0">
            <a:spAutoFit/>
          </a:bodyPr>
          <a:lstStyle/>
          <a:p>
            <a:pPr algn="ctr"/>
            <a:r>
              <a:rPr lang="ru-RU" sz="2400" b="1" dirty="0">
                <a:solidFill>
                  <a:srgbClr val="4791A1"/>
                </a:solidFill>
                <a:cs typeface="Segoe UI" panose="020B0502040204020203" pitchFamily="34" charset="0"/>
              </a:rPr>
              <a:t>Звуковой</a:t>
            </a:r>
            <a:endParaRPr lang="ru-RU" sz="2800" b="1" dirty="0">
              <a:solidFill>
                <a:srgbClr val="4791A1"/>
              </a:solidFill>
              <a:cs typeface="Segoe UI" panose="020B0502040204020203" pitchFamily="34" charset="0"/>
            </a:endParaRPr>
          </a:p>
        </p:txBody>
      </p:sp>
      <p:sp>
        <p:nvSpPr>
          <p:cNvPr id="8" name="TextBox 7"/>
          <p:cNvSpPr txBox="1"/>
          <p:nvPr/>
        </p:nvSpPr>
        <p:spPr>
          <a:xfrm>
            <a:off x="6462505" y="147135"/>
            <a:ext cx="2596562" cy="461665"/>
          </a:xfrm>
          <a:prstGeom prst="rect">
            <a:avLst/>
          </a:prstGeom>
          <a:noFill/>
          <a:ln w="38100">
            <a:noFill/>
          </a:ln>
        </p:spPr>
        <p:txBody>
          <a:bodyPr wrap="square" rtlCol="0">
            <a:spAutoFit/>
          </a:bodyPr>
          <a:lstStyle/>
          <a:p>
            <a:pPr algn="ctr"/>
            <a:r>
              <a:rPr lang="ru-RU" sz="2400" b="1" dirty="0">
                <a:solidFill>
                  <a:srgbClr val="4791A1"/>
                </a:solidFill>
                <a:cs typeface="Segoe UI" panose="020B0502040204020203" pitchFamily="34" charset="0"/>
              </a:rPr>
              <a:t>Обонятельный</a:t>
            </a:r>
          </a:p>
        </p:txBody>
      </p:sp>
      <p:sp>
        <p:nvSpPr>
          <p:cNvPr id="14" name="TextBox 13"/>
          <p:cNvSpPr txBox="1"/>
          <p:nvPr/>
        </p:nvSpPr>
        <p:spPr>
          <a:xfrm>
            <a:off x="413882" y="1899626"/>
            <a:ext cx="3455168" cy="1015663"/>
          </a:xfrm>
          <a:prstGeom prst="rect">
            <a:avLst/>
          </a:prstGeom>
          <a:noFill/>
        </p:spPr>
        <p:txBody>
          <a:bodyPr wrap="square" rtlCol="0">
            <a:spAutoFit/>
          </a:bodyPr>
          <a:lstStyle/>
          <a:p>
            <a:pPr algn="ctr"/>
            <a:r>
              <a:rPr lang="ru-RU" sz="2000" b="1" dirty="0">
                <a:solidFill>
                  <a:srgbClr val="4791A1"/>
                </a:solidFill>
                <a:cs typeface="Segoe UI" panose="020B0502040204020203" pitchFamily="34" charset="0"/>
              </a:rPr>
              <a:t>Фирменная мелодия</a:t>
            </a:r>
            <a:endParaRPr lang="en-US" sz="2000" b="1" dirty="0">
              <a:solidFill>
                <a:srgbClr val="4791A1"/>
              </a:solidFill>
              <a:cs typeface="Segoe UI" panose="020B0502040204020203" pitchFamily="34" charset="0"/>
            </a:endParaRPr>
          </a:p>
          <a:p>
            <a:pPr algn="ctr"/>
            <a:r>
              <a:rPr lang="ru-RU" sz="2000" b="1" dirty="0">
                <a:solidFill>
                  <a:srgbClr val="4791A1"/>
                </a:solidFill>
                <a:cs typeface="Segoe UI" panose="020B0502040204020203" pitchFamily="34" charset="0"/>
              </a:rPr>
              <a:t>звонка сотовых телефонов</a:t>
            </a:r>
            <a:br>
              <a:rPr lang="ru-RU" sz="2000" b="1" dirty="0">
                <a:solidFill>
                  <a:srgbClr val="4791A1"/>
                </a:solidFill>
                <a:cs typeface="Segoe UI" panose="020B0502040204020203" pitchFamily="34" charset="0"/>
              </a:rPr>
            </a:br>
            <a:r>
              <a:rPr lang="ru-RU" sz="2000" dirty="0">
                <a:solidFill>
                  <a:srgbClr val="4791A1"/>
                </a:solidFill>
                <a:cs typeface="Segoe UI" panose="020B0502040204020203" pitchFamily="34" charset="0"/>
              </a:rPr>
              <a:t>(</a:t>
            </a:r>
            <a:r>
              <a:rPr lang="en-US" sz="2000" dirty="0">
                <a:solidFill>
                  <a:srgbClr val="4791A1"/>
                </a:solidFill>
                <a:cs typeface="Segoe UI" panose="020B0502040204020203" pitchFamily="34" charset="0"/>
              </a:rPr>
              <a:t>“Over the Horizon”)</a:t>
            </a:r>
            <a:endParaRPr lang="ru-RU" sz="2000" dirty="0">
              <a:solidFill>
                <a:srgbClr val="4791A1"/>
              </a:solidFill>
              <a:cs typeface="Segoe UI" panose="020B0502040204020203" pitchFamily="34" charset="0"/>
            </a:endParaRPr>
          </a:p>
        </p:txBody>
      </p:sp>
      <p:sp>
        <p:nvSpPr>
          <p:cNvPr id="18" name="TextBox 17"/>
          <p:cNvSpPr txBox="1"/>
          <p:nvPr/>
        </p:nvSpPr>
        <p:spPr>
          <a:xfrm>
            <a:off x="7885396" y="2415134"/>
            <a:ext cx="3604462" cy="707886"/>
          </a:xfrm>
          <a:prstGeom prst="rect">
            <a:avLst/>
          </a:prstGeom>
          <a:noFill/>
        </p:spPr>
        <p:txBody>
          <a:bodyPr wrap="square" rtlCol="0">
            <a:spAutoFit/>
          </a:bodyPr>
          <a:lstStyle/>
          <a:p>
            <a:pPr algn="ctr"/>
            <a:r>
              <a:rPr lang="ru-RU" sz="2000" b="1" dirty="0">
                <a:solidFill>
                  <a:srgbClr val="4791A1"/>
                </a:solidFill>
                <a:cs typeface="Segoe UI" panose="020B0502040204020203" pitchFamily="34" charset="0"/>
              </a:rPr>
              <a:t>Запах свежескошенной травы </a:t>
            </a:r>
            <a:endParaRPr lang="en-US" sz="2000" b="1" dirty="0">
              <a:solidFill>
                <a:srgbClr val="4791A1"/>
              </a:solidFill>
              <a:cs typeface="Segoe UI" panose="020B0502040204020203" pitchFamily="34" charset="0"/>
            </a:endParaRPr>
          </a:p>
          <a:p>
            <a:pPr algn="ctr"/>
            <a:r>
              <a:rPr lang="ru-RU" sz="2000" b="1" dirty="0">
                <a:solidFill>
                  <a:srgbClr val="4791A1"/>
                </a:solidFill>
                <a:cs typeface="Segoe UI" panose="020B0502040204020203" pitchFamily="34" charset="0"/>
              </a:rPr>
              <a:t>для теннисных мячиков </a:t>
            </a:r>
          </a:p>
        </p:txBody>
      </p:sp>
      <p:sp>
        <p:nvSpPr>
          <p:cNvPr id="20" name="TextBox 19"/>
          <p:cNvSpPr txBox="1"/>
          <p:nvPr/>
        </p:nvSpPr>
        <p:spPr>
          <a:xfrm>
            <a:off x="9237273" y="6159559"/>
            <a:ext cx="1190390" cy="400110"/>
          </a:xfrm>
          <a:prstGeom prst="rect">
            <a:avLst/>
          </a:prstGeom>
          <a:noFill/>
        </p:spPr>
        <p:txBody>
          <a:bodyPr wrap="square" rtlCol="0">
            <a:spAutoFit/>
          </a:bodyPr>
          <a:lstStyle/>
          <a:p>
            <a:pPr algn="ctr"/>
            <a:r>
              <a:rPr lang="ru-RU" sz="2000" b="1" dirty="0">
                <a:solidFill>
                  <a:srgbClr val="4791A1"/>
                </a:solidFill>
                <a:cs typeface="Segoe UI" panose="020B0502040204020203" pitchFamily="34" charset="0"/>
              </a:rPr>
              <a:t>Парфюм</a:t>
            </a:r>
          </a:p>
        </p:txBody>
      </p:sp>
      <p:pic>
        <p:nvPicPr>
          <p:cNvPr id="4" name="Рисунок 3"/>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35" b="89739" l="4022" r="93261"/>
                    </a14:imgEffect>
                  </a14:imgLayer>
                </a14:imgProps>
              </a:ext>
              <a:ext uri="{28A0092B-C50C-407E-A947-70E740481C1C}">
                <a14:useLocalDpi xmlns:a14="http://schemas.microsoft.com/office/drawing/2010/main" val="0"/>
              </a:ext>
            </a:extLst>
          </a:blip>
          <a:srcRect l="5900" t="17085" r="6956" b="12772"/>
          <a:stretch/>
        </p:blipFill>
        <p:spPr>
          <a:xfrm>
            <a:off x="8201474" y="753260"/>
            <a:ext cx="2972307" cy="1596694"/>
          </a:xfrm>
          <a:prstGeom prst="rect">
            <a:avLst/>
          </a:prstGeom>
        </p:spPr>
      </p:pic>
      <p:pic>
        <p:nvPicPr>
          <p:cNvPr id="16" name="Рисунок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0" r="100000">
                        <a14:foregroundMark x1="58837" y1="27360" x2="54070" y2="15035"/>
                        <a14:foregroundMark x1="49767" y1="27710" x2="48140" y2="7343"/>
                        <a14:foregroundMark x1="48140" y1="7343" x2="29767" y2="6818"/>
                        <a14:foregroundMark x1="30233" y1="6469" x2="30930" y2="11801"/>
                        <a14:foregroundMark x1="29767" y1="7343" x2="32209" y2="13986"/>
                        <a14:foregroundMark x1="34070" y1="14336" x2="42674" y2="13462"/>
                        <a14:foregroundMark x1="40233" y1="14860" x2="41628" y2="21853"/>
                        <a14:foregroundMark x1="38140" y1="16608" x2="41395" y2="25000"/>
                        <a14:foregroundMark x1="42674" y1="28759" x2="35233" y2="13374"/>
                        <a14:foregroundMark x1="37093" y1="14510" x2="39535" y2="26486"/>
                        <a14:foregroundMark x1="58140" y1="13199" x2="63372" y2="9266"/>
                        <a14:foregroundMark x1="64070" y1="10577" x2="60233" y2="27535"/>
                        <a14:foregroundMark x1="30465" y1="5682" x2="45698" y2="5157"/>
                        <a14:foregroundMark x1="35930" y1="5507" x2="52674" y2="4983"/>
                        <a14:foregroundMark x1="55000" y1="4983" x2="63837" y2="4983"/>
                        <a14:foregroundMark x1="50465" y1="5157" x2="70000" y2="6818"/>
                        <a14:foregroundMark x1="68605" y1="6469" x2="71395" y2="9703"/>
                        <a14:foregroundMark x1="68605" y1="5332" x2="70930" y2="8392"/>
                        <a14:foregroundMark x1="67907" y1="4283" x2="70698" y2="7168"/>
                        <a14:foregroundMark x1="69535" y1="5332" x2="72791" y2="7692"/>
                        <a14:foregroundMark x1="72326" y1="7867" x2="68605" y2="13199"/>
                        <a14:foregroundMark x1="69070" y1="11801" x2="65465" y2="14685"/>
                        <a14:foregroundMark x1="60698" y1="19843" x2="61628" y2="30245"/>
                        <a14:foregroundMark x1="46860" y1="36101" x2="46860" y2="69580"/>
                        <a14:foregroundMark x1="40000" y1="40385" x2="40000" y2="69056"/>
                        <a14:foregroundMark x1="45930" y1="39161" x2="46628" y2="67045"/>
                        <a14:foregroundMark x1="54535" y1="40210" x2="59535" y2="67832"/>
                        <a14:foregroundMark x1="16744" y1="79108" x2="16628" y2="87150"/>
                        <a14:foregroundMark x1="12907" y1="37587" x2="15465" y2="74388"/>
                        <a14:foregroundMark x1="16628" y1="95017" x2="57093" y2="93357"/>
                        <a14:foregroundMark x1="27209" y1="95892" x2="83837" y2="94843"/>
                        <a14:foregroundMark x1="83837" y1="95717" x2="81163" y2="95192"/>
                        <a14:foregroundMark x1="84767" y1="94318" x2="83372" y2="95367"/>
                        <a14:backgroundMark x1="67093" y1="98776" x2="34767" y2="97465"/>
                      </a14:backgroundRemoval>
                    </a14:imgEffect>
                  </a14:imgLayer>
                </a14:imgProps>
              </a:ext>
              <a:ext uri="{28A0092B-C50C-407E-A947-70E740481C1C}">
                <a14:useLocalDpi xmlns:a14="http://schemas.microsoft.com/office/drawing/2010/main" val="0"/>
              </a:ext>
            </a:extLst>
          </a:blip>
          <a:srcRect l="9168" r="10583" b="3731"/>
          <a:stretch/>
        </p:blipFill>
        <p:spPr>
          <a:xfrm>
            <a:off x="9032351" y="3422650"/>
            <a:ext cx="1600235" cy="2553608"/>
          </a:xfrm>
          <a:prstGeom prst="rect">
            <a:avLst/>
          </a:prstGeom>
          <a:effectLst>
            <a:innerShdw blurRad="63500" dist="50800">
              <a:prstClr val="black">
                <a:alpha val="50000"/>
              </a:prstClr>
            </a:innerShdw>
          </a:effectLst>
        </p:spPr>
      </p:pic>
      <p:cxnSp>
        <p:nvCxnSpPr>
          <p:cNvPr id="22" name="Прямая соединительная линия 21"/>
          <p:cNvCxnSpPr/>
          <p:nvPr/>
        </p:nvCxnSpPr>
        <p:spPr>
          <a:xfrm flipH="1">
            <a:off x="6095998" y="98037"/>
            <a:ext cx="1" cy="1604557"/>
          </a:xfrm>
          <a:prstGeom prst="line">
            <a:avLst/>
          </a:prstGeom>
          <a:ln w="19050">
            <a:solidFill>
              <a:srgbClr val="4791A1"/>
            </a:solidFill>
            <a:prstDash val="lgDash"/>
          </a:ln>
        </p:spPr>
        <p:style>
          <a:lnRef idx="2">
            <a:schemeClr val="accent1"/>
          </a:lnRef>
          <a:fillRef idx="0">
            <a:schemeClr val="accent1"/>
          </a:fillRef>
          <a:effectRef idx="1">
            <a:schemeClr val="accent1"/>
          </a:effectRef>
          <a:fontRef idx="minor">
            <a:schemeClr val="tx1"/>
          </a:fontRef>
        </p:style>
      </p:cxnSp>
      <p:grpSp>
        <p:nvGrpSpPr>
          <p:cNvPr id="6" name="Группа 5"/>
          <p:cNvGrpSpPr/>
          <p:nvPr/>
        </p:nvGrpSpPr>
        <p:grpSpPr>
          <a:xfrm>
            <a:off x="4299956" y="1767774"/>
            <a:ext cx="3592087" cy="3279724"/>
            <a:chOff x="4299956" y="1767774"/>
            <a:chExt cx="3592087" cy="3279724"/>
          </a:xfrm>
        </p:grpSpPr>
        <p:pic>
          <p:nvPicPr>
            <p:cNvPr id="17" name="Рисунок 16"/>
            <p:cNvPicPr>
              <a:picLocks noChangeAspect="1"/>
            </p:cNvPicPr>
            <p:nvPr/>
          </p:nvPicPr>
          <p:blipFill>
            <a:blip r:embed="rId11"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740644" y="1984970"/>
              <a:ext cx="2710710" cy="2828040"/>
            </a:xfrm>
            <a:prstGeom prst="rect">
              <a:avLst/>
            </a:prstGeom>
          </p:spPr>
        </p:pic>
        <p:sp>
          <p:nvSpPr>
            <p:cNvPr id="21" name="TextBox 20"/>
            <p:cNvSpPr txBox="1"/>
            <p:nvPr/>
          </p:nvSpPr>
          <p:spPr>
            <a:xfrm>
              <a:off x="4431213" y="1874728"/>
              <a:ext cx="3354419" cy="2677656"/>
            </a:xfrm>
            <a:prstGeom prst="rect">
              <a:avLst/>
            </a:prstGeom>
            <a:noFill/>
          </p:spPr>
          <p:txBody>
            <a:bodyPr wrap="square" rtlCol="0">
              <a:spAutoFit/>
            </a:bodyPr>
            <a:lstStyle/>
            <a:p>
              <a:pPr algn="ctr"/>
              <a:r>
                <a:rPr lang="ru-RU" sz="2800" b="1" dirty="0">
                  <a:ln w="0"/>
                  <a:solidFill>
                    <a:srgbClr val="4791A1"/>
                  </a:solidFill>
                  <a:cs typeface="Segoe UI" panose="020B0502040204020203" pitchFamily="34" charset="0"/>
                </a:rPr>
                <a:t>В качестве товарных знаков могут быть зарегистрированы:</a:t>
              </a:r>
              <a:endParaRPr lang="en-US" sz="2800" b="1" dirty="0">
                <a:ln w="0"/>
                <a:solidFill>
                  <a:srgbClr val="4791A1"/>
                </a:solidFill>
                <a:cs typeface="Segoe UI" panose="020B0502040204020203" pitchFamily="34" charset="0"/>
              </a:endParaRPr>
            </a:p>
            <a:p>
              <a:pPr algn="ctr"/>
              <a:r>
                <a:rPr lang="ru-RU" sz="2800" b="1" dirty="0">
                  <a:ln w="0"/>
                  <a:solidFill>
                    <a:srgbClr val="4791A1"/>
                  </a:solidFill>
                  <a:cs typeface="Segoe UI" panose="020B0502040204020203" pitchFamily="34" charset="0"/>
                </a:rPr>
                <a:t>иные обозначения и их комбинации</a:t>
              </a:r>
            </a:p>
          </p:txBody>
        </p:sp>
        <p:sp>
          <p:nvSpPr>
            <p:cNvPr id="23" name="Овал 22"/>
            <p:cNvSpPr/>
            <p:nvPr/>
          </p:nvSpPr>
          <p:spPr>
            <a:xfrm>
              <a:off x="4299956" y="1767774"/>
              <a:ext cx="3592087" cy="3279724"/>
            </a:xfrm>
            <a:prstGeom prst="ellipse">
              <a:avLst/>
            </a:prstGeom>
            <a:noFill/>
            <a:ln>
              <a:solidFill>
                <a:srgbClr val="4791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26" name="Прямая соединительная линия 25"/>
          <p:cNvCxnSpPr/>
          <p:nvPr/>
        </p:nvCxnSpPr>
        <p:spPr>
          <a:xfrm>
            <a:off x="6095998" y="5118100"/>
            <a:ext cx="2" cy="1252859"/>
          </a:xfrm>
          <a:prstGeom prst="line">
            <a:avLst/>
          </a:prstGeom>
          <a:ln w="19050">
            <a:solidFill>
              <a:srgbClr val="4791A1"/>
            </a:solidFill>
            <a:prstDash val="lgDash"/>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943089" y="4941801"/>
            <a:ext cx="2770273" cy="707886"/>
          </a:xfrm>
          <a:prstGeom prst="rect">
            <a:avLst/>
          </a:prstGeom>
          <a:noFill/>
        </p:spPr>
        <p:txBody>
          <a:bodyPr wrap="square" rtlCol="0">
            <a:spAutoFit/>
          </a:bodyPr>
          <a:lstStyle/>
          <a:p>
            <a:pPr algn="ctr"/>
            <a:r>
              <a:rPr lang="ru-RU" sz="2000" dirty="0">
                <a:solidFill>
                  <a:srgbClr val="4791A1"/>
                </a:solidFill>
              </a:rPr>
              <a:t>Свист сойки </a:t>
            </a:r>
            <a:br>
              <a:rPr lang="ru-RU" sz="2000" dirty="0">
                <a:solidFill>
                  <a:srgbClr val="4791A1"/>
                </a:solidFill>
              </a:rPr>
            </a:br>
            <a:r>
              <a:rPr lang="ru-RU" sz="2000" dirty="0">
                <a:solidFill>
                  <a:srgbClr val="4791A1"/>
                </a:solidFill>
              </a:rPr>
              <a:t>(Голодные игры)</a:t>
            </a:r>
          </a:p>
        </p:txBody>
      </p:sp>
      <p:sp>
        <p:nvSpPr>
          <p:cNvPr id="15" name="TextBox 14"/>
          <p:cNvSpPr txBox="1"/>
          <p:nvPr/>
        </p:nvSpPr>
        <p:spPr>
          <a:xfrm>
            <a:off x="868760" y="4986472"/>
            <a:ext cx="1392147" cy="707886"/>
          </a:xfrm>
          <a:prstGeom prst="rect">
            <a:avLst/>
          </a:prstGeom>
          <a:noFill/>
        </p:spPr>
        <p:txBody>
          <a:bodyPr wrap="square" rtlCol="0">
            <a:spAutoFit/>
          </a:bodyPr>
          <a:lstStyle/>
          <a:p>
            <a:pPr algn="ctr"/>
            <a:r>
              <a:rPr lang="ru-RU" sz="2000" dirty="0">
                <a:solidFill>
                  <a:srgbClr val="4791A1"/>
                </a:solidFill>
              </a:rPr>
              <a:t>(Звездные войны)</a:t>
            </a:r>
          </a:p>
        </p:txBody>
      </p:sp>
      <p:pic>
        <p:nvPicPr>
          <p:cNvPr id="10" name="Рисунок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365448" y="2960537"/>
            <a:ext cx="1612511" cy="2580692"/>
          </a:xfrm>
          <a:prstGeom prst="rect">
            <a:avLst/>
          </a:prstGeom>
        </p:spPr>
      </p:pic>
      <p:pic>
        <p:nvPicPr>
          <p:cNvPr id="3" name="Рисунок 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522" b="89911" l="10000" r="90000"/>
                    </a14:imgEffect>
                  </a14:imgLayer>
                </a14:imgProps>
              </a:ext>
              <a:ext uri="{28A0092B-C50C-407E-A947-70E740481C1C}">
                <a14:useLocalDpi xmlns:a14="http://schemas.microsoft.com/office/drawing/2010/main" val="0"/>
              </a:ext>
            </a:extLst>
          </a:blip>
          <a:srcRect l="16366" t="4871" r="17995" b="8018"/>
          <a:stretch/>
        </p:blipFill>
        <p:spPr>
          <a:xfrm>
            <a:off x="2223572" y="3142995"/>
            <a:ext cx="1987297" cy="1975105"/>
          </a:xfrm>
          <a:prstGeom prst="rect">
            <a:avLst/>
          </a:prstGeom>
        </p:spPr>
      </p:pic>
      <p:pic>
        <p:nvPicPr>
          <p:cNvPr id="12" name="Рисунок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88802" y="5320528"/>
            <a:ext cx="2808150" cy="1579585"/>
          </a:xfrm>
          <a:prstGeom prst="rect">
            <a:avLst/>
          </a:prstGeom>
        </p:spPr>
      </p:pic>
      <p:pic>
        <p:nvPicPr>
          <p:cNvPr id="2" name="Рисунок 1"/>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10000" r="90000">
                        <a14:backgroundMark x1="37065" y1="48333" x2="37065" y2="48333"/>
                        <a14:backgroundMark x1="41087" y1="49167" x2="41087" y2="49167"/>
                        <a14:backgroundMark x1="49457" y1="48500" x2="49457" y2="48500"/>
                        <a14:backgroundMark x1="55870" y1="48833" x2="55870" y2="48833"/>
                        <a14:backgroundMark x1="62826" y1="48000" x2="62826" y2="48000"/>
                        <a14:backgroundMark x1="71957" y1="50667" x2="71957" y2="50667"/>
                      </a14:backgroundRemoval>
                    </a14:imgEffect>
                  </a14:imgLayer>
                </a14:imgProps>
              </a:ext>
              <a:ext uri="{28A0092B-C50C-407E-A947-70E740481C1C}">
                <a14:useLocalDpi xmlns:a14="http://schemas.microsoft.com/office/drawing/2010/main" val="0"/>
              </a:ext>
            </a:extLst>
          </a:blip>
          <a:srcRect l="16212" t="31862" r="17000" b="26270"/>
          <a:stretch/>
        </p:blipFill>
        <p:spPr>
          <a:xfrm>
            <a:off x="570892" y="705294"/>
            <a:ext cx="3141148" cy="1284226"/>
          </a:xfrm>
          <a:prstGeom prst="rect">
            <a:avLst/>
          </a:prstGeom>
        </p:spPr>
      </p:pic>
    </p:spTree>
    <p:extLst>
      <p:ext uri="{BB962C8B-B14F-4D97-AF65-F5344CB8AC3E}">
        <p14:creationId xmlns:p14="http://schemas.microsoft.com/office/powerpoint/2010/main" val="32082781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hunger-games-rues-mockingjay-whistle.wav"/>
                                        </p:tgtEl>
                                      </p:cMediaNode>
                                    </p:audio>
                                  </p:sub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10"/>
                                        </p:tgtEl>
                                      </p:cBhvr>
                                    </p:animEffect>
                                    <p:animScale>
                                      <p:cBhvr>
                                        <p:cTn id="13" dur="250" autoRev="1" fill="hold"/>
                                        <p:tgtEl>
                                          <p:spTgt spid="10"/>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4" name="Star-wars-lightsaber-sound-effects (1).wav"/>
                                        </p:tgtEl>
                                      </p:cMediaNode>
                                    </p:audio>
                                  </p:sub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2"/>
                                        </p:tgtEl>
                                      </p:cBhvr>
                                    </p:animEffect>
                                    <p:animScale>
                                      <p:cBhvr>
                                        <p:cTn id="19" dur="250" autoRev="1" fill="hold"/>
                                        <p:tgtEl>
                                          <p:spTgt spid="2"/>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5" name="Samsung - (S8) Over the Horizon 2017_(unpum.com).wav"/>
                                        </p:tgtEl>
                                      </p:cMediaNode>
                                    </p:audio>
                                  </p:subTnLst>
                                </p:cTn>
                              </p:par>
                            </p:childTnLst>
                          </p:cTn>
                        </p:par>
                      </p:childTnLst>
                    </p:cTn>
                  </p:par>
                </p:childTnLst>
              </p:cTn>
              <p:nextCondLst>
                <p:cond evt="onClick" delay="0">
                  <p:tgtEl>
                    <p:spTgt spid="2"/>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2"/>
                                        </p:tgtEl>
                                      </p:cBhvr>
                                    </p:animEffect>
                                    <p:animScale>
                                      <p:cBhvr>
                                        <p:cTn id="25" dur="250" autoRev="1" fill="hold"/>
                                        <p:tgtEl>
                                          <p:spTgt spid="12"/>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6" name="Nokia Classic Tone.wav"/>
                                        </p:tgtEl>
                                      </p:cMediaNode>
                                    </p:audio>
                                  </p:subTnLst>
                                </p:cTn>
                              </p:par>
                            </p:childTnLst>
                          </p:cTn>
                        </p:par>
                      </p:childTnLst>
                    </p:cTn>
                  </p:par>
                </p:childTnLst>
              </p:cTn>
              <p:nextCondLst>
                <p:cond evt="onClick" delay="0">
                  <p:tgtEl>
                    <p:spTgt spid="1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51966" y="95586"/>
            <a:ext cx="3309355" cy="400110"/>
          </a:xfrm>
          <a:prstGeom prst="rect">
            <a:avLst/>
          </a:prstGeom>
          <a:noFill/>
          <a:ln w="38100">
            <a:noFill/>
          </a:ln>
        </p:spPr>
        <p:txBody>
          <a:bodyPr wrap="square" rtlCol="0">
            <a:spAutoFit/>
          </a:bodyPr>
          <a:lstStyle/>
          <a:p>
            <a:pPr algn="ctr"/>
            <a:r>
              <a:rPr lang="ru-RU" sz="2000" b="1" dirty="0" smtClean="0">
                <a:solidFill>
                  <a:srgbClr val="4791A1"/>
                </a:solidFill>
                <a:latin typeface="Segoe UI" panose="020B0502040204020203" pitchFamily="34" charset="0"/>
                <a:cs typeface="Segoe UI" panose="020B0502040204020203" pitchFamily="34" charset="0"/>
              </a:rPr>
              <a:t>Цветовой</a:t>
            </a:r>
            <a:endParaRPr lang="ru-RU" sz="2400" b="1" dirty="0">
              <a:solidFill>
                <a:srgbClr val="4791A1"/>
              </a:solidFill>
              <a:latin typeface="Segoe UI" panose="020B0502040204020203" pitchFamily="34" charset="0"/>
              <a:cs typeface="Segoe UI" panose="020B0502040204020203" pitchFamily="34" charset="0"/>
            </a:endParaRPr>
          </a:p>
        </p:txBody>
      </p:sp>
      <p:sp>
        <p:nvSpPr>
          <p:cNvPr id="7" name="TextBox 6"/>
          <p:cNvSpPr txBox="1"/>
          <p:nvPr/>
        </p:nvSpPr>
        <p:spPr>
          <a:xfrm>
            <a:off x="6194321" y="95586"/>
            <a:ext cx="2246866" cy="400110"/>
          </a:xfrm>
          <a:prstGeom prst="rect">
            <a:avLst/>
          </a:prstGeom>
          <a:noFill/>
          <a:ln w="38100">
            <a:noFill/>
          </a:ln>
        </p:spPr>
        <p:txBody>
          <a:bodyPr wrap="square" rtlCol="0">
            <a:spAutoFit/>
          </a:bodyPr>
          <a:lstStyle/>
          <a:p>
            <a:pPr algn="ctr"/>
            <a:r>
              <a:rPr lang="ru-RU" sz="2000" b="1" dirty="0" smtClean="0">
                <a:solidFill>
                  <a:srgbClr val="4791A1"/>
                </a:solidFill>
                <a:latin typeface="Segoe UI" panose="020B0502040204020203" pitchFamily="34" charset="0"/>
                <a:cs typeface="Segoe UI" panose="020B0502040204020203" pitchFamily="34" charset="0"/>
              </a:rPr>
              <a:t>Движущиеся</a:t>
            </a:r>
            <a:endParaRPr lang="ru-RU" sz="2000" b="1" dirty="0">
              <a:solidFill>
                <a:srgbClr val="4791A1"/>
              </a:solidFill>
              <a:latin typeface="Segoe UI" panose="020B0502040204020203" pitchFamily="34" charset="0"/>
              <a:cs typeface="Segoe UI" panose="020B0502040204020203" pitchFamily="34" charset="0"/>
            </a:endParaRPr>
          </a:p>
        </p:txBody>
      </p:sp>
      <p:pic>
        <p:nvPicPr>
          <p:cNvPr id="17" name="Рисунок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1161" y="5171863"/>
            <a:ext cx="2554731" cy="1429907"/>
          </a:xfrm>
          <a:prstGeom prst="rect">
            <a:avLst/>
          </a:prstGeom>
        </p:spPr>
      </p:pic>
      <p:cxnSp>
        <p:nvCxnSpPr>
          <p:cNvPr id="9" name="Прямая соединительная линия 8"/>
          <p:cNvCxnSpPr/>
          <p:nvPr/>
        </p:nvCxnSpPr>
        <p:spPr>
          <a:xfrm flipH="1">
            <a:off x="185558" y="4267200"/>
            <a:ext cx="4245655" cy="2476500"/>
          </a:xfrm>
          <a:prstGeom prst="line">
            <a:avLst/>
          </a:prstGeom>
          <a:ln w="19050">
            <a:solidFill>
              <a:srgbClr val="4791A1"/>
            </a:solidFill>
            <a:prstDash val="lgDash"/>
          </a:ln>
        </p:spPr>
        <p:style>
          <a:lnRef idx="2">
            <a:schemeClr val="accent1"/>
          </a:lnRef>
          <a:fillRef idx="0">
            <a:schemeClr val="accent1"/>
          </a:fillRef>
          <a:effectRef idx="1">
            <a:schemeClr val="accent1"/>
          </a:effectRef>
          <a:fontRef idx="minor">
            <a:schemeClr val="tx1"/>
          </a:fontRef>
        </p:style>
      </p:cxnSp>
      <p:pic>
        <p:nvPicPr>
          <p:cNvPr id="13" name="Рисунок 12"/>
          <p:cNvPicPr>
            <a:picLocks noChangeAspect="1"/>
          </p:cNvPicPr>
          <p:nvPr/>
        </p:nvPicPr>
        <p:blipFill rotWithShape="1">
          <a:blip r:embed="rId3"/>
          <a:srcRect l="4936" t="49370" r="4394" b="8552"/>
          <a:stretch/>
        </p:blipFill>
        <p:spPr>
          <a:xfrm>
            <a:off x="6767877" y="5351501"/>
            <a:ext cx="2527238" cy="1089998"/>
          </a:xfrm>
          <a:prstGeom prst="rect">
            <a:avLst/>
          </a:prstGeom>
        </p:spPr>
      </p:pic>
      <p:cxnSp>
        <p:nvCxnSpPr>
          <p:cNvPr id="10" name="Прямая соединительная линия 9"/>
          <p:cNvCxnSpPr/>
          <p:nvPr/>
        </p:nvCxnSpPr>
        <p:spPr>
          <a:xfrm>
            <a:off x="7703820" y="4343400"/>
            <a:ext cx="4345305" cy="2400300"/>
          </a:xfrm>
          <a:prstGeom prst="line">
            <a:avLst/>
          </a:prstGeom>
          <a:ln w="19050">
            <a:solidFill>
              <a:srgbClr val="4791A1"/>
            </a:solidFill>
            <a:prstDash val="lgDash"/>
          </a:ln>
        </p:spPr>
        <p:style>
          <a:lnRef idx="2">
            <a:schemeClr val="accent1"/>
          </a:lnRef>
          <a:fillRef idx="0">
            <a:schemeClr val="accent1"/>
          </a:fillRef>
          <a:effectRef idx="1">
            <a:schemeClr val="accent1"/>
          </a:effectRef>
          <a:fontRef idx="minor">
            <a:schemeClr val="tx1"/>
          </a:fontRef>
        </p:style>
      </p:cxnSp>
      <p:pic>
        <p:nvPicPr>
          <p:cNvPr id="2050" name="Picture 2" descr="https://www3.wipo.int/madrid/monitor/jsp/data.jsp?KEY=ROM_ACT.644464&amp;TYPE=jpg&amp;qi=16-+Tj+XtbqECWjHtzpK/viuA26BDhW2mIR6gExaBdk52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758" y="2953907"/>
            <a:ext cx="1610002" cy="1618092"/>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Прямая соединительная линия 17"/>
          <p:cNvCxnSpPr/>
          <p:nvPr/>
        </p:nvCxnSpPr>
        <p:spPr>
          <a:xfrm>
            <a:off x="6095999" y="98037"/>
            <a:ext cx="2382" cy="1580744"/>
          </a:xfrm>
          <a:prstGeom prst="line">
            <a:avLst/>
          </a:prstGeom>
          <a:ln w="19050">
            <a:solidFill>
              <a:srgbClr val="4791A1"/>
            </a:solidFill>
            <a:prstDash val="lgDash"/>
          </a:ln>
        </p:spPr>
        <p:style>
          <a:lnRef idx="2">
            <a:schemeClr val="accent1"/>
          </a:lnRef>
          <a:fillRef idx="0">
            <a:schemeClr val="accent1"/>
          </a:fillRef>
          <a:effectRef idx="1">
            <a:schemeClr val="accent1"/>
          </a:effectRef>
          <a:fontRef idx="minor">
            <a:schemeClr val="tx1"/>
          </a:fontRef>
        </p:style>
      </p:cxnSp>
      <p:pic>
        <p:nvPicPr>
          <p:cNvPr id="28" name="Рисунок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0474" y="3368862"/>
            <a:ext cx="1599768" cy="783886"/>
          </a:xfrm>
          <a:prstGeom prst="rect">
            <a:avLst/>
          </a:prstGeom>
        </p:spPr>
      </p:pic>
      <p:pic>
        <p:nvPicPr>
          <p:cNvPr id="29" name="Рисунок 28"/>
          <p:cNvPicPr>
            <a:picLocks noChangeAspect="1"/>
          </p:cNvPicPr>
          <p:nvPr/>
        </p:nvPicPr>
        <p:blipFill rotWithShape="1">
          <a:blip r:embed="rId6">
            <a:extLst>
              <a:ext uri="{28A0092B-C50C-407E-A947-70E740481C1C}">
                <a14:useLocalDpi xmlns:a14="http://schemas.microsoft.com/office/drawing/2010/main" val="0"/>
              </a:ext>
            </a:extLst>
          </a:blip>
          <a:srcRect r="83724" b="67558"/>
          <a:stretch/>
        </p:blipFill>
        <p:spPr>
          <a:xfrm>
            <a:off x="490758" y="886222"/>
            <a:ext cx="1610002" cy="1604653"/>
          </a:xfrm>
          <a:prstGeom prst="rect">
            <a:avLst/>
          </a:prstGeom>
        </p:spPr>
      </p:pic>
      <p:pic>
        <p:nvPicPr>
          <p:cNvPr id="31" name="Рисунок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8811" y="1541533"/>
            <a:ext cx="2472567" cy="299412"/>
          </a:xfrm>
          <a:prstGeom prst="rect">
            <a:avLst/>
          </a:prstGeom>
        </p:spPr>
      </p:pic>
      <p:pic>
        <p:nvPicPr>
          <p:cNvPr id="2048" name="Рисунок 204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23300" y="771530"/>
            <a:ext cx="2502602" cy="1719346"/>
          </a:xfrm>
          <a:prstGeom prst="rect">
            <a:avLst/>
          </a:prstGeom>
          <a:ln>
            <a:solidFill>
              <a:srgbClr val="4791A1"/>
            </a:solidFill>
          </a:ln>
        </p:spPr>
      </p:pic>
      <p:sp>
        <p:nvSpPr>
          <p:cNvPr id="8" name="TextBox 7"/>
          <p:cNvSpPr txBox="1"/>
          <p:nvPr/>
        </p:nvSpPr>
        <p:spPr>
          <a:xfrm>
            <a:off x="4313419" y="5075668"/>
            <a:ext cx="3573950" cy="400110"/>
          </a:xfrm>
          <a:prstGeom prst="rect">
            <a:avLst/>
          </a:prstGeom>
          <a:noFill/>
          <a:ln w="38100">
            <a:noFill/>
          </a:ln>
        </p:spPr>
        <p:txBody>
          <a:bodyPr wrap="square" rtlCol="0">
            <a:spAutoFit/>
          </a:bodyPr>
          <a:lstStyle/>
          <a:p>
            <a:pPr algn="ctr"/>
            <a:r>
              <a:rPr lang="ru-RU" sz="2000" b="1" dirty="0" smtClean="0">
                <a:solidFill>
                  <a:srgbClr val="4791A1"/>
                </a:solidFill>
                <a:latin typeface="Segoe UI" panose="020B0502040204020203" pitchFamily="34" charset="0"/>
                <a:cs typeface="Segoe UI" panose="020B0502040204020203" pitchFamily="34" charset="0"/>
              </a:rPr>
              <a:t>Позиционный</a:t>
            </a:r>
            <a:endParaRPr lang="ru-RU" sz="2000" b="1" dirty="0">
              <a:solidFill>
                <a:srgbClr val="4791A1"/>
              </a:solidFill>
              <a:latin typeface="Segoe UI" panose="020B0502040204020203" pitchFamily="34" charset="0"/>
              <a:cs typeface="Segoe UI" panose="020B0502040204020203" pitchFamily="34" charset="0"/>
            </a:endParaRPr>
          </a:p>
        </p:txBody>
      </p:sp>
      <p:pic>
        <p:nvPicPr>
          <p:cNvPr id="2051" name="Рисунок 205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95115" y="2947674"/>
            <a:ext cx="2527620" cy="1895715"/>
          </a:xfrm>
          <a:prstGeom prst="rect">
            <a:avLst/>
          </a:prstGeom>
          <a:ln>
            <a:solidFill>
              <a:srgbClr val="4791A1"/>
            </a:solidFill>
          </a:ln>
        </p:spPr>
      </p:pic>
      <p:grpSp>
        <p:nvGrpSpPr>
          <p:cNvPr id="41" name="Группа 40"/>
          <p:cNvGrpSpPr/>
          <p:nvPr/>
        </p:nvGrpSpPr>
        <p:grpSpPr>
          <a:xfrm>
            <a:off x="4299956" y="1767774"/>
            <a:ext cx="3592087" cy="3279724"/>
            <a:chOff x="4299956" y="1767774"/>
            <a:chExt cx="3592087" cy="3279724"/>
          </a:xfrm>
        </p:grpSpPr>
        <p:pic>
          <p:nvPicPr>
            <p:cNvPr id="42" name="Рисунок 41"/>
            <p:cNvPicPr>
              <a:picLocks noChangeAspect="1"/>
            </p:cNvPicPr>
            <p:nvPr/>
          </p:nvPicPr>
          <p:blipFill>
            <a:blip r:embed="rId10" cstate="print">
              <a:duotone>
                <a:schemeClr val="accent4">
                  <a:shade val="45000"/>
                  <a:satMod val="135000"/>
                </a:schemeClr>
                <a:prstClr val="white"/>
              </a:duotone>
              <a:extLst>
                <a:ext uri="{BEBA8EAE-BF5A-486C-A8C5-ECC9F3942E4B}">
                  <a14:imgProps xmlns:a14="http://schemas.microsoft.com/office/drawing/2010/main">
                    <a14:imgLayer r:embed="rId11">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740644" y="1984970"/>
              <a:ext cx="2710710" cy="2828040"/>
            </a:xfrm>
            <a:prstGeom prst="rect">
              <a:avLst/>
            </a:prstGeom>
          </p:spPr>
        </p:pic>
        <p:sp>
          <p:nvSpPr>
            <p:cNvPr id="43" name="TextBox 42"/>
            <p:cNvSpPr txBox="1"/>
            <p:nvPr/>
          </p:nvSpPr>
          <p:spPr>
            <a:xfrm>
              <a:off x="4431213" y="1874728"/>
              <a:ext cx="3354419" cy="2677656"/>
            </a:xfrm>
            <a:prstGeom prst="rect">
              <a:avLst/>
            </a:prstGeom>
            <a:noFill/>
          </p:spPr>
          <p:txBody>
            <a:bodyPr wrap="square" rtlCol="0">
              <a:spAutoFit/>
            </a:bodyPr>
            <a:lstStyle/>
            <a:p>
              <a:pPr algn="ctr"/>
              <a:r>
                <a:rPr lang="ru-RU" sz="2800" b="1" dirty="0">
                  <a:ln w="0"/>
                  <a:solidFill>
                    <a:srgbClr val="4791A1"/>
                  </a:solidFill>
                  <a:cs typeface="Segoe UI" panose="020B0502040204020203" pitchFamily="34" charset="0"/>
                </a:rPr>
                <a:t>В качестве товарных знаков могут быть зарегистрированы</a:t>
              </a:r>
              <a:r>
                <a:rPr lang="ru-RU" sz="2800" b="1" dirty="0" smtClean="0">
                  <a:ln w="0"/>
                  <a:solidFill>
                    <a:srgbClr val="4791A1"/>
                  </a:solidFill>
                  <a:cs typeface="Segoe UI" panose="020B0502040204020203" pitchFamily="34" charset="0"/>
                </a:rPr>
                <a:t>:</a:t>
              </a:r>
              <a:endParaRPr lang="en-US" sz="2800" b="1" dirty="0" smtClean="0">
                <a:ln w="0"/>
                <a:solidFill>
                  <a:srgbClr val="4791A1"/>
                </a:solidFill>
                <a:cs typeface="Segoe UI" panose="020B0502040204020203" pitchFamily="34" charset="0"/>
              </a:endParaRPr>
            </a:p>
            <a:p>
              <a:pPr algn="ctr"/>
              <a:r>
                <a:rPr lang="ru-RU" sz="2800" b="1" dirty="0" smtClean="0">
                  <a:ln w="0"/>
                  <a:solidFill>
                    <a:srgbClr val="4791A1"/>
                  </a:solidFill>
                  <a:cs typeface="Segoe UI" panose="020B0502040204020203" pitchFamily="34" charset="0"/>
                </a:rPr>
                <a:t>иные </a:t>
              </a:r>
              <a:r>
                <a:rPr lang="ru-RU" sz="2800" b="1" dirty="0">
                  <a:ln w="0"/>
                  <a:solidFill>
                    <a:srgbClr val="4791A1"/>
                  </a:solidFill>
                  <a:cs typeface="Segoe UI" panose="020B0502040204020203" pitchFamily="34" charset="0"/>
                </a:rPr>
                <a:t>обозначения и их </a:t>
              </a:r>
              <a:r>
                <a:rPr lang="ru-RU" sz="2800" b="1" dirty="0" smtClean="0">
                  <a:ln w="0"/>
                  <a:solidFill>
                    <a:srgbClr val="4791A1"/>
                  </a:solidFill>
                  <a:cs typeface="Segoe UI" panose="020B0502040204020203" pitchFamily="34" charset="0"/>
                </a:rPr>
                <a:t>комбинации</a:t>
              </a:r>
            </a:p>
          </p:txBody>
        </p:sp>
        <p:sp>
          <p:nvSpPr>
            <p:cNvPr id="44" name="Овал 43"/>
            <p:cNvSpPr/>
            <p:nvPr/>
          </p:nvSpPr>
          <p:spPr>
            <a:xfrm>
              <a:off x="4299956" y="1767774"/>
              <a:ext cx="3592087" cy="3279724"/>
            </a:xfrm>
            <a:prstGeom prst="ellipse">
              <a:avLst/>
            </a:prstGeom>
            <a:noFill/>
            <a:ln>
              <a:solidFill>
                <a:srgbClr val="4791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1118425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Овал 22"/>
          <p:cNvSpPr/>
          <p:nvPr/>
        </p:nvSpPr>
        <p:spPr>
          <a:xfrm>
            <a:off x="4549658" y="2017126"/>
            <a:ext cx="3092684" cy="2823748"/>
          </a:xfrm>
          <a:prstGeom prst="ellipse">
            <a:avLst/>
          </a:prstGeom>
          <a:solidFill>
            <a:schemeClr val="bg1"/>
          </a:solidFill>
          <a:ln>
            <a:solidFill>
              <a:srgbClr val="4791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0275" y1="52297" x2="81443" y2="45583"/>
                        <a14:foregroundMark x1="84192" y1="45230" x2="21649" y2="65371"/>
                        <a14:foregroundMark x1="20619" y1="67138" x2="58419" y2="61131"/>
                      </a14:backgroundRemoval>
                    </a14:imgEffect>
                  </a14:imgLayer>
                </a14:imgProps>
              </a:ext>
            </a:extLst>
          </a:blip>
          <a:stretch>
            <a:fillRect/>
          </a:stretch>
        </p:blipFill>
        <p:spPr>
          <a:xfrm>
            <a:off x="507330" y="4680615"/>
            <a:ext cx="1754199" cy="1706270"/>
          </a:xfrm>
          <a:prstGeom prst="rect">
            <a:avLst/>
          </a:prstGeom>
        </p:spPr>
      </p:pic>
      <p:pic>
        <p:nvPicPr>
          <p:cNvPr id="20" name="Рисунок 19"/>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20057" y1="29070" x2="18911" y2="77035"/>
                        <a14:foregroundMark x1="18911" y1="77035" x2="44986" y2="50872"/>
                        <a14:foregroundMark x1="36676" y1="34593" x2="28367" y2="74419"/>
                        <a14:foregroundMark x1="28653" y1="77907" x2="21490" y2="37209"/>
                        <a14:foregroundMark x1="25788" y1="32267" x2="13467" y2="59012"/>
                        <a14:foregroundMark x1="7736" y1="31686" x2="6017" y2="53488"/>
                        <a14:foregroundMark x1="7163" y1="36337" x2="7736" y2="62209"/>
                        <a14:foregroundMark x1="3725" y1="41570" x2="4585" y2="64535"/>
                        <a14:foregroundMark x1="4585" y1="64535" x2="11461" y2="74709"/>
                        <a14:foregroundMark x1="6304" y1="57267" x2="13181" y2="73837"/>
                        <a14:foregroundMark x1="6590" y1="60465" x2="10602" y2="71221"/>
                        <a14:foregroundMark x1="10602" y1="71221" x2="16332" y2="79942"/>
                        <a14:foregroundMark x1="15473" y1="77035" x2="22350" y2="82267"/>
                        <a14:foregroundMark x1="20630" y1="80523" x2="26361" y2="70349"/>
                        <a14:foregroundMark x1="22636" y1="81686" x2="25788" y2="71221"/>
                        <a14:foregroundMark x1="23782" y1="79070" x2="23209" y2="54070"/>
                        <a14:foregroundMark x1="24069" y1="68605" x2="11461" y2="39244"/>
                        <a14:foregroundMark x1="10602" y1="46512" x2="11461" y2="31977"/>
                        <a14:foregroundMark x1="17192" y1="33430" x2="16046" y2="26453"/>
                        <a14:foregroundMark x1="16046" y1="28779" x2="32665" y2="38081"/>
                        <a14:foregroundMark x1="25501" y1="30523" x2="26074" y2="51163"/>
                        <a14:foregroundMark x1="26934" y1="37500" x2="31805" y2="52616"/>
                        <a14:foregroundMark x1="27507" y1="44767" x2="53009" y2="39535"/>
                        <a14:foregroundMark x1="26361" y1="41570" x2="44126" y2="41279"/>
                        <a14:foregroundMark x1="27507" y1="53488" x2="45272" y2="51163"/>
                        <a14:foregroundMark x1="26934" y1="70640" x2="53295" y2="52035"/>
                        <a14:foregroundMark x1="24928" y1="77326" x2="53582" y2="58430"/>
                        <a14:foregroundMark x1="33524" y1="78488" x2="55014" y2="52035"/>
                        <a14:foregroundMark x1="43266" y1="72093" x2="65330" y2="36337"/>
                        <a14:foregroundMark x1="53582" y1="63372" x2="67622" y2="40407"/>
                        <a14:foregroundMark x1="51003" y1="59593" x2="61318" y2="27907"/>
                        <a14:foregroundMark x1="48711" y1="50291" x2="54441" y2="29942"/>
                        <a14:foregroundMark x1="41834" y1="50581" x2="50716" y2="33721"/>
                        <a14:foregroundMark x1="56734" y1="60174" x2="71920" y2="40988"/>
                        <a14:foregroundMark x1="60458" y1="63081" x2="73926" y2="42442"/>
                        <a14:foregroundMark x1="62178" y1="62500" x2="77364" y2="44186"/>
                        <a14:foregroundMark x1="71347" y1="58140" x2="83095" y2="32558"/>
                        <a14:foregroundMark x1="75931" y1="53198" x2="86533" y2="33430"/>
                        <a14:foregroundMark x1="80516" y1="54070" x2="85673" y2="33430"/>
                        <a14:foregroundMark x1="83668" y1="53779" x2="88252" y2="30523"/>
                        <a14:foregroundMark x1="87393" y1="51453" x2="89971" y2="31977"/>
                        <a14:foregroundMark x1="90258" y1="48547" x2="90831" y2="35174"/>
                        <a14:foregroundMark x1="91977" y1="53488" x2="92837" y2="31977"/>
                        <a14:foregroundMark x1="71920" y1="43605" x2="82235" y2="28779"/>
                        <a14:foregroundMark x1="61605" y1="34012" x2="73926" y2="24128"/>
                        <a14:foregroundMark x1="59599" y1="26163" x2="68481" y2="23547"/>
                        <a14:foregroundMark x1="62751" y1="21802" x2="75931" y2="39535"/>
                        <a14:foregroundMark x1="74499" y1="27035" x2="73926" y2="35756"/>
                      </a14:backgroundRemoval>
                    </a14:imgEffect>
                  </a14:imgLayer>
                </a14:imgProps>
              </a:ext>
            </a:extLst>
          </a:blip>
          <a:stretch>
            <a:fillRect/>
          </a:stretch>
        </p:blipFill>
        <p:spPr>
          <a:xfrm>
            <a:off x="2556027" y="4680615"/>
            <a:ext cx="1722772" cy="1701826"/>
          </a:xfrm>
          <a:prstGeom prst="rect">
            <a:avLst/>
          </a:prstGeom>
        </p:spPr>
      </p:pic>
      <p:pic>
        <p:nvPicPr>
          <p:cNvPr id="22" name="Рисунок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05104" y="5008757"/>
            <a:ext cx="2381791" cy="1339758"/>
          </a:xfrm>
          <a:prstGeom prst="rect">
            <a:avLst/>
          </a:prstGeom>
        </p:spPr>
      </p:pic>
      <p:pic>
        <p:nvPicPr>
          <p:cNvPr id="29" name="Рисунок 28"/>
          <p:cNvPicPr>
            <a:picLocks noChangeAspect="1"/>
          </p:cNvPicPr>
          <p:nvPr/>
        </p:nvPicPr>
        <p:blipFill rotWithShape="1">
          <a:blip r:embed="rId8">
            <a:extLst>
              <a:ext uri="{28A0092B-C50C-407E-A947-70E740481C1C}">
                <a14:useLocalDpi xmlns:a14="http://schemas.microsoft.com/office/drawing/2010/main" val="0"/>
              </a:ext>
            </a:extLst>
          </a:blip>
          <a:srcRect l="5827" t="10731" r="9310" b="18216"/>
          <a:stretch/>
        </p:blipFill>
        <p:spPr>
          <a:xfrm>
            <a:off x="9649128" y="4840874"/>
            <a:ext cx="2314615" cy="1299151"/>
          </a:xfrm>
          <a:prstGeom prst="rect">
            <a:avLst/>
          </a:prstGeom>
        </p:spPr>
      </p:pic>
      <p:pic>
        <p:nvPicPr>
          <p:cNvPr id="30" name="Рисунок 2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8254" b="89524" l="1667" r="97833">
                        <a14:foregroundMark x1="37667" y1="39048" x2="37667" y2="39048"/>
                        <a14:foregroundMark x1="52833" y1="41270" x2="52833" y2="41270"/>
                        <a14:foregroundMark x1="65000" y1="39683" x2="65000" y2="39683"/>
                        <a14:foregroundMark x1="76000" y1="39365" x2="76000" y2="39365"/>
                        <a14:foregroundMark x1="85000" y1="38413" x2="85000" y2="38413"/>
                        <a14:foregroundMark x1="38000" y1="57460" x2="38000" y2="57460"/>
                        <a14:foregroundMark x1="55000" y1="59683" x2="55000" y2="59683"/>
                        <a14:foregroundMark x1="66833" y1="57143" x2="66833" y2="57143"/>
                        <a14:foregroundMark x1="79833" y1="58730" x2="79833" y2="58730"/>
                      </a14:backgroundRemoval>
                    </a14:imgEffect>
                  </a14:imgLayer>
                </a14:imgProps>
              </a:ext>
              <a:ext uri="{28A0092B-C50C-407E-A947-70E740481C1C}">
                <a14:useLocalDpi xmlns:a14="http://schemas.microsoft.com/office/drawing/2010/main" val="0"/>
              </a:ext>
            </a:extLst>
          </a:blip>
          <a:srcRect t="16828" b="15389"/>
          <a:stretch/>
        </p:blipFill>
        <p:spPr>
          <a:xfrm>
            <a:off x="8375279" y="3100257"/>
            <a:ext cx="3152152" cy="1121724"/>
          </a:xfrm>
          <a:prstGeom prst="rect">
            <a:avLst/>
          </a:prstGeom>
        </p:spPr>
      </p:pic>
      <p:sp>
        <p:nvSpPr>
          <p:cNvPr id="14" name="TextBox 13"/>
          <p:cNvSpPr txBox="1"/>
          <p:nvPr/>
        </p:nvSpPr>
        <p:spPr>
          <a:xfrm>
            <a:off x="4506035" y="2942068"/>
            <a:ext cx="3179928" cy="1384995"/>
          </a:xfrm>
          <a:prstGeom prst="rect">
            <a:avLst/>
          </a:prstGeom>
          <a:noFill/>
        </p:spPr>
        <p:txBody>
          <a:bodyPr wrap="square" rtlCol="0">
            <a:spAutoFit/>
          </a:bodyPr>
          <a:lstStyle/>
          <a:p>
            <a:pPr algn="ctr"/>
            <a:r>
              <a:rPr lang="ru-RU" sz="2800" b="1" dirty="0" smtClean="0">
                <a:solidFill>
                  <a:srgbClr val="4791A1"/>
                </a:solidFill>
                <a:latin typeface="Segoe UI" panose="020B0502040204020203" pitchFamily="34" charset="0"/>
                <a:cs typeface="Segoe UI" panose="020B0502040204020203" pitchFamily="34" charset="0"/>
              </a:rPr>
              <a:t>Общеизвестные</a:t>
            </a:r>
          </a:p>
          <a:p>
            <a:pPr algn="ctr"/>
            <a:r>
              <a:rPr lang="ru-RU" sz="2800" b="1" dirty="0" smtClean="0">
                <a:solidFill>
                  <a:srgbClr val="4791A1"/>
                </a:solidFill>
                <a:latin typeface="Segoe UI" panose="020B0502040204020203" pitchFamily="34" charset="0"/>
                <a:cs typeface="Segoe UI" panose="020B0502040204020203" pitchFamily="34" charset="0"/>
              </a:rPr>
              <a:t>товарные знаки</a:t>
            </a:r>
          </a:p>
          <a:p>
            <a:pPr algn="ctr"/>
            <a:r>
              <a:rPr lang="ru-RU" sz="2800" b="1" dirty="0" smtClean="0">
                <a:solidFill>
                  <a:srgbClr val="4791A1"/>
                </a:solidFill>
                <a:latin typeface="Segoe UI" panose="020B0502040204020203" pitchFamily="34" charset="0"/>
                <a:cs typeface="Segoe UI" panose="020B0502040204020203" pitchFamily="34" charset="0"/>
              </a:rPr>
              <a:t>в РК</a:t>
            </a:r>
            <a:r>
              <a:rPr lang="en-US" sz="2800" b="1" dirty="0" smtClean="0">
                <a:solidFill>
                  <a:srgbClr val="4791A1"/>
                </a:solidFill>
                <a:latin typeface="Segoe UI" panose="020B0502040204020203" pitchFamily="34" charset="0"/>
                <a:cs typeface="Segoe UI" panose="020B0502040204020203" pitchFamily="34" charset="0"/>
              </a:rPr>
              <a:t>:</a:t>
            </a:r>
            <a:endParaRPr lang="ru-RU" sz="2800" b="1" dirty="0">
              <a:solidFill>
                <a:srgbClr val="4791A1"/>
              </a:solidFill>
              <a:latin typeface="Segoe UI" panose="020B0502040204020203" pitchFamily="34" charset="0"/>
              <a:cs typeface="Segoe UI" panose="020B0502040204020203" pitchFamily="34" charset="0"/>
            </a:endParaRPr>
          </a:p>
        </p:txBody>
      </p:sp>
      <p:sp>
        <p:nvSpPr>
          <p:cNvPr id="3" name="Прямоугольник 2"/>
          <p:cNvSpPr/>
          <p:nvPr/>
        </p:nvSpPr>
        <p:spPr>
          <a:xfrm>
            <a:off x="243972" y="257755"/>
            <a:ext cx="11783855" cy="1015663"/>
          </a:xfrm>
          <a:prstGeom prst="rect">
            <a:avLst/>
          </a:prstGeom>
          <a:solidFill>
            <a:schemeClr val="bg1"/>
          </a:solidFill>
          <a:ln w="19050">
            <a:noFill/>
          </a:ln>
        </p:spPr>
        <p:txBody>
          <a:bodyPr wrap="square">
            <a:spAutoFit/>
          </a:bodyPr>
          <a:lstStyle/>
          <a:p>
            <a:r>
              <a:rPr lang="ru-RU" sz="2000" b="1" dirty="0">
                <a:solidFill>
                  <a:srgbClr val="4791A1"/>
                </a:solidFill>
                <a:latin typeface="Segoe UI" panose="020B0502040204020203" pitchFamily="34" charset="0"/>
                <a:cs typeface="Segoe UI" panose="020B0502040204020203" pitchFamily="34" charset="0"/>
              </a:rPr>
              <a:t>О</a:t>
            </a:r>
            <a:r>
              <a:rPr lang="ru-RU" sz="2000" b="1" dirty="0" smtClean="0">
                <a:solidFill>
                  <a:srgbClr val="4791A1"/>
                </a:solidFill>
                <a:latin typeface="Segoe UI" panose="020B0502040204020203" pitchFamily="34" charset="0"/>
                <a:cs typeface="Segoe UI" panose="020B0502040204020203" pitchFamily="34" charset="0"/>
              </a:rPr>
              <a:t>бщеизвестный </a:t>
            </a:r>
            <a:r>
              <a:rPr lang="ru-RU" sz="2000" b="1" dirty="0">
                <a:solidFill>
                  <a:srgbClr val="4791A1"/>
                </a:solidFill>
                <a:latin typeface="Segoe UI" panose="020B0502040204020203" pitchFamily="34" charset="0"/>
                <a:cs typeface="Segoe UI" panose="020B0502040204020203" pitchFamily="34" charset="0"/>
              </a:rPr>
              <a:t>товарный знак </a:t>
            </a:r>
            <a:r>
              <a:rPr lang="ru-RU" sz="2000" dirty="0">
                <a:latin typeface="Segoe UI" panose="020B0502040204020203" pitchFamily="34" charset="0"/>
                <a:cs typeface="Segoe UI" panose="020B0502040204020203" pitchFamily="34" charset="0"/>
              </a:rPr>
              <a:t>– обозначение, используемое в качестве товарного знака, или товарный знак, признанные общеизвестными решением уполномоченного органа, основанном на доказательствах заинтересованных </a:t>
            </a:r>
            <a:r>
              <a:rPr lang="ru-RU" sz="2000" dirty="0" smtClean="0">
                <a:latin typeface="Segoe UI" panose="020B0502040204020203" pitchFamily="34" charset="0"/>
                <a:cs typeface="Segoe UI" panose="020B0502040204020203" pitchFamily="34" charset="0"/>
              </a:rPr>
              <a:t>лиц.</a:t>
            </a:r>
            <a:endParaRPr lang="ru-RU" sz="2000" dirty="0">
              <a:latin typeface="Segoe UI" panose="020B0502040204020203" pitchFamily="34" charset="0"/>
              <a:cs typeface="Segoe UI" panose="020B0502040204020203" pitchFamily="34" charset="0"/>
            </a:endParaRPr>
          </a:p>
        </p:txBody>
      </p:sp>
      <p:pic>
        <p:nvPicPr>
          <p:cNvPr id="35" name="Рисунок 34"/>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3111" r="97000">
                        <a14:foregroundMark x1="36111" y1="51222" x2="36111" y2="51222"/>
                        <a14:foregroundMark x1="45000" y1="50667" x2="45000" y2="50667"/>
                        <a14:foregroundMark x1="44222" y1="57556" x2="44222" y2="57556"/>
                        <a14:foregroundMark x1="56000" y1="52889" x2="56000" y2="52889"/>
                        <a14:foregroundMark x1="65889" y1="51556" x2="65889" y2="51556"/>
                        <a14:foregroundMark x1="76444" y1="52556" x2="76444" y2="52556"/>
                      </a14:backgroundRemoval>
                    </a14:imgEffect>
                  </a14:imgLayer>
                </a14:imgProps>
              </a:ext>
              <a:ext uri="{28A0092B-C50C-407E-A947-70E740481C1C}">
                <a14:useLocalDpi xmlns:a14="http://schemas.microsoft.com/office/drawing/2010/main" val="0"/>
              </a:ext>
            </a:extLst>
          </a:blip>
          <a:srcRect l="7604" t="39312" r="7371" b="38977"/>
          <a:stretch/>
        </p:blipFill>
        <p:spPr>
          <a:xfrm>
            <a:off x="7913201" y="1987854"/>
            <a:ext cx="3747943" cy="957012"/>
          </a:xfrm>
          <a:prstGeom prst="rect">
            <a:avLst/>
          </a:prstGeom>
        </p:spPr>
      </p:pic>
      <p:pic>
        <p:nvPicPr>
          <p:cNvPr id="37" name="Рисунок 36"/>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75522" y="4636123"/>
            <a:ext cx="1712392" cy="1712392"/>
          </a:xfrm>
          <a:prstGeom prst="rect">
            <a:avLst/>
          </a:prstGeom>
        </p:spPr>
      </p:pic>
      <p:pic>
        <p:nvPicPr>
          <p:cNvPr id="38" name="Рисунок 37"/>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9961" b="92871" l="9961" r="89990">
                        <a14:foregroundMark x1="52344" y1="66357" x2="52344" y2="66357"/>
                        <a14:foregroundMark x1="36133" y1="74854" x2="36133" y2="74854"/>
                        <a14:foregroundMark x1="69385" y1="74072" x2="69385" y2="74072"/>
                      </a14:backgroundRemoval>
                    </a14:imgEffect>
                  </a14:imgLayer>
                </a14:imgProps>
              </a:ext>
              <a:ext uri="{28A0092B-C50C-407E-A947-70E740481C1C}">
                <a14:useLocalDpi xmlns:a14="http://schemas.microsoft.com/office/drawing/2010/main" val="0"/>
              </a:ext>
            </a:extLst>
          </a:blip>
          <a:srcRect l="10428" t="11567" r="8928" b="11165"/>
          <a:stretch/>
        </p:blipFill>
        <p:spPr>
          <a:xfrm>
            <a:off x="765416" y="1667833"/>
            <a:ext cx="1496113" cy="1433528"/>
          </a:xfrm>
          <a:prstGeom prst="rect">
            <a:avLst/>
          </a:prstGeom>
        </p:spPr>
      </p:pic>
      <p:cxnSp>
        <p:nvCxnSpPr>
          <p:cNvPr id="24" name="Прямая соединительная линия 23"/>
          <p:cNvCxnSpPr/>
          <p:nvPr/>
        </p:nvCxnSpPr>
        <p:spPr>
          <a:xfrm>
            <a:off x="280839" y="1426999"/>
            <a:ext cx="11746988" cy="7401"/>
          </a:xfrm>
          <a:prstGeom prst="line">
            <a:avLst/>
          </a:prstGeom>
          <a:ln w="19050">
            <a:solidFill>
              <a:srgbClr val="4791A1"/>
            </a:solidFill>
            <a:prstDash val="dash"/>
          </a:ln>
        </p:spPr>
        <p:style>
          <a:lnRef idx="1">
            <a:schemeClr val="accent1"/>
          </a:lnRef>
          <a:fillRef idx="0">
            <a:schemeClr val="accent1"/>
          </a:fillRef>
          <a:effectRef idx="0">
            <a:schemeClr val="accent1"/>
          </a:effectRef>
          <a:fontRef idx="minor">
            <a:schemeClr val="tx1"/>
          </a:fontRef>
        </p:style>
      </p:cxnSp>
      <p:pic>
        <p:nvPicPr>
          <p:cNvPr id="5" name="Рисунок 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25305" y="3215577"/>
            <a:ext cx="2361076" cy="1139219"/>
          </a:xfrm>
          <a:prstGeom prst="rect">
            <a:avLst/>
          </a:prstGeom>
        </p:spPr>
      </p:pic>
      <p:pic>
        <p:nvPicPr>
          <p:cNvPr id="8" name="Рисунок 7"/>
          <p:cNvPicPr>
            <a:picLocks noChangeAspect="1"/>
          </p:cNvPicPr>
          <p:nvPr/>
        </p:nvPicPr>
        <p:blipFill rotWithShape="1">
          <a:blip r:embed="rId18" cstate="print">
            <a:extLst>
              <a:ext uri="{28A0092B-C50C-407E-A947-70E740481C1C}">
                <a14:useLocalDpi xmlns:a14="http://schemas.microsoft.com/office/drawing/2010/main" val="0"/>
              </a:ext>
            </a:extLst>
          </a:blip>
          <a:srcRect l="27934" t="10077" r="29263" b="33334"/>
          <a:stretch/>
        </p:blipFill>
        <p:spPr>
          <a:xfrm>
            <a:off x="2746655" y="1781761"/>
            <a:ext cx="1667573" cy="1205671"/>
          </a:xfrm>
          <a:prstGeom prst="rect">
            <a:avLst/>
          </a:prstGeom>
        </p:spPr>
      </p:pic>
    </p:spTree>
    <p:extLst>
      <p:ext uri="{BB962C8B-B14F-4D97-AF65-F5344CB8AC3E}">
        <p14:creationId xmlns:p14="http://schemas.microsoft.com/office/powerpoint/2010/main" val="27938389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4045" y="3387100"/>
            <a:ext cx="1243723" cy="1249973"/>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8880" y="3388404"/>
            <a:ext cx="1249973" cy="1249973"/>
          </a:xfrm>
          <a:prstGeom prst="rect">
            <a:avLst/>
          </a:prstGeo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9966" y="3429000"/>
            <a:ext cx="1249973" cy="1206225"/>
          </a:xfrm>
          <a:prstGeom prst="rect">
            <a:avLst/>
          </a:prstGeom>
        </p:spPr>
      </p:pic>
      <p:sp>
        <p:nvSpPr>
          <p:cNvPr id="12" name="TextBox 11"/>
          <p:cNvSpPr txBox="1"/>
          <p:nvPr/>
        </p:nvSpPr>
        <p:spPr>
          <a:xfrm>
            <a:off x="4727371" y="4750164"/>
            <a:ext cx="498855" cy="276999"/>
          </a:xfrm>
          <a:prstGeom prst="rect">
            <a:avLst/>
          </a:prstGeom>
          <a:noFill/>
        </p:spPr>
        <p:txBody>
          <a:bodyPr wrap="none" rtlCol="0">
            <a:spAutoFit/>
          </a:bodyPr>
          <a:lstStyle/>
          <a:p>
            <a:r>
              <a:rPr lang="en-US" sz="1200" dirty="0"/>
              <a:t>2021</a:t>
            </a:r>
            <a:endParaRPr lang="ru-RU" sz="1200" dirty="0"/>
          </a:p>
        </p:txBody>
      </p:sp>
      <p:sp>
        <p:nvSpPr>
          <p:cNvPr id="13" name="TextBox 12"/>
          <p:cNvSpPr txBox="1"/>
          <p:nvPr/>
        </p:nvSpPr>
        <p:spPr>
          <a:xfrm>
            <a:off x="3268038" y="4750164"/>
            <a:ext cx="498855" cy="276999"/>
          </a:xfrm>
          <a:prstGeom prst="rect">
            <a:avLst/>
          </a:prstGeom>
          <a:noFill/>
        </p:spPr>
        <p:txBody>
          <a:bodyPr wrap="none" rtlCol="0">
            <a:spAutoFit/>
          </a:bodyPr>
          <a:lstStyle/>
          <a:p>
            <a:r>
              <a:rPr lang="en-US" sz="1200" dirty="0"/>
              <a:t>2017</a:t>
            </a:r>
            <a:endParaRPr lang="ru-RU" sz="1200" dirty="0"/>
          </a:p>
        </p:txBody>
      </p:sp>
      <p:sp>
        <p:nvSpPr>
          <p:cNvPr id="14" name="TextBox 13"/>
          <p:cNvSpPr txBox="1"/>
          <p:nvPr/>
        </p:nvSpPr>
        <p:spPr>
          <a:xfrm>
            <a:off x="1808704" y="4698687"/>
            <a:ext cx="498855" cy="276999"/>
          </a:xfrm>
          <a:prstGeom prst="rect">
            <a:avLst/>
          </a:prstGeom>
          <a:noFill/>
        </p:spPr>
        <p:txBody>
          <a:bodyPr wrap="none" rtlCol="0">
            <a:spAutoFit/>
          </a:bodyPr>
          <a:lstStyle/>
          <a:p>
            <a:r>
              <a:rPr lang="en-US" sz="1200" dirty="0"/>
              <a:t>2016</a:t>
            </a:r>
            <a:endParaRPr lang="ru-RU" sz="1200" dirty="0"/>
          </a:p>
        </p:txBody>
      </p:sp>
      <p:pic>
        <p:nvPicPr>
          <p:cNvPr id="15" name="Рисунок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23084" y="4872991"/>
            <a:ext cx="1491349" cy="335554"/>
          </a:xfrm>
          <a:prstGeom prst="rect">
            <a:avLst/>
          </a:prstGeom>
        </p:spPr>
      </p:pic>
      <p:pic>
        <p:nvPicPr>
          <p:cNvPr id="16" name="Рисунок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63584" y="3481316"/>
            <a:ext cx="1050849" cy="1061463"/>
          </a:xfrm>
          <a:prstGeom prst="rect">
            <a:avLst/>
          </a:prstGeom>
        </p:spPr>
      </p:pic>
      <p:pic>
        <p:nvPicPr>
          <p:cNvPr id="17" name="Рисунок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66774" y="4662700"/>
            <a:ext cx="2133601" cy="1397509"/>
          </a:xfrm>
          <a:prstGeom prst="rect">
            <a:avLst/>
          </a:prstGeom>
        </p:spPr>
      </p:pic>
      <p:pic>
        <p:nvPicPr>
          <p:cNvPr id="18" name="Рисунок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98677" y="3691766"/>
            <a:ext cx="1335637" cy="594359"/>
          </a:xfrm>
          <a:prstGeom prst="rect">
            <a:avLst/>
          </a:prstGeom>
        </p:spPr>
      </p:pic>
      <p:pic>
        <p:nvPicPr>
          <p:cNvPr id="19" name="Рисунок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30827" y="3687669"/>
            <a:ext cx="1320800" cy="594359"/>
          </a:xfrm>
          <a:prstGeom prst="rect">
            <a:avLst/>
          </a:prstGeom>
        </p:spPr>
      </p:pic>
      <p:pic>
        <p:nvPicPr>
          <p:cNvPr id="20" name="Рисунок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21028" y="5679916"/>
            <a:ext cx="1491349" cy="380293"/>
          </a:xfrm>
          <a:prstGeom prst="rect">
            <a:avLst/>
          </a:prstGeom>
        </p:spPr>
      </p:pic>
      <p:sp>
        <p:nvSpPr>
          <p:cNvPr id="21" name="TextBox 20"/>
          <p:cNvSpPr txBox="1"/>
          <p:nvPr/>
        </p:nvSpPr>
        <p:spPr>
          <a:xfrm>
            <a:off x="953395" y="562247"/>
            <a:ext cx="10100699" cy="1569660"/>
          </a:xfrm>
          <a:prstGeom prst="rect">
            <a:avLst/>
          </a:prstGeom>
          <a:noFill/>
        </p:spPr>
        <p:txBody>
          <a:bodyPr wrap="square" rtlCol="0">
            <a:spAutoFit/>
          </a:bodyPr>
          <a:lstStyle/>
          <a:p>
            <a:pPr algn="just"/>
            <a:r>
              <a:rPr lang="ru-RU" sz="1600" dirty="0"/>
              <a:t>Пункт 1 статьи 19 Закона о ТЗ:</a:t>
            </a:r>
          </a:p>
          <a:p>
            <a:pPr lvl="1" algn="just"/>
            <a:r>
              <a:rPr lang="ru-RU" sz="1600" i="1" dirty="0"/>
              <a:t>Запрещаются ограничение использования товарного знака наряду с другим товарным знаком, использование товарного знака в измененном виде, в том числе в другом шрифте, другом цветовом исполнении, другой форме, или использование таким способом, который может причинить ущерб способности товарного знака отличать товары (услуги) одних физических или юридических лиц от однородных товаров (услуг) других физических или юридических лиц.</a:t>
            </a:r>
          </a:p>
        </p:txBody>
      </p:sp>
      <p:sp>
        <p:nvSpPr>
          <p:cNvPr id="22" name="TextBox 21"/>
          <p:cNvSpPr txBox="1"/>
          <p:nvPr/>
        </p:nvSpPr>
        <p:spPr>
          <a:xfrm>
            <a:off x="1171109" y="2464664"/>
            <a:ext cx="6266011" cy="830997"/>
          </a:xfrm>
          <a:prstGeom prst="rect">
            <a:avLst/>
          </a:prstGeom>
          <a:noFill/>
        </p:spPr>
        <p:txBody>
          <a:bodyPr wrap="none" rtlCol="0">
            <a:spAutoFit/>
          </a:bodyPr>
          <a:lstStyle/>
          <a:p>
            <a:r>
              <a:rPr lang="ru-RU" sz="1600" dirty="0"/>
              <a:t>Одними из причин является: </a:t>
            </a:r>
          </a:p>
          <a:p>
            <a:pPr marL="228611" indent="-228611">
              <a:buFont typeface="Arial" panose="020B0604020202020204" pitchFamily="34" charset="0"/>
              <a:buChar char="•"/>
            </a:pPr>
            <a:r>
              <a:rPr lang="ru-RU" sz="1600" dirty="0"/>
              <a:t>Представление значительного экономического интереса</a:t>
            </a:r>
          </a:p>
          <a:p>
            <a:pPr marL="228611" indent="-228611">
              <a:buFont typeface="Arial" panose="020B0604020202020204" pitchFamily="34" charset="0"/>
              <a:buChar char="•"/>
            </a:pPr>
            <a:r>
              <a:rPr lang="ru-RU" sz="1600" dirty="0"/>
              <a:t>Как отдельная часть бренда с самостоятельным финансированием</a:t>
            </a:r>
          </a:p>
        </p:txBody>
      </p:sp>
      <p:pic>
        <p:nvPicPr>
          <p:cNvPr id="23" name="Рисунок 22"/>
          <p:cNvPicPr>
            <a:picLocks noChangeAspect="1"/>
          </p:cNvPicPr>
          <p:nvPr/>
        </p:nvPicPr>
        <p:blipFill rotWithShape="1">
          <a:blip r:embed="rId11" cstate="print">
            <a:extLst>
              <a:ext uri="{28A0092B-C50C-407E-A947-70E740481C1C}">
                <a14:useLocalDpi xmlns:a14="http://schemas.microsoft.com/office/drawing/2010/main" val="0"/>
              </a:ext>
            </a:extLst>
          </a:blip>
          <a:srcRect l="11385" t="4604" r="59131" b="58556"/>
          <a:stretch/>
        </p:blipFill>
        <p:spPr>
          <a:xfrm>
            <a:off x="1471303" y="5292683"/>
            <a:ext cx="1106129" cy="1103504"/>
          </a:xfrm>
          <a:prstGeom prst="rect">
            <a:avLst/>
          </a:prstGeom>
        </p:spPr>
      </p:pic>
      <p:pic>
        <p:nvPicPr>
          <p:cNvPr id="24" name="Рисунок 23"/>
          <p:cNvPicPr>
            <a:picLocks noChangeAspect="1"/>
          </p:cNvPicPr>
          <p:nvPr/>
        </p:nvPicPr>
        <p:blipFill rotWithShape="1">
          <a:blip r:embed="rId12" cstate="print">
            <a:extLst>
              <a:ext uri="{28A0092B-C50C-407E-A947-70E740481C1C}">
                <a14:useLocalDpi xmlns:a14="http://schemas.microsoft.com/office/drawing/2010/main" val="0"/>
              </a:ext>
            </a:extLst>
          </a:blip>
          <a:srcRect l="59434" t="2706" r="8474" b="57098"/>
          <a:stretch/>
        </p:blipFill>
        <p:spPr>
          <a:xfrm>
            <a:off x="2878059" y="5209029"/>
            <a:ext cx="1211615" cy="1211615"/>
          </a:xfrm>
          <a:prstGeom prst="rect">
            <a:avLst/>
          </a:prstGeom>
        </p:spPr>
      </p:pic>
      <p:pic>
        <p:nvPicPr>
          <p:cNvPr id="25" name="Рисунок 24"/>
          <p:cNvPicPr>
            <a:picLocks noChangeAspect="1"/>
          </p:cNvPicPr>
          <p:nvPr/>
        </p:nvPicPr>
        <p:blipFill rotWithShape="1">
          <a:blip r:embed="rId13" cstate="print">
            <a:extLst>
              <a:ext uri="{28A0092B-C50C-407E-A947-70E740481C1C}">
                <a14:useLocalDpi xmlns:a14="http://schemas.microsoft.com/office/drawing/2010/main" val="0"/>
              </a:ext>
            </a:extLst>
          </a:blip>
          <a:srcRect l="32518" t="52451" r="32258" b="8333"/>
          <a:stretch/>
        </p:blipFill>
        <p:spPr>
          <a:xfrm>
            <a:off x="4315207" y="5257178"/>
            <a:ext cx="1254732" cy="1115317"/>
          </a:xfrm>
          <a:prstGeom prst="rect">
            <a:avLst/>
          </a:prstGeom>
        </p:spPr>
      </p:pic>
      <p:sp>
        <p:nvSpPr>
          <p:cNvPr id="26" name="TextBox 25"/>
          <p:cNvSpPr txBox="1"/>
          <p:nvPr/>
        </p:nvSpPr>
        <p:spPr>
          <a:xfrm>
            <a:off x="1808704" y="6450243"/>
            <a:ext cx="498855" cy="276999"/>
          </a:xfrm>
          <a:prstGeom prst="rect">
            <a:avLst/>
          </a:prstGeom>
          <a:noFill/>
        </p:spPr>
        <p:txBody>
          <a:bodyPr wrap="none" rtlCol="0">
            <a:spAutoFit/>
          </a:bodyPr>
          <a:lstStyle/>
          <a:p>
            <a:r>
              <a:rPr lang="en-US" sz="1200" dirty="0"/>
              <a:t>2008</a:t>
            </a:r>
            <a:endParaRPr lang="ru-RU" sz="1200" dirty="0"/>
          </a:p>
        </p:txBody>
      </p:sp>
      <p:sp>
        <p:nvSpPr>
          <p:cNvPr id="27" name="TextBox 26"/>
          <p:cNvSpPr txBox="1"/>
          <p:nvPr/>
        </p:nvSpPr>
        <p:spPr>
          <a:xfrm>
            <a:off x="3207670" y="6463198"/>
            <a:ext cx="498855" cy="276999"/>
          </a:xfrm>
          <a:prstGeom prst="rect">
            <a:avLst/>
          </a:prstGeom>
          <a:noFill/>
        </p:spPr>
        <p:txBody>
          <a:bodyPr wrap="none" rtlCol="0">
            <a:spAutoFit/>
          </a:bodyPr>
          <a:lstStyle/>
          <a:p>
            <a:r>
              <a:rPr lang="en-US" sz="1200" dirty="0"/>
              <a:t>2013</a:t>
            </a:r>
            <a:endParaRPr lang="ru-RU" sz="1200" dirty="0"/>
          </a:p>
        </p:txBody>
      </p:sp>
      <p:sp>
        <p:nvSpPr>
          <p:cNvPr id="28" name="TextBox 27"/>
          <p:cNvSpPr txBox="1"/>
          <p:nvPr/>
        </p:nvSpPr>
        <p:spPr>
          <a:xfrm>
            <a:off x="4725944" y="6471664"/>
            <a:ext cx="498855" cy="276999"/>
          </a:xfrm>
          <a:prstGeom prst="rect">
            <a:avLst/>
          </a:prstGeom>
          <a:noFill/>
        </p:spPr>
        <p:txBody>
          <a:bodyPr wrap="none" rtlCol="0">
            <a:spAutoFit/>
          </a:bodyPr>
          <a:lstStyle/>
          <a:p>
            <a:r>
              <a:rPr lang="en-US" sz="1200" dirty="0"/>
              <a:t>2017</a:t>
            </a:r>
            <a:endParaRPr lang="ru-RU" sz="1200" dirty="0"/>
          </a:p>
        </p:txBody>
      </p:sp>
      <p:cxnSp>
        <p:nvCxnSpPr>
          <p:cNvPr id="29" name="Прямая соединительная линия 28"/>
          <p:cNvCxnSpPr/>
          <p:nvPr/>
        </p:nvCxnSpPr>
        <p:spPr>
          <a:xfrm>
            <a:off x="732358" y="3376448"/>
            <a:ext cx="10617200"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08000" y="4032112"/>
            <a:ext cx="444352" cy="338554"/>
          </a:xfrm>
          <a:prstGeom prst="rect">
            <a:avLst/>
          </a:prstGeom>
          <a:noFill/>
        </p:spPr>
        <p:txBody>
          <a:bodyPr wrap="none" rtlCol="0">
            <a:spAutoFit/>
          </a:bodyPr>
          <a:lstStyle/>
          <a:p>
            <a:r>
              <a:rPr lang="en-US" sz="1600" dirty="0"/>
              <a:t>Siri</a:t>
            </a:r>
            <a:endParaRPr lang="ru-RU" sz="1600" dirty="0"/>
          </a:p>
        </p:txBody>
      </p:sp>
      <p:sp>
        <p:nvSpPr>
          <p:cNvPr id="31" name="TextBox 30"/>
          <p:cNvSpPr txBox="1"/>
          <p:nvPr/>
        </p:nvSpPr>
        <p:spPr>
          <a:xfrm>
            <a:off x="227689" y="5752432"/>
            <a:ext cx="1007135" cy="338554"/>
          </a:xfrm>
          <a:prstGeom prst="rect">
            <a:avLst/>
          </a:prstGeom>
          <a:noFill/>
        </p:spPr>
        <p:txBody>
          <a:bodyPr wrap="none" rtlCol="0">
            <a:spAutoFit/>
          </a:bodyPr>
          <a:lstStyle/>
          <a:p>
            <a:r>
              <a:rPr lang="en-US" sz="1600" dirty="0"/>
              <a:t>App Store</a:t>
            </a:r>
            <a:endParaRPr lang="ru-RU" sz="1600" dirty="0"/>
          </a:p>
        </p:txBody>
      </p:sp>
      <p:sp>
        <p:nvSpPr>
          <p:cNvPr id="32" name="TextBox 31"/>
          <p:cNvSpPr txBox="1"/>
          <p:nvPr/>
        </p:nvSpPr>
        <p:spPr>
          <a:xfrm>
            <a:off x="6554460" y="3878223"/>
            <a:ext cx="396391" cy="338554"/>
          </a:xfrm>
          <a:prstGeom prst="rect">
            <a:avLst/>
          </a:prstGeom>
          <a:noFill/>
        </p:spPr>
        <p:txBody>
          <a:bodyPr wrap="none" rtlCol="0">
            <a:spAutoFit/>
          </a:bodyPr>
          <a:lstStyle/>
          <a:p>
            <a:r>
              <a:rPr lang="en-US" sz="1600" dirty="0"/>
              <a:t>LG</a:t>
            </a:r>
            <a:endParaRPr lang="ru-RU" sz="1600" dirty="0"/>
          </a:p>
        </p:txBody>
      </p:sp>
      <p:sp>
        <p:nvSpPr>
          <p:cNvPr id="33" name="Прямоугольник 32"/>
          <p:cNvSpPr/>
          <p:nvPr/>
        </p:nvSpPr>
        <p:spPr>
          <a:xfrm>
            <a:off x="3139069" y="211637"/>
            <a:ext cx="5913863" cy="338554"/>
          </a:xfrm>
          <a:prstGeom prst="rect">
            <a:avLst/>
          </a:prstGeom>
        </p:spPr>
        <p:txBody>
          <a:bodyPr wrap="none">
            <a:spAutoFit/>
          </a:bodyPr>
          <a:lstStyle/>
          <a:p>
            <a:pPr algn="just"/>
            <a:r>
              <a:rPr lang="ru-RU" sz="1600" b="1" dirty="0">
                <a:solidFill>
                  <a:srgbClr val="4791A1"/>
                </a:solidFill>
              </a:rPr>
              <a:t>Принцип использования товарного знака только как он заявлен</a:t>
            </a:r>
          </a:p>
        </p:txBody>
      </p:sp>
      <p:pic>
        <p:nvPicPr>
          <p:cNvPr id="34" name="Рисунок 3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5856" y="144434"/>
            <a:ext cx="2280620" cy="377420"/>
          </a:xfrm>
          <a:prstGeom prst="rect">
            <a:avLst/>
          </a:prstGeom>
        </p:spPr>
      </p:pic>
      <p:sp>
        <p:nvSpPr>
          <p:cNvPr id="35" name="Прямоугольник 34"/>
          <p:cNvSpPr/>
          <p:nvPr/>
        </p:nvSpPr>
        <p:spPr>
          <a:xfrm>
            <a:off x="953395" y="2131936"/>
            <a:ext cx="10175127" cy="338554"/>
          </a:xfrm>
          <a:prstGeom prst="rect">
            <a:avLst/>
          </a:prstGeom>
        </p:spPr>
        <p:txBody>
          <a:bodyPr wrap="square">
            <a:spAutoFit/>
          </a:bodyPr>
          <a:lstStyle/>
          <a:p>
            <a:pPr algn="just"/>
            <a:r>
              <a:rPr lang="ru-RU" sz="1600" dirty="0"/>
              <a:t>Это принцип, который придерживается почти во всех странах с законодательством о товарных знаках.</a:t>
            </a:r>
          </a:p>
        </p:txBody>
      </p:sp>
      <p:sp>
        <p:nvSpPr>
          <p:cNvPr id="36" name="Freeform 12"/>
          <p:cNvSpPr/>
          <p:nvPr/>
        </p:nvSpPr>
        <p:spPr>
          <a:xfrm rot="3987423" flipH="1">
            <a:off x="8417130" y="4841035"/>
            <a:ext cx="5375394" cy="4368729"/>
          </a:xfrm>
          <a:custGeom>
            <a:avLst/>
            <a:gdLst/>
            <a:ahLst/>
            <a:cxnLst/>
            <a:rect l="l" t="t" r="r" b="b"/>
            <a:pathLst>
              <a:path w="8063091" h="6553094">
                <a:moveTo>
                  <a:pt x="8063091" y="0"/>
                </a:moveTo>
                <a:lnTo>
                  <a:pt x="0" y="0"/>
                </a:lnTo>
                <a:lnTo>
                  <a:pt x="0" y="6553094"/>
                </a:lnTo>
                <a:lnTo>
                  <a:pt x="8063091" y="6553094"/>
                </a:lnTo>
                <a:lnTo>
                  <a:pt x="8063091" y="0"/>
                </a:lnTo>
                <a:close/>
              </a:path>
            </a:pathLst>
          </a:custGeom>
          <a:blipFill>
            <a:blip r:embed="rId15">
              <a:alphaModFix amt="50000"/>
              <a:extLst>
                <a:ext uri="{96DAC541-7B7A-43D3-8B79-37D633B846F1}">
                  <asvg:svgBlip xmlns:asvg="http://schemas.microsoft.com/office/drawing/2016/SVG/main" xmlns="" r:embed="rId16"/>
                </a:ext>
              </a:extLst>
            </a:blip>
            <a:stretch>
              <a:fillRect/>
            </a:stretch>
          </a:blipFill>
        </p:spPr>
      </p:sp>
      <p:sp>
        <p:nvSpPr>
          <p:cNvPr id="4" name="Номер слайда 3"/>
          <p:cNvSpPr>
            <a:spLocks noGrp="1"/>
          </p:cNvSpPr>
          <p:nvPr>
            <p:ph type="sldNum" sz="quarter" idx="12"/>
          </p:nvPr>
        </p:nvSpPr>
        <p:spPr>
          <a:xfrm>
            <a:off x="10663713" y="6450202"/>
            <a:ext cx="1422400" cy="243417"/>
          </a:xfrm>
        </p:spPr>
        <p:txBody>
          <a:bodyPr/>
          <a:lstStyle/>
          <a:p>
            <a:fld id="{B6F15528-21DE-4FAA-801E-634DDDAF4B2B}" type="slidenum">
              <a:rPr lang="en-US"/>
              <a:pPr/>
              <a:t>13</a:t>
            </a:fld>
            <a:endParaRPr lang="en-US" dirty="0"/>
          </a:p>
        </p:txBody>
      </p:sp>
    </p:spTree>
    <p:extLst>
      <p:ext uri="{BB962C8B-B14F-4D97-AF65-F5344CB8AC3E}">
        <p14:creationId xmlns:p14="http://schemas.microsoft.com/office/powerpoint/2010/main" val="2375637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l="7176" r="54432"/>
          <a:stretch/>
        </p:blipFill>
        <p:spPr>
          <a:xfrm>
            <a:off x="4977924" y="1765063"/>
            <a:ext cx="2184400" cy="4267200"/>
          </a:xfrm>
          <a:prstGeom prst="rect">
            <a:avLst/>
          </a:prstGeom>
        </p:spPr>
      </p:pic>
      <p:sp>
        <p:nvSpPr>
          <p:cNvPr id="3" name="TextBox 2"/>
          <p:cNvSpPr txBox="1"/>
          <p:nvPr/>
        </p:nvSpPr>
        <p:spPr>
          <a:xfrm>
            <a:off x="4876800" y="219599"/>
            <a:ext cx="2438400" cy="338554"/>
          </a:xfrm>
          <a:prstGeom prst="rect">
            <a:avLst/>
          </a:prstGeom>
          <a:noFill/>
        </p:spPr>
        <p:txBody>
          <a:bodyPr wrap="square" rtlCol="0">
            <a:spAutoFit/>
          </a:bodyPr>
          <a:lstStyle/>
          <a:p>
            <a:pPr algn="ctr"/>
            <a:r>
              <a:rPr lang="ru-RU" sz="1600" b="1" dirty="0">
                <a:solidFill>
                  <a:srgbClr val="4791A1"/>
                </a:solidFill>
              </a:rPr>
              <a:t>Название телефона</a:t>
            </a:r>
          </a:p>
        </p:txBody>
      </p:sp>
      <p:sp>
        <p:nvSpPr>
          <p:cNvPr id="4" name="TextBox 3"/>
          <p:cNvSpPr txBox="1"/>
          <p:nvPr/>
        </p:nvSpPr>
        <p:spPr>
          <a:xfrm>
            <a:off x="5741095" y="533921"/>
            <a:ext cx="769763" cy="420564"/>
          </a:xfrm>
          <a:prstGeom prst="rect">
            <a:avLst/>
          </a:prstGeom>
          <a:noFill/>
        </p:spPr>
        <p:txBody>
          <a:bodyPr wrap="none" rtlCol="0">
            <a:spAutoFit/>
          </a:bodyPr>
          <a:lstStyle/>
          <a:p>
            <a:r>
              <a:rPr lang="en-US" sz="2133" dirty="0"/>
              <a:t>Z Flip</a:t>
            </a:r>
            <a:endParaRPr lang="ru-RU" sz="2133" dirty="0"/>
          </a:p>
        </p:txBody>
      </p:sp>
      <p:sp>
        <p:nvSpPr>
          <p:cNvPr id="5" name="TextBox 4"/>
          <p:cNvSpPr txBox="1"/>
          <p:nvPr/>
        </p:nvSpPr>
        <p:spPr>
          <a:xfrm>
            <a:off x="8774266" y="923771"/>
            <a:ext cx="1973489" cy="338554"/>
          </a:xfrm>
          <a:prstGeom prst="rect">
            <a:avLst/>
          </a:prstGeom>
          <a:noFill/>
        </p:spPr>
        <p:txBody>
          <a:bodyPr wrap="none" rtlCol="0">
            <a:spAutoFit/>
          </a:bodyPr>
          <a:lstStyle/>
          <a:p>
            <a:pPr algn="ctr"/>
            <a:r>
              <a:rPr lang="ru-RU" sz="1600" b="1" dirty="0">
                <a:solidFill>
                  <a:srgbClr val="4791A1"/>
                </a:solidFill>
              </a:rPr>
              <a:t>Имя производителя</a:t>
            </a: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0045" y="1434659"/>
            <a:ext cx="908355" cy="358800"/>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6569" y="3139916"/>
            <a:ext cx="882458" cy="873633"/>
          </a:xfrm>
          <a:prstGeom prst="rect">
            <a:avLst/>
          </a:prstGeom>
        </p:spPr>
      </p:pic>
      <p:sp>
        <p:nvSpPr>
          <p:cNvPr id="9" name="TextBox 8"/>
          <p:cNvSpPr txBox="1"/>
          <p:nvPr/>
        </p:nvSpPr>
        <p:spPr>
          <a:xfrm>
            <a:off x="1381439" y="877907"/>
            <a:ext cx="2208169" cy="338554"/>
          </a:xfrm>
          <a:prstGeom prst="rect">
            <a:avLst/>
          </a:prstGeom>
          <a:noFill/>
        </p:spPr>
        <p:txBody>
          <a:bodyPr wrap="none" rtlCol="0">
            <a:spAutoFit/>
          </a:bodyPr>
          <a:lstStyle/>
          <a:p>
            <a:r>
              <a:rPr lang="kk-KZ" sz="1600" b="1" dirty="0">
                <a:solidFill>
                  <a:srgbClr val="4791A1"/>
                </a:solidFill>
              </a:rPr>
              <a:t>Название приложения</a:t>
            </a:r>
            <a:endParaRPr lang="ru-RU" sz="1600" b="1" dirty="0">
              <a:solidFill>
                <a:srgbClr val="4791A1"/>
              </a:solidFill>
            </a:endParaRPr>
          </a:p>
        </p:txBody>
      </p:sp>
      <p:sp>
        <p:nvSpPr>
          <p:cNvPr id="10" name="TextBox 9"/>
          <p:cNvSpPr txBox="1"/>
          <p:nvPr/>
        </p:nvSpPr>
        <p:spPr>
          <a:xfrm>
            <a:off x="1451255" y="2669255"/>
            <a:ext cx="2011256" cy="338554"/>
          </a:xfrm>
          <a:prstGeom prst="rect">
            <a:avLst/>
          </a:prstGeom>
          <a:noFill/>
        </p:spPr>
        <p:txBody>
          <a:bodyPr wrap="none" rtlCol="0">
            <a:spAutoFit/>
          </a:bodyPr>
          <a:lstStyle/>
          <a:p>
            <a:pPr algn="ctr"/>
            <a:r>
              <a:rPr lang="kk-KZ" sz="1600" b="1" dirty="0">
                <a:solidFill>
                  <a:srgbClr val="4791A1"/>
                </a:solidFill>
              </a:rPr>
              <a:t>Иконка приложения</a:t>
            </a:r>
            <a:endParaRPr lang="ru-RU" sz="1600" b="1" dirty="0">
              <a:solidFill>
                <a:srgbClr val="4791A1"/>
              </a:solidFill>
            </a:endParaRPr>
          </a:p>
        </p:txBody>
      </p:sp>
      <p:sp>
        <p:nvSpPr>
          <p:cNvPr id="11" name="TextBox 10"/>
          <p:cNvSpPr txBox="1"/>
          <p:nvPr/>
        </p:nvSpPr>
        <p:spPr>
          <a:xfrm>
            <a:off x="9370944" y="2890881"/>
            <a:ext cx="840615" cy="338554"/>
          </a:xfrm>
          <a:prstGeom prst="rect">
            <a:avLst/>
          </a:prstGeom>
          <a:noFill/>
        </p:spPr>
        <p:txBody>
          <a:bodyPr wrap="none" rtlCol="0">
            <a:spAutoFit/>
          </a:bodyPr>
          <a:lstStyle/>
          <a:p>
            <a:r>
              <a:rPr lang="ru-RU" sz="1600" b="1" dirty="0">
                <a:solidFill>
                  <a:srgbClr val="4791A1"/>
                </a:solidFill>
              </a:rPr>
              <a:t>Стекло</a:t>
            </a:r>
            <a:r>
              <a:rPr lang="ru-RU" sz="1600" dirty="0">
                <a:solidFill>
                  <a:srgbClr val="4791A1"/>
                </a:solidFill>
              </a:rPr>
              <a:t> </a:t>
            </a:r>
          </a:p>
        </p:txBody>
      </p:sp>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5008" y="3376259"/>
            <a:ext cx="1611998" cy="507779"/>
          </a:xfrm>
          <a:prstGeom prst="rect">
            <a:avLst/>
          </a:prstGeom>
        </p:spPr>
      </p:pic>
      <p:sp>
        <p:nvSpPr>
          <p:cNvPr id="13" name="TextBox 12"/>
          <p:cNvSpPr txBox="1"/>
          <p:nvPr/>
        </p:nvSpPr>
        <p:spPr>
          <a:xfrm>
            <a:off x="1631605" y="5250855"/>
            <a:ext cx="1730154" cy="338554"/>
          </a:xfrm>
          <a:prstGeom prst="rect">
            <a:avLst/>
          </a:prstGeom>
          <a:noFill/>
        </p:spPr>
        <p:txBody>
          <a:bodyPr wrap="none" rtlCol="0">
            <a:spAutoFit/>
          </a:bodyPr>
          <a:lstStyle/>
          <a:p>
            <a:r>
              <a:rPr lang="ru-RU" sz="1600" b="1" dirty="0">
                <a:solidFill>
                  <a:srgbClr val="4791A1"/>
                </a:solidFill>
              </a:rPr>
              <a:t>Серия телефонов</a:t>
            </a:r>
          </a:p>
        </p:txBody>
      </p:sp>
      <p:sp>
        <p:nvSpPr>
          <p:cNvPr id="14" name="Прямоугольник 13"/>
          <p:cNvSpPr/>
          <p:nvPr/>
        </p:nvSpPr>
        <p:spPr>
          <a:xfrm>
            <a:off x="1969998" y="5646374"/>
            <a:ext cx="1035861" cy="420564"/>
          </a:xfrm>
          <a:prstGeom prst="rect">
            <a:avLst/>
          </a:prstGeom>
        </p:spPr>
        <p:txBody>
          <a:bodyPr wrap="none">
            <a:spAutoFit/>
          </a:bodyPr>
          <a:lstStyle/>
          <a:p>
            <a:r>
              <a:rPr lang="en-US" sz="2133" dirty="0">
                <a:latin typeface="var(--w-font)"/>
              </a:rPr>
              <a:t>Galaxy</a:t>
            </a:r>
          </a:p>
        </p:txBody>
      </p:sp>
      <p:sp>
        <p:nvSpPr>
          <p:cNvPr id="15" name="Прямоугольник 14"/>
          <p:cNvSpPr/>
          <p:nvPr/>
        </p:nvSpPr>
        <p:spPr>
          <a:xfrm>
            <a:off x="9086175" y="1356301"/>
            <a:ext cx="1349665" cy="420564"/>
          </a:xfrm>
          <a:prstGeom prst="rect">
            <a:avLst/>
          </a:prstGeom>
        </p:spPr>
        <p:txBody>
          <a:bodyPr wrap="none">
            <a:spAutoFit/>
          </a:bodyPr>
          <a:lstStyle/>
          <a:p>
            <a:pPr algn="ctr"/>
            <a:r>
              <a:rPr lang="en-US" sz="2133" dirty="0"/>
              <a:t>SAMSUNG</a:t>
            </a:r>
            <a:endParaRPr lang="ru-RU" sz="1867" dirty="0"/>
          </a:p>
        </p:txBody>
      </p:sp>
      <p:cxnSp>
        <p:nvCxnSpPr>
          <p:cNvPr id="17" name="Прямая соединительная линия 16"/>
          <p:cNvCxnSpPr/>
          <p:nvPr/>
        </p:nvCxnSpPr>
        <p:spPr>
          <a:xfrm flipV="1">
            <a:off x="6096000" y="996363"/>
            <a:ext cx="0" cy="7687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a:xfrm flipV="1">
            <a:off x="7200337" y="1242584"/>
            <a:ext cx="1588063" cy="773309"/>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a:off x="7200337" y="3476171"/>
            <a:ext cx="15880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a:off x="3575895" y="1242584"/>
            <a:ext cx="1269524" cy="733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a:off x="3200400" y="3476171"/>
            <a:ext cx="164501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p:nvPr/>
        </p:nvCxnSpPr>
        <p:spPr>
          <a:xfrm flipV="1">
            <a:off x="3587923" y="4952412"/>
            <a:ext cx="1269524" cy="559388"/>
          </a:xfrm>
          <a:prstGeom prst="line">
            <a:avLst/>
          </a:prstGeom>
        </p:spPr>
        <p:style>
          <a:lnRef idx="1">
            <a:schemeClr val="accent1"/>
          </a:lnRef>
          <a:fillRef idx="0">
            <a:schemeClr val="accent1"/>
          </a:fillRef>
          <a:effectRef idx="0">
            <a:schemeClr val="accent1"/>
          </a:effectRef>
          <a:fontRef idx="minor">
            <a:schemeClr val="tx1"/>
          </a:fontRef>
        </p:style>
      </p:cxnSp>
      <p:pic>
        <p:nvPicPr>
          <p:cNvPr id="47" name="Рисунок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14945">
            <a:off x="3111782" y="1063976"/>
            <a:ext cx="480383" cy="459367"/>
          </a:xfrm>
          <a:prstGeom prst="rect">
            <a:avLst/>
          </a:prstGeom>
        </p:spPr>
      </p:pic>
      <p:pic>
        <p:nvPicPr>
          <p:cNvPr id="48" name="Рисунок 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14945">
            <a:off x="6476814" y="402669"/>
            <a:ext cx="480383" cy="459367"/>
          </a:xfrm>
          <a:prstGeom prst="rect">
            <a:avLst/>
          </a:prstGeom>
        </p:spPr>
      </p:pic>
      <p:pic>
        <p:nvPicPr>
          <p:cNvPr id="49" name="Рисунок 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14945">
            <a:off x="10432029" y="1151029"/>
            <a:ext cx="480383" cy="459367"/>
          </a:xfrm>
          <a:prstGeom prst="rect">
            <a:avLst/>
          </a:prstGeom>
        </p:spPr>
      </p:pic>
      <p:pic>
        <p:nvPicPr>
          <p:cNvPr id="52" name="Рисунок 5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14945">
            <a:off x="3093942" y="2939372"/>
            <a:ext cx="480383" cy="459367"/>
          </a:xfrm>
          <a:prstGeom prst="rect">
            <a:avLst/>
          </a:prstGeom>
        </p:spPr>
      </p:pic>
      <p:pic>
        <p:nvPicPr>
          <p:cNvPr id="53" name="Рисунок 5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14945">
            <a:off x="10592915" y="3004282"/>
            <a:ext cx="480383" cy="459367"/>
          </a:xfrm>
          <a:prstGeom prst="rect">
            <a:avLst/>
          </a:prstGeom>
        </p:spPr>
      </p:pic>
      <p:pic>
        <p:nvPicPr>
          <p:cNvPr id="54" name="Рисунок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14945">
            <a:off x="3111782" y="5416690"/>
            <a:ext cx="480383" cy="459367"/>
          </a:xfrm>
          <a:prstGeom prst="rect">
            <a:avLst/>
          </a:prstGeom>
        </p:spPr>
      </p:pic>
      <p:sp>
        <p:nvSpPr>
          <p:cNvPr id="58" name="TextBox 57"/>
          <p:cNvSpPr txBox="1"/>
          <p:nvPr/>
        </p:nvSpPr>
        <p:spPr>
          <a:xfrm>
            <a:off x="609600" y="157971"/>
            <a:ext cx="3272691" cy="338554"/>
          </a:xfrm>
          <a:prstGeom prst="rect">
            <a:avLst/>
          </a:prstGeom>
          <a:noFill/>
        </p:spPr>
        <p:txBody>
          <a:bodyPr wrap="none" rtlCol="0">
            <a:spAutoFit/>
          </a:bodyPr>
          <a:lstStyle/>
          <a:p>
            <a:r>
              <a:rPr lang="kk-KZ" sz="1600" b="1" dirty="0">
                <a:solidFill>
                  <a:srgbClr val="4791A1"/>
                </a:solidFill>
              </a:rPr>
              <a:t>Товарные знаки в одном продукте</a:t>
            </a:r>
            <a:endParaRPr lang="ru-RU" sz="1600" b="1" dirty="0">
              <a:solidFill>
                <a:srgbClr val="4791A1"/>
              </a:solidFill>
            </a:endParaRPr>
          </a:p>
        </p:txBody>
      </p:sp>
      <p:pic>
        <p:nvPicPr>
          <p:cNvPr id="59" name="Рисунок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01200" y="84921"/>
            <a:ext cx="2280620" cy="377420"/>
          </a:xfrm>
          <a:prstGeom prst="rect">
            <a:avLst/>
          </a:prstGeom>
        </p:spPr>
      </p:pic>
      <p:cxnSp>
        <p:nvCxnSpPr>
          <p:cNvPr id="51" name="Прямая соединительная линия 50"/>
          <p:cNvCxnSpPr/>
          <p:nvPr/>
        </p:nvCxnSpPr>
        <p:spPr>
          <a:xfrm flipH="1" flipV="1">
            <a:off x="7144484" y="4952413"/>
            <a:ext cx="1395531" cy="508587"/>
          </a:xfrm>
          <a:prstGeom prst="line">
            <a:avLst/>
          </a:prstGeom>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8987718" y="5189479"/>
            <a:ext cx="1632178" cy="338554"/>
          </a:xfrm>
          <a:prstGeom prst="rect">
            <a:avLst/>
          </a:prstGeom>
          <a:noFill/>
        </p:spPr>
        <p:txBody>
          <a:bodyPr wrap="none" rtlCol="0">
            <a:spAutoFit/>
          </a:bodyPr>
          <a:lstStyle/>
          <a:p>
            <a:r>
              <a:rPr lang="ru-RU" sz="1600" b="1" dirty="0">
                <a:solidFill>
                  <a:srgbClr val="4791A1"/>
                </a:solidFill>
              </a:rPr>
              <a:t>Цифровые обои</a:t>
            </a:r>
          </a:p>
        </p:txBody>
      </p:sp>
      <p:pic>
        <p:nvPicPr>
          <p:cNvPr id="60" name="Рисунок 5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14945">
            <a:off x="10475707" y="4999828"/>
            <a:ext cx="480383" cy="459367"/>
          </a:xfrm>
          <a:prstGeom prst="rect">
            <a:avLst/>
          </a:prstGeom>
        </p:spPr>
      </p:pic>
      <p:pic>
        <p:nvPicPr>
          <p:cNvPr id="55" name="Рисунок 54"/>
          <p:cNvPicPr>
            <a:picLocks noChangeAspect="1"/>
          </p:cNvPicPr>
          <p:nvPr/>
        </p:nvPicPr>
        <p:blipFill rotWithShape="1">
          <a:blip r:embed="rId8" cstate="print">
            <a:extLst>
              <a:ext uri="{28A0092B-C50C-407E-A947-70E740481C1C}">
                <a14:useLocalDpi xmlns:a14="http://schemas.microsoft.com/office/drawing/2010/main" val="0"/>
              </a:ext>
            </a:extLst>
          </a:blip>
          <a:srcRect l="7104" t="8713" r="6468" b="8976"/>
          <a:stretch/>
        </p:blipFill>
        <p:spPr>
          <a:xfrm>
            <a:off x="859414" y="3139916"/>
            <a:ext cx="917314" cy="873633"/>
          </a:xfrm>
          <a:prstGeom prst="rect">
            <a:avLst/>
          </a:prstGeom>
        </p:spPr>
      </p:pic>
      <p:pic>
        <p:nvPicPr>
          <p:cNvPr id="61" name="Рисунок 6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14945">
            <a:off x="1694457" y="2918131"/>
            <a:ext cx="480383" cy="459367"/>
          </a:xfrm>
          <a:prstGeom prst="rect">
            <a:avLst/>
          </a:prstGeom>
        </p:spPr>
      </p:pic>
      <p:sp>
        <p:nvSpPr>
          <p:cNvPr id="57" name="TextBox 56"/>
          <p:cNvSpPr txBox="1"/>
          <p:nvPr/>
        </p:nvSpPr>
        <p:spPr>
          <a:xfrm>
            <a:off x="984474" y="1402051"/>
            <a:ext cx="1063496" cy="420564"/>
          </a:xfrm>
          <a:prstGeom prst="rect">
            <a:avLst/>
          </a:prstGeom>
          <a:noFill/>
        </p:spPr>
        <p:txBody>
          <a:bodyPr wrap="none" rtlCol="0">
            <a:spAutoFit/>
          </a:bodyPr>
          <a:lstStyle/>
          <a:p>
            <a:r>
              <a:rPr lang="en-US" sz="2133" dirty="0"/>
              <a:t>Chrome</a:t>
            </a:r>
            <a:endParaRPr lang="ru-RU" sz="2133" dirty="0"/>
          </a:p>
        </p:txBody>
      </p:sp>
      <p:pic>
        <p:nvPicPr>
          <p:cNvPr id="62" name="Рисунок 6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14945">
            <a:off x="1839661" y="1121789"/>
            <a:ext cx="480383" cy="459367"/>
          </a:xfrm>
          <a:prstGeom prst="rect">
            <a:avLst/>
          </a:prstGeom>
        </p:spPr>
      </p:pic>
      <p:sp>
        <p:nvSpPr>
          <p:cNvPr id="36" name="Freeform 5"/>
          <p:cNvSpPr/>
          <p:nvPr/>
        </p:nvSpPr>
        <p:spPr>
          <a:xfrm rot="8243363" flipH="1">
            <a:off x="-903744" y="4839333"/>
            <a:ext cx="5375394" cy="4368729"/>
          </a:xfrm>
          <a:custGeom>
            <a:avLst/>
            <a:gdLst/>
            <a:ahLst/>
            <a:cxnLst/>
            <a:rect l="l" t="t" r="r" b="b"/>
            <a:pathLst>
              <a:path w="8063091" h="6553094">
                <a:moveTo>
                  <a:pt x="8063091" y="0"/>
                </a:moveTo>
                <a:lnTo>
                  <a:pt x="0" y="0"/>
                </a:lnTo>
                <a:lnTo>
                  <a:pt x="0" y="6553094"/>
                </a:lnTo>
                <a:lnTo>
                  <a:pt x="8063091" y="6553094"/>
                </a:lnTo>
                <a:lnTo>
                  <a:pt x="8063091" y="0"/>
                </a:lnTo>
                <a:close/>
              </a:path>
            </a:pathLst>
          </a:custGeom>
          <a:blipFill>
            <a:blip r:embed="rId9">
              <a:alphaModFix amt="50000"/>
              <a:extLst>
                <a:ext uri="{96DAC541-7B7A-43D3-8B79-37D633B846F1}">
                  <asvg:svgBlip xmlns:asvg="http://schemas.microsoft.com/office/drawing/2016/SVG/main" xmlns="" r:embed="rId10"/>
                </a:ext>
              </a:extLst>
            </a:blip>
            <a:stretch>
              <a:fillRect/>
            </a:stretch>
          </a:blipFill>
        </p:spPr>
      </p:sp>
      <p:sp>
        <p:nvSpPr>
          <p:cNvPr id="19" name="Номер слайда 18"/>
          <p:cNvSpPr>
            <a:spLocks noGrp="1"/>
          </p:cNvSpPr>
          <p:nvPr>
            <p:ph type="sldNum" sz="quarter" idx="12"/>
          </p:nvPr>
        </p:nvSpPr>
        <p:spPr>
          <a:xfrm>
            <a:off x="10590912" y="6426201"/>
            <a:ext cx="1422400" cy="267571"/>
          </a:xfrm>
        </p:spPr>
        <p:txBody>
          <a:bodyPr/>
          <a:lstStyle/>
          <a:p>
            <a:fld id="{B6F15528-21DE-4FAA-801E-634DDDAF4B2B}" type="slidenum">
              <a:rPr lang="en-US"/>
              <a:pPr/>
              <a:t>14</a:t>
            </a:fld>
            <a:endParaRPr lang="en-US" dirty="0"/>
          </a:p>
        </p:txBody>
      </p:sp>
    </p:spTree>
    <p:extLst>
      <p:ext uri="{BB962C8B-B14F-4D97-AF65-F5344CB8AC3E}">
        <p14:creationId xmlns:p14="http://schemas.microsoft.com/office/powerpoint/2010/main" val="32066337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7590" y="961008"/>
            <a:ext cx="10618693" cy="523220"/>
          </a:xfrm>
          <a:prstGeom prst="rect">
            <a:avLst/>
          </a:prstGeom>
          <a:noFill/>
        </p:spPr>
        <p:txBody>
          <a:bodyPr wrap="square" rtlCol="0">
            <a:spAutoFit/>
          </a:bodyPr>
          <a:lstStyle/>
          <a:p>
            <a:r>
              <a:rPr lang="ru-RU" sz="2800" b="1" dirty="0">
                <a:solidFill>
                  <a:srgbClr val="4791A1"/>
                </a:solidFill>
                <a:cs typeface="Segoe UI" panose="020B0502040204020203" pitchFamily="34" charset="0"/>
              </a:rPr>
              <a:t>Международная классификация товаров и услуг (МКТУ)</a:t>
            </a:r>
          </a:p>
        </p:txBody>
      </p:sp>
      <p:sp>
        <p:nvSpPr>
          <p:cNvPr id="6" name="Прямоугольник 5"/>
          <p:cNvSpPr/>
          <p:nvPr/>
        </p:nvSpPr>
        <p:spPr>
          <a:xfrm>
            <a:off x="398419" y="2091056"/>
            <a:ext cx="6072093" cy="2862322"/>
          </a:xfrm>
          <a:prstGeom prst="rect">
            <a:avLst/>
          </a:prstGeom>
        </p:spPr>
        <p:txBody>
          <a:bodyPr wrap="square">
            <a:spAutoFit/>
          </a:bodyPr>
          <a:lstStyle/>
          <a:p>
            <a:r>
              <a:rPr lang="ru-RU" sz="2000" dirty="0" smtClean="0">
                <a:cs typeface="Segoe UI" panose="020B0502040204020203" pitchFamily="34" charset="0"/>
              </a:rPr>
              <a:t>Классификация</a:t>
            </a:r>
            <a:r>
              <a:rPr lang="ru-RU" sz="2000" dirty="0">
                <a:cs typeface="Segoe UI" panose="020B0502040204020203" pitchFamily="34" charset="0"/>
              </a:rPr>
              <a:t> товаров и услуг, используемая для регистрации товарных знаков. Принята в рамках </a:t>
            </a:r>
            <a:r>
              <a:rPr lang="ru-RU" sz="2000" dirty="0" err="1">
                <a:cs typeface="Segoe UI" panose="020B0502040204020203" pitchFamily="34" charset="0"/>
              </a:rPr>
              <a:t>Ниццкого</a:t>
            </a:r>
            <a:r>
              <a:rPr lang="ru-RU" sz="2000" dirty="0">
                <a:cs typeface="Segoe UI" panose="020B0502040204020203" pitchFamily="34" charset="0"/>
              </a:rPr>
              <a:t> соглашения 15 июня 1957 года на международной дипломатической конференции в Ницце (</a:t>
            </a:r>
            <a:r>
              <a:rPr lang="ru-RU" sz="2000" dirty="0" smtClean="0">
                <a:cs typeface="Segoe UI" panose="020B0502040204020203" pitchFamily="34" charset="0"/>
              </a:rPr>
              <a:t>Франция).</a:t>
            </a:r>
          </a:p>
          <a:p>
            <a:endParaRPr lang="ru-RU" sz="2000" dirty="0">
              <a:cs typeface="Segoe UI" panose="020B0502040204020203" pitchFamily="34" charset="0"/>
            </a:endParaRPr>
          </a:p>
          <a:p>
            <a:r>
              <a:rPr lang="ru-RU" sz="2000" dirty="0" smtClean="0">
                <a:cs typeface="Segoe UI" panose="020B0502040204020203" pitchFamily="34" charset="0"/>
              </a:rPr>
              <a:t>Классы </a:t>
            </a:r>
            <a:r>
              <a:rPr lang="ru-RU" sz="2000" dirty="0">
                <a:cs typeface="Segoe UI" panose="020B0502040204020203" pitchFamily="34" charset="0"/>
              </a:rPr>
              <a:t>МКТУ — это совокупность товаров или услуг, разделённых по группам. Классификация построена по принципу однотипности товаров и </a:t>
            </a:r>
            <a:r>
              <a:rPr lang="ru-RU" sz="2000" dirty="0" smtClean="0">
                <a:cs typeface="Segoe UI" panose="020B0502040204020203" pitchFamily="34" charset="0"/>
              </a:rPr>
              <a:t>услуг.</a:t>
            </a:r>
          </a:p>
        </p:txBody>
      </p:sp>
      <p:grpSp>
        <p:nvGrpSpPr>
          <p:cNvPr id="15" name="Группа 14"/>
          <p:cNvGrpSpPr/>
          <p:nvPr/>
        </p:nvGrpSpPr>
        <p:grpSpPr>
          <a:xfrm>
            <a:off x="7468793" y="1629391"/>
            <a:ext cx="3972525" cy="4437473"/>
            <a:chOff x="7760154" y="2591742"/>
            <a:chExt cx="3022146" cy="3597772"/>
          </a:xfrm>
        </p:grpSpPr>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0154" y="3038766"/>
              <a:ext cx="3022146" cy="3150748"/>
            </a:xfrm>
            <a:prstGeom prst="rect">
              <a:avLst/>
            </a:prstGeom>
            <a:ln w="3175">
              <a:solidFill>
                <a:schemeClr val="bg2">
                  <a:lumMod val="75000"/>
                </a:schemeClr>
              </a:solidFill>
            </a:ln>
            <a:effectLst/>
          </p:spPr>
        </p:pic>
        <p:sp>
          <p:nvSpPr>
            <p:cNvPr id="12" name="Прямоугольник 11"/>
            <p:cNvSpPr/>
            <p:nvPr/>
          </p:nvSpPr>
          <p:spPr>
            <a:xfrm>
              <a:off x="7824626" y="2591742"/>
              <a:ext cx="2893200" cy="374304"/>
            </a:xfrm>
            <a:prstGeom prst="rect">
              <a:avLst/>
            </a:prstGeom>
          </p:spPr>
          <p:txBody>
            <a:bodyPr wrap="none">
              <a:spAutoFit/>
            </a:bodyPr>
            <a:lstStyle/>
            <a:p>
              <a:pPr algn="ctr"/>
              <a:r>
                <a:rPr lang="ru-RU" sz="2400" b="1" dirty="0">
                  <a:solidFill>
                    <a:srgbClr val="4791A1"/>
                  </a:solidFill>
                  <a:cs typeface="Segoe UI" panose="020B0502040204020203" pitchFamily="34" charset="0"/>
                </a:rPr>
                <a:t>МКТУ содержит 45 </a:t>
              </a:r>
              <a:r>
                <a:rPr lang="ru-RU" sz="2400" b="1" dirty="0" smtClean="0">
                  <a:solidFill>
                    <a:srgbClr val="4791A1"/>
                  </a:solidFill>
                  <a:cs typeface="Segoe UI" panose="020B0502040204020203" pitchFamily="34" charset="0"/>
                </a:rPr>
                <a:t>классов</a:t>
              </a:r>
              <a:endParaRPr lang="ru-RU" sz="2400" b="1" dirty="0">
                <a:solidFill>
                  <a:srgbClr val="4791A1"/>
                </a:solidFill>
                <a:cs typeface="Segoe UI" panose="020B0502040204020203" pitchFamily="34" charset="0"/>
              </a:endParaRPr>
            </a:p>
          </p:txBody>
        </p:sp>
        <p:sp>
          <p:nvSpPr>
            <p:cNvPr id="13" name="Прямоугольник 12"/>
            <p:cNvSpPr/>
            <p:nvPr/>
          </p:nvSpPr>
          <p:spPr>
            <a:xfrm>
              <a:off x="7782861" y="3041461"/>
              <a:ext cx="2012766" cy="374304"/>
            </a:xfrm>
            <a:prstGeom prst="rect">
              <a:avLst/>
            </a:prstGeom>
            <a:solidFill>
              <a:srgbClr val="EBEDEC"/>
            </a:solidFill>
          </p:spPr>
          <p:txBody>
            <a:bodyPr wrap="none">
              <a:spAutoFit/>
            </a:bodyPr>
            <a:lstStyle/>
            <a:p>
              <a:pPr algn="just"/>
              <a:r>
                <a:rPr lang="ru-RU" sz="2400" b="1" dirty="0">
                  <a:solidFill>
                    <a:srgbClr val="4791A1"/>
                  </a:solidFill>
                  <a:cs typeface="Segoe UI" panose="020B0502040204020203" pitchFamily="34" charset="0"/>
                </a:rPr>
                <a:t>34 класса товаров </a:t>
              </a:r>
            </a:p>
          </p:txBody>
        </p:sp>
        <p:sp>
          <p:nvSpPr>
            <p:cNvPr id="14" name="Прямоугольник 13"/>
            <p:cNvSpPr/>
            <p:nvPr/>
          </p:nvSpPr>
          <p:spPr>
            <a:xfrm>
              <a:off x="7782861" y="5000565"/>
              <a:ext cx="1796183" cy="374304"/>
            </a:xfrm>
            <a:prstGeom prst="rect">
              <a:avLst/>
            </a:prstGeom>
            <a:solidFill>
              <a:srgbClr val="EBEDEC"/>
            </a:solidFill>
          </p:spPr>
          <p:txBody>
            <a:bodyPr wrap="none">
              <a:spAutoFit/>
            </a:bodyPr>
            <a:lstStyle/>
            <a:p>
              <a:pPr algn="just"/>
              <a:r>
                <a:rPr lang="ru-RU" sz="2400" b="1" dirty="0">
                  <a:solidFill>
                    <a:srgbClr val="4791A1"/>
                  </a:solidFill>
                  <a:cs typeface="Segoe UI" panose="020B0502040204020203" pitchFamily="34" charset="0"/>
                </a:rPr>
                <a:t>11 классов услуг</a:t>
              </a:r>
            </a:p>
          </p:txBody>
        </p:sp>
      </p:gr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590" y="174070"/>
            <a:ext cx="2280620" cy="377420"/>
          </a:xfrm>
          <a:prstGeom prst="rect">
            <a:avLst/>
          </a:prstGeom>
        </p:spPr>
      </p:pic>
    </p:spTree>
    <p:extLst>
      <p:ext uri="{BB962C8B-B14F-4D97-AF65-F5344CB8AC3E}">
        <p14:creationId xmlns:p14="http://schemas.microsoft.com/office/powerpoint/2010/main" val="3054192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950" y="720640"/>
            <a:ext cx="4223835" cy="400110"/>
          </a:xfrm>
          <a:prstGeom prst="rect">
            <a:avLst/>
          </a:prstGeom>
          <a:noFill/>
        </p:spPr>
        <p:txBody>
          <a:bodyPr wrap="square" rtlCol="0">
            <a:spAutoFit/>
          </a:bodyPr>
          <a:lstStyle/>
          <a:p>
            <a:r>
              <a:rPr lang="ru-RU" sz="2000" b="1" dirty="0">
                <a:solidFill>
                  <a:srgbClr val="4791A1"/>
                </a:solidFill>
                <a:cs typeface="Segoe UI" panose="020B0502040204020203" pitchFamily="34" charset="0"/>
              </a:rPr>
              <a:t>Требования к заявке</a:t>
            </a:r>
          </a:p>
        </p:txBody>
      </p:sp>
      <p:sp>
        <p:nvSpPr>
          <p:cNvPr id="5" name="TextBox 4"/>
          <p:cNvSpPr txBox="1"/>
          <p:nvPr/>
        </p:nvSpPr>
        <p:spPr>
          <a:xfrm>
            <a:off x="7313125" y="606725"/>
            <a:ext cx="4574451" cy="2923877"/>
          </a:xfrm>
          <a:prstGeom prst="rect">
            <a:avLst/>
          </a:prstGeom>
          <a:noFill/>
        </p:spPr>
        <p:txBody>
          <a:bodyPr wrap="square" rtlCol="0">
            <a:spAutoFit/>
          </a:bodyPr>
          <a:lstStyle/>
          <a:p>
            <a:r>
              <a:rPr lang="ru-RU" b="1" dirty="0" smtClean="0">
                <a:solidFill>
                  <a:srgbClr val="4791A1"/>
                </a:solidFill>
                <a:cs typeface="Segoe UI" panose="020B0502040204020203" pitchFamily="34" charset="0"/>
              </a:rPr>
              <a:t>Заявка </a:t>
            </a:r>
            <a:r>
              <a:rPr lang="ru-RU" b="1" dirty="0">
                <a:solidFill>
                  <a:srgbClr val="4791A1"/>
                </a:solidFill>
                <a:cs typeface="Segoe UI" panose="020B0502040204020203" pitchFamily="34" charset="0"/>
              </a:rPr>
              <a:t>должна относиться к одному товарному знаку и содержать:</a:t>
            </a:r>
          </a:p>
          <a:p>
            <a:pPr marL="285750" indent="-285750">
              <a:buFont typeface="Arial" panose="020B0604020202020204" pitchFamily="34" charset="0"/>
              <a:buChar char="•"/>
            </a:pPr>
            <a:r>
              <a:rPr lang="ru-RU" dirty="0">
                <a:cs typeface="Segoe UI" panose="020B0502040204020203" pitchFamily="34" charset="0"/>
              </a:rPr>
              <a:t>просьбу о проведении экспертизы обозначения с указанием заявителя, </a:t>
            </a:r>
            <a:br>
              <a:rPr lang="ru-RU" dirty="0">
                <a:cs typeface="Segoe UI" panose="020B0502040204020203" pitchFamily="34" charset="0"/>
              </a:rPr>
            </a:br>
            <a:r>
              <a:rPr lang="ru-RU" dirty="0" smtClean="0">
                <a:cs typeface="Segoe UI" panose="020B0502040204020203" pitchFamily="34" charset="0"/>
              </a:rPr>
              <a:t>а </a:t>
            </a:r>
            <a:r>
              <a:rPr lang="ru-RU" dirty="0">
                <a:cs typeface="Segoe UI" panose="020B0502040204020203" pitchFamily="34" charset="0"/>
              </a:rPr>
              <a:t>также его местонахождения или местожительства;</a:t>
            </a:r>
          </a:p>
          <a:p>
            <a:pPr marL="285750" indent="-285750">
              <a:buFont typeface="Arial" panose="020B0604020202020204" pitchFamily="34" charset="0"/>
              <a:buChar char="•"/>
            </a:pPr>
            <a:r>
              <a:rPr lang="ru-RU" dirty="0">
                <a:cs typeface="Segoe UI" panose="020B0502040204020203" pitchFamily="34" charset="0"/>
              </a:rPr>
              <a:t>заявляемое обозначение;</a:t>
            </a:r>
          </a:p>
          <a:p>
            <a:pPr marL="285750" indent="-285750">
              <a:buFont typeface="Arial" panose="020B0604020202020204" pitchFamily="34" charset="0"/>
              <a:buChar char="•"/>
            </a:pPr>
            <a:r>
              <a:rPr lang="ru-RU" dirty="0">
                <a:cs typeface="Segoe UI" panose="020B0502040204020203" pitchFamily="34" charset="0"/>
              </a:rPr>
              <a:t>перечень товаров и (или) услуг в соответствии с Международной классификацией товаров и </a:t>
            </a:r>
            <a:r>
              <a:rPr lang="ru-RU" dirty="0" smtClean="0">
                <a:cs typeface="Segoe UI" panose="020B0502040204020203" pitchFamily="34" charset="0"/>
              </a:rPr>
              <a:t>услуг</a:t>
            </a:r>
            <a:endParaRPr lang="ru-RU" dirty="0">
              <a:cs typeface="Segoe UI" panose="020B0502040204020203" pitchFamily="34" charset="0"/>
            </a:endParaRPr>
          </a:p>
        </p:txBody>
      </p:sp>
      <p:pic>
        <p:nvPicPr>
          <p:cNvPr id="7" name="Рисунок 6"/>
          <p:cNvPicPr>
            <a:picLocks noChangeAspect="1"/>
          </p:cNvPicPr>
          <p:nvPr/>
        </p:nvPicPr>
        <p:blipFill rotWithShape="1">
          <a:blip r:embed="rId3" cstate="print">
            <a:extLst>
              <a:ext uri="{28A0092B-C50C-407E-A947-70E740481C1C}">
                <a14:useLocalDpi xmlns:a14="http://schemas.microsoft.com/office/drawing/2010/main" val="0"/>
              </a:ext>
            </a:extLst>
          </a:blip>
          <a:srcRect b="6460"/>
          <a:stretch/>
        </p:blipFill>
        <p:spPr>
          <a:xfrm>
            <a:off x="404240" y="2787701"/>
            <a:ext cx="634074" cy="720026"/>
          </a:xfrm>
          <a:prstGeom prst="rect">
            <a:avLst/>
          </a:prstGeom>
        </p:spPr>
      </p:pic>
      <p:sp>
        <p:nvSpPr>
          <p:cNvPr id="8" name="TextBox 7"/>
          <p:cNvSpPr txBox="1"/>
          <p:nvPr/>
        </p:nvSpPr>
        <p:spPr>
          <a:xfrm>
            <a:off x="990384" y="1797575"/>
            <a:ext cx="1678211" cy="646331"/>
          </a:xfrm>
          <a:prstGeom prst="rect">
            <a:avLst/>
          </a:prstGeom>
          <a:noFill/>
        </p:spPr>
        <p:txBody>
          <a:bodyPr wrap="square" rtlCol="0">
            <a:spAutoFit/>
          </a:bodyPr>
          <a:lstStyle/>
          <a:p>
            <a:pPr algn="ctr"/>
            <a:r>
              <a:rPr lang="ru-RU" dirty="0" smtClean="0">
                <a:cs typeface="Segoe UI" panose="020B0502040204020203" pitchFamily="34" charset="0"/>
              </a:rPr>
              <a:t>На бумажном </a:t>
            </a:r>
          </a:p>
          <a:p>
            <a:pPr algn="ctr"/>
            <a:r>
              <a:rPr lang="ru-RU" dirty="0" smtClean="0">
                <a:cs typeface="Segoe UI" panose="020B0502040204020203" pitchFamily="34" charset="0"/>
              </a:rPr>
              <a:t>носителе</a:t>
            </a:r>
            <a:endParaRPr lang="ru-RU" dirty="0">
              <a:cs typeface="Segoe UI" panose="020B0502040204020203" pitchFamily="34" charset="0"/>
            </a:endParaRPr>
          </a:p>
        </p:txBody>
      </p:sp>
      <p:sp>
        <p:nvSpPr>
          <p:cNvPr id="9" name="Прямоугольник 8"/>
          <p:cNvSpPr/>
          <p:nvPr/>
        </p:nvSpPr>
        <p:spPr>
          <a:xfrm>
            <a:off x="1151247" y="4744823"/>
            <a:ext cx="1351882" cy="369332"/>
          </a:xfrm>
          <a:prstGeom prst="rect">
            <a:avLst/>
          </a:prstGeom>
        </p:spPr>
        <p:txBody>
          <a:bodyPr wrap="square">
            <a:spAutoFit/>
          </a:bodyPr>
          <a:lstStyle/>
          <a:p>
            <a:pPr algn="ctr"/>
            <a:r>
              <a:rPr lang="ru-RU" dirty="0" err="1" smtClean="0">
                <a:cs typeface="Segoe UI" panose="020B0502040204020203" pitchFamily="34" charset="0"/>
              </a:rPr>
              <a:t>Электронно</a:t>
            </a:r>
            <a:endParaRPr lang="ru-RU" dirty="0">
              <a:cs typeface="Segoe UI" panose="020B0502040204020203" pitchFamily="34" charset="0"/>
            </a:endParaRPr>
          </a:p>
        </p:txBody>
      </p:sp>
      <p:sp>
        <p:nvSpPr>
          <p:cNvPr id="10" name="Прямоугольник 9"/>
          <p:cNvSpPr/>
          <p:nvPr/>
        </p:nvSpPr>
        <p:spPr>
          <a:xfrm>
            <a:off x="2840612" y="5460122"/>
            <a:ext cx="1736967" cy="923330"/>
          </a:xfrm>
          <a:prstGeom prst="rect">
            <a:avLst/>
          </a:prstGeom>
        </p:spPr>
        <p:txBody>
          <a:bodyPr wrap="square">
            <a:spAutoFit/>
          </a:bodyPr>
          <a:lstStyle/>
          <a:p>
            <a:pPr algn="ctr"/>
            <a:r>
              <a:rPr lang="ru-RU" dirty="0" smtClean="0">
                <a:cs typeface="Segoe UI" panose="020B0502040204020203" pitchFamily="34" charset="0"/>
              </a:rPr>
              <a:t>веб-портал</a:t>
            </a:r>
          </a:p>
          <a:p>
            <a:pPr algn="ctr"/>
            <a:r>
              <a:rPr lang="ru-RU" dirty="0" smtClean="0">
                <a:cs typeface="Segoe UI" panose="020B0502040204020203" pitchFamily="34" charset="0"/>
              </a:rPr>
              <a:t> </a:t>
            </a:r>
            <a:r>
              <a:rPr lang="ru-RU" dirty="0">
                <a:cs typeface="Segoe UI" panose="020B0502040204020203" pitchFamily="34" charset="0"/>
              </a:rPr>
              <a:t>«электронного </a:t>
            </a:r>
            <a:endParaRPr lang="ru-RU" dirty="0" smtClean="0">
              <a:cs typeface="Segoe UI" panose="020B0502040204020203" pitchFamily="34" charset="0"/>
            </a:endParaRPr>
          </a:p>
          <a:p>
            <a:pPr algn="ctr"/>
            <a:r>
              <a:rPr lang="ru-RU" dirty="0" smtClean="0">
                <a:cs typeface="Segoe UI" panose="020B0502040204020203" pitchFamily="34" charset="0"/>
              </a:rPr>
              <a:t>правительства</a:t>
            </a:r>
            <a:r>
              <a:rPr lang="ru-RU" dirty="0">
                <a:cs typeface="Segoe UI" panose="020B0502040204020203" pitchFamily="34" charset="0"/>
              </a:rPr>
              <a:t>»</a:t>
            </a:r>
          </a:p>
        </p:txBody>
      </p:sp>
      <p:sp>
        <p:nvSpPr>
          <p:cNvPr id="11" name="Прямоугольник 10"/>
          <p:cNvSpPr/>
          <p:nvPr/>
        </p:nvSpPr>
        <p:spPr>
          <a:xfrm>
            <a:off x="2695488" y="3863040"/>
            <a:ext cx="2230633" cy="923330"/>
          </a:xfrm>
          <a:prstGeom prst="rect">
            <a:avLst/>
          </a:prstGeom>
        </p:spPr>
        <p:txBody>
          <a:bodyPr wrap="square">
            <a:spAutoFit/>
          </a:bodyPr>
          <a:lstStyle/>
          <a:p>
            <a:pPr algn="ctr"/>
            <a:r>
              <a:rPr lang="ru-RU" dirty="0">
                <a:cs typeface="Segoe UI" panose="020B0502040204020203" pitchFamily="34" charset="0"/>
              </a:rPr>
              <a:t>сайт </a:t>
            </a:r>
            <a:r>
              <a:rPr lang="ru-RU" dirty="0" smtClean="0">
                <a:cs typeface="Segoe UI" panose="020B0502040204020203" pitchFamily="34" charset="0"/>
              </a:rPr>
              <a:t>экспертной </a:t>
            </a:r>
          </a:p>
          <a:p>
            <a:pPr algn="ctr"/>
            <a:r>
              <a:rPr lang="ru-RU" dirty="0" smtClean="0">
                <a:cs typeface="Segoe UI" panose="020B0502040204020203" pitchFamily="34" charset="0"/>
              </a:rPr>
              <a:t>организации</a:t>
            </a:r>
          </a:p>
          <a:p>
            <a:pPr algn="ctr"/>
            <a:r>
              <a:rPr lang="ru-RU" dirty="0" smtClean="0">
                <a:cs typeface="Segoe UI" panose="020B0502040204020203" pitchFamily="34" charset="0"/>
              </a:rPr>
              <a:t> </a:t>
            </a:r>
            <a:r>
              <a:rPr lang="ru-RU" dirty="0">
                <a:cs typeface="Segoe UI" panose="020B0502040204020203" pitchFamily="34" charset="0"/>
              </a:rPr>
              <a:t>«www.kazpatent.kz»</a:t>
            </a:r>
          </a:p>
        </p:txBody>
      </p:sp>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1027" y="1135623"/>
            <a:ext cx="651610" cy="661952"/>
          </a:xfrm>
          <a:prstGeom prst="rect">
            <a:avLst/>
          </a:prstGeom>
        </p:spPr>
      </p:pic>
      <p:pic>
        <p:nvPicPr>
          <p:cNvPr id="13" name="Рисунок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9127" l="0" r="100000">
                        <a14:foregroundMark x1="29417" y1="44328" x2="29417" y2="44328"/>
                        <a14:foregroundMark x1="37000" y1="48168" x2="37000" y2="48168"/>
                        <a14:foregroundMark x1="54833" y1="46422" x2="54833" y2="46422"/>
                        <a14:foregroundMark x1="67917" y1="47120" x2="67917" y2="47120"/>
                      </a14:backgroundRemoval>
                    </a14:imgEffect>
                  </a14:imgLayer>
                </a14:imgProps>
              </a:ext>
              <a:ext uri="{28A0092B-C50C-407E-A947-70E740481C1C}">
                <a14:useLocalDpi xmlns:a14="http://schemas.microsoft.com/office/drawing/2010/main" val="0"/>
              </a:ext>
            </a:extLst>
          </a:blip>
          <a:srcRect l="24621" t="32491" r="25758" b="33134"/>
          <a:stretch/>
        </p:blipFill>
        <p:spPr>
          <a:xfrm>
            <a:off x="3046900" y="4993344"/>
            <a:ext cx="1324392" cy="438094"/>
          </a:xfrm>
          <a:prstGeom prst="rect">
            <a:avLst/>
          </a:prstGeom>
        </p:spPr>
      </p:pic>
      <p:sp>
        <p:nvSpPr>
          <p:cNvPr id="17" name="TextBox 16"/>
          <p:cNvSpPr txBox="1"/>
          <p:nvPr/>
        </p:nvSpPr>
        <p:spPr>
          <a:xfrm>
            <a:off x="5346275" y="585015"/>
            <a:ext cx="353037" cy="6186309"/>
          </a:xfrm>
          <a:prstGeom prst="rect">
            <a:avLst/>
          </a:prstGeom>
          <a:solidFill>
            <a:srgbClr val="4ED3F9"/>
          </a:solidFill>
        </p:spPr>
        <p:txBody>
          <a:bodyPr wrap="square" rtlCol="0">
            <a:spAutoFit/>
          </a:bodyPr>
          <a:lstStyle/>
          <a:p>
            <a:pPr algn="ctr"/>
            <a:r>
              <a:rPr lang="ru-RU" dirty="0" smtClean="0">
                <a:cs typeface="Segoe UI" panose="020B0502040204020203" pitchFamily="34" charset="0"/>
              </a:rPr>
              <a:t>		</a:t>
            </a:r>
            <a:endParaRPr lang="en-US" dirty="0" smtClean="0">
              <a:cs typeface="Segoe UI" panose="020B0502040204020203" pitchFamily="34" charset="0"/>
            </a:endParaRPr>
          </a:p>
          <a:p>
            <a:pPr algn="ctr"/>
            <a:endParaRPr lang="en-US" dirty="0">
              <a:cs typeface="Segoe UI" panose="020B0502040204020203" pitchFamily="34" charset="0"/>
            </a:endParaRPr>
          </a:p>
          <a:p>
            <a:pPr algn="ctr"/>
            <a:r>
              <a:rPr lang="ru-RU" dirty="0" smtClean="0">
                <a:cs typeface="Segoe UI" panose="020B0502040204020203" pitchFamily="34" charset="0"/>
              </a:rPr>
              <a:t>		</a:t>
            </a:r>
            <a:endParaRPr lang="en-US" dirty="0" smtClean="0">
              <a:cs typeface="Segoe UI" panose="020B0502040204020203" pitchFamily="34" charset="0"/>
            </a:endParaRPr>
          </a:p>
          <a:p>
            <a:pPr algn="ctr"/>
            <a:r>
              <a:rPr lang="ru-RU" dirty="0" smtClean="0">
                <a:cs typeface="Segoe UI" panose="020B0502040204020203" pitchFamily="34" charset="0"/>
              </a:rPr>
              <a:t>		РГП </a:t>
            </a:r>
          </a:p>
          <a:p>
            <a:pPr algn="ctr"/>
            <a:r>
              <a:rPr lang="ru-RU" dirty="0">
                <a:cs typeface="Segoe UI" panose="020B0502040204020203" pitchFamily="34" charset="0"/>
              </a:rPr>
              <a:t>	</a:t>
            </a:r>
            <a:r>
              <a:rPr lang="ru-RU" dirty="0" smtClean="0">
                <a:cs typeface="Segoe UI" panose="020B0502040204020203" pitchFamily="34" charset="0"/>
              </a:rPr>
              <a:t>НИИС</a:t>
            </a:r>
            <a:r>
              <a:rPr lang="ru-RU" dirty="0">
                <a:cs typeface="Segoe UI" panose="020B0502040204020203" pitchFamily="34" charset="0"/>
              </a:rPr>
              <a:t>	</a:t>
            </a:r>
            <a:r>
              <a:rPr lang="ru-RU" dirty="0" smtClean="0">
                <a:cs typeface="Segoe UI" panose="020B0502040204020203" pitchFamily="34" charset="0"/>
              </a:rPr>
              <a:t>		</a:t>
            </a:r>
            <a:endParaRPr lang="en-US" dirty="0" smtClean="0">
              <a:cs typeface="Segoe UI" panose="020B0502040204020203" pitchFamily="34" charset="0"/>
            </a:endParaRPr>
          </a:p>
          <a:p>
            <a:pPr algn="ctr"/>
            <a:endParaRPr lang="en-US" dirty="0">
              <a:cs typeface="Segoe UI" panose="020B0502040204020203" pitchFamily="34" charset="0"/>
            </a:endParaRPr>
          </a:p>
          <a:p>
            <a:pPr algn="ctr"/>
            <a:r>
              <a:rPr lang="ru-RU" dirty="0" smtClean="0">
                <a:cs typeface="Segoe UI" panose="020B0502040204020203" pitchFamily="34" charset="0"/>
              </a:rPr>
              <a:t>			</a:t>
            </a:r>
          </a:p>
        </p:txBody>
      </p:sp>
      <p:sp>
        <p:nvSpPr>
          <p:cNvPr id="18" name="Прямоугольник 17"/>
          <p:cNvSpPr/>
          <p:nvPr/>
        </p:nvSpPr>
        <p:spPr>
          <a:xfrm>
            <a:off x="224287" y="3507727"/>
            <a:ext cx="955761" cy="369332"/>
          </a:xfrm>
          <a:prstGeom prst="rect">
            <a:avLst/>
          </a:prstGeom>
        </p:spPr>
        <p:txBody>
          <a:bodyPr wrap="square">
            <a:spAutoFit/>
          </a:bodyPr>
          <a:lstStyle/>
          <a:p>
            <a:pPr algn="ctr"/>
            <a:r>
              <a:rPr lang="ru-RU" dirty="0">
                <a:cs typeface="Segoe UI" panose="020B0502040204020203" pitchFamily="34" charset="0"/>
              </a:rPr>
              <a:t>Заявка</a:t>
            </a:r>
          </a:p>
        </p:txBody>
      </p:sp>
      <p:cxnSp>
        <p:nvCxnSpPr>
          <p:cNvPr id="20" name="Прямая со стрелкой 19"/>
          <p:cNvCxnSpPr/>
          <p:nvPr/>
        </p:nvCxnSpPr>
        <p:spPr>
          <a:xfrm flipV="1">
            <a:off x="926992" y="2333661"/>
            <a:ext cx="322370" cy="326542"/>
          </a:xfrm>
          <a:prstGeom prst="straightConnector1">
            <a:avLst/>
          </a:prstGeom>
          <a:ln w="19050">
            <a:solidFill>
              <a:srgbClr val="4791A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p:nvPr/>
        </p:nvCxnSpPr>
        <p:spPr>
          <a:xfrm>
            <a:off x="926992" y="3878884"/>
            <a:ext cx="350504" cy="327586"/>
          </a:xfrm>
          <a:prstGeom prst="straightConnector1">
            <a:avLst/>
          </a:prstGeom>
          <a:ln w="19050">
            <a:solidFill>
              <a:srgbClr val="4791A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p:nvPr/>
        </p:nvCxnSpPr>
        <p:spPr>
          <a:xfrm flipV="1">
            <a:off x="2496579" y="3990570"/>
            <a:ext cx="344033" cy="292100"/>
          </a:xfrm>
          <a:prstGeom prst="straightConnector1">
            <a:avLst/>
          </a:prstGeom>
          <a:ln w="19050">
            <a:solidFill>
              <a:srgbClr val="4791A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p:nvPr/>
        </p:nvCxnSpPr>
        <p:spPr>
          <a:xfrm flipV="1">
            <a:off x="2343150" y="1465614"/>
            <a:ext cx="2924175" cy="987"/>
          </a:xfrm>
          <a:prstGeom prst="straightConnector1">
            <a:avLst/>
          </a:prstGeom>
          <a:ln w="19050">
            <a:solidFill>
              <a:srgbClr val="4791A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p:nvPr/>
        </p:nvCxnSpPr>
        <p:spPr>
          <a:xfrm flipV="1">
            <a:off x="4936073" y="3648000"/>
            <a:ext cx="314447" cy="2135"/>
          </a:xfrm>
          <a:prstGeom prst="straightConnector1">
            <a:avLst/>
          </a:prstGeom>
          <a:ln w="19050">
            <a:solidFill>
              <a:srgbClr val="4791A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p:cNvCxnSpPr/>
          <p:nvPr/>
        </p:nvCxnSpPr>
        <p:spPr>
          <a:xfrm>
            <a:off x="4547785" y="5212391"/>
            <a:ext cx="665638" cy="0"/>
          </a:xfrm>
          <a:prstGeom prst="straightConnector1">
            <a:avLst/>
          </a:prstGeom>
          <a:ln w="19050">
            <a:solidFill>
              <a:srgbClr val="4791A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313125" y="3404300"/>
            <a:ext cx="4958273" cy="2339102"/>
          </a:xfrm>
          <a:prstGeom prst="rect">
            <a:avLst/>
          </a:prstGeom>
          <a:noFill/>
        </p:spPr>
        <p:txBody>
          <a:bodyPr wrap="square" rtlCol="0">
            <a:spAutoFit/>
          </a:bodyPr>
          <a:lstStyle/>
          <a:p>
            <a:r>
              <a:rPr lang="ru-RU" b="1" dirty="0">
                <a:solidFill>
                  <a:srgbClr val="4791A1"/>
                </a:solidFill>
                <a:cs typeface="Segoe UI" panose="020B0502040204020203" pitchFamily="34" charset="0"/>
              </a:rPr>
              <a:t>К заявке должны быть приложены:</a:t>
            </a:r>
          </a:p>
          <a:p>
            <a:pPr marL="285750" indent="-285750">
              <a:buFont typeface="Arial" panose="020B0604020202020204" pitchFamily="34" charset="0"/>
              <a:buChar char="•"/>
            </a:pPr>
            <a:r>
              <a:rPr lang="ru-RU" dirty="0">
                <a:cs typeface="Segoe UI" panose="020B0502040204020203" pitchFamily="34" charset="0"/>
              </a:rPr>
              <a:t>копия документа, подтверждающего оплату услуги за проведение экспертизы;</a:t>
            </a:r>
          </a:p>
          <a:p>
            <a:pPr marL="285750" indent="-285750">
              <a:buFont typeface="Arial" panose="020B0604020202020204" pitchFamily="34" charset="0"/>
              <a:buChar char="•"/>
            </a:pPr>
            <a:r>
              <a:rPr lang="ru-RU" dirty="0">
                <a:cs typeface="Segoe UI" panose="020B0502040204020203" pitchFamily="34" charset="0"/>
              </a:rPr>
              <a:t>копия доверенности в случае ведения делопроизводства через представителя;</a:t>
            </a:r>
          </a:p>
          <a:p>
            <a:pPr marL="285750" indent="-285750">
              <a:buFont typeface="Arial" panose="020B0604020202020204" pitchFamily="34" charset="0"/>
              <a:buChar char="•"/>
            </a:pPr>
            <a:r>
              <a:rPr lang="ru-RU" dirty="0">
                <a:cs typeface="Segoe UI" panose="020B0502040204020203" pitchFamily="34" charset="0"/>
              </a:rPr>
              <a:t>устав коллективного товарного знака (в случае подачи заявки на коллективный товарный знак</a:t>
            </a:r>
            <a:r>
              <a:rPr lang="ru-RU" dirty="0" smtClean="0">
                <a:cs typeface="Segoe UI" panose="020B0502040204020203" pitchFamily="34" charset="0"/>
              </a:rPr>
              <a:t>)</a:t>
            </a:r>
            <a:endParaRPr lang="en-US" dirty="0" smtClean="0">
              <a:cs typeface="Segoe UI" panose="020B0502040204020203" pitchFamily="34" charset="0"/>
            </a:endParaRPr>
          </a:p>
        </p:txBody>
      </p:sp>
      <p:grpSp>
        <p:nvGrpSpPr>
          <p:cNvPr id="46" name="Группа 45"/>
          <p:cNvGrpSpPr/>
          <p:nvPr/>
        </p:nvGrpSpPr>
        <p:grpSpPr>
          <a:xfrm>
            <a:off x="6178789" y="741029"/>
            <a:ext cx="845088" cy="789188"/>
            <a:chOff x="6113703" y="1314802"/>
            <a:chExt cx="845088" cy="789188"/>
          </a:xfrm>
        </p:grpSpPr>
        <p:pic>
          <p:nvPicPr>
            <p:cNvPr id="22" name="Рисунок 21"/>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6094" r="93906"/>
                      </a14:imgEffect>
                    </a14:imgLayer>
                  </a14:imgProps>
                </a:ext>
                <a:ext uri="{28A0092B-C50C-407E-A947-70E740481C1C}">
                  <a14:useLocalDpi xmlns:a14="http://schemas.microsoft.com/office/drawing/2010/main" val="0"/>
                </a:ext>
              </a:extLst>
            </a:blip>
            <a:stretch>
              <a:fillRect/>
            </a:stretch>
          </p:blipFill>
          <p:spPr>
            <a:xfrm rot="16200000">
              <a:off x="6146862" y="1306352"/>
              <a:ext cx="789188" cy="806088"/>
            </a:xfrm>
            <a:prstGeom prst="rect">
              <a:avLst/>
            </a:prstGeom>
          </p:spPr>
        </p:pic>
        <p:sp>
          <p:nvSpPr>
            <p:cNvPr id="26" name="Овал 25"/>
            <p:cNvSpPr/>
            <p:nvPr/>
          </p:nvSpPr>
          <p:spPr>
            <a:xfrm>
              <a:off x="6113703" y="1331136"/>
              <a:ext cx="845088" cy="743152"/>
            </a:xfrm>
            <a:prstGeom prst="ellipse">
              <a:avLst/>
            </a:prstGeom>
            <a:noFill/>
            <a:ln w="19050">
              <a:solidFill>
                <a:srgbClr val="479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cs typeface="Segoe UI" panose="020B0502040204020203" pitchFamily="34" charset="0"/>
              </a:endParaRPr>
            </a:p>
          </p:txBody>
        </p:sp>
      </p:grpSp>
      <p:pic>
        <p:nvPicPr>
          <p:cNvPr id="45" name="Рисунок 44"/>
          <p:cNvPicPr>
            <a:picLocks noChangeAspect="1"/>
          </p:cNvPicPr>
          <p:nvPr/>
        </p:nvPicPr>
        <p:blipFill>
          <a:blip r:embed="rId9" cstate="print">
            <a:extLst>
              <a:ext uri="{BEBA8EAE-BF5A-486C-A8C5-ECC9F3942E4B}">
                <a14:imgProps xmlns:a14="http://schemas.microsoft.com/office/drawing/2010/main">
                  <a14:imgLayer r:embed="rId10">
                    <a14:imgEffect>
                      <a14:backgroundRemoval t="0" b="98985" l="0" r="100000">
                        <a14:foregroundMark x1="44082" y1="39184" x2="44082" y2="39184"/>
                        <a14:foregroundMark x1="60914" y1="97462" x2="43147" y2="99492"/>
                        <a14:foregroundMark x1="42640" y1="99492" x2="24365" y2="92386"/>
                        <a14:foregroundMark x1="24365" y1="92386" x2="8629" y2="76650"/>
                        <a14:foregroundMark x1="8629" y1="76650" x2="508" y2="56345"/>
                        <a14:foregroundMark x1="4061" y1="30964" x2="4061" y2="30964"/>
                        <a14:foregroundMark x1="1015" y1="54822" x2="2030" y2="39594"/>
                        <a14:foregroundMark x1="2030" y1="41117" x2="6599" y2="27919"/>
                        <a14:foregroundMark x1="6599" y1="27919" x2="12690" y2="18782"/>
                        <a14:foregroundMark x1="12690" y1="18782" x2="21827" y2="10660"/>
                        <a14:foregroundMark x1="21827" y1="10660" x2="29442" y2="5584"/>
                        <a14:foregroundMark x1="29442" y1="5584" x2="42132" y2="2538"/>
                        <a14:foregroundMark x1="42132" y1="2538" x2="48731" y2="1015"/>
                        <a14:foregroundMark x1="47208" y1="1015" x2="57868" y2="1523"/>
                        <a14:foregroundMark x1="57868" y1="1523" x2="71066" y2="5584"/>
                        <a14:foregroundMark x1="71574" y1="5584" x2="77665" y2="10152"/>
                        <a14:foregroundMark x1="77665" y1="10152" x2="87817" y2="19289"/>
                        <a14:foregroundMark x1="87817" y1="19289" x2="87817" y2="19289"/>
                        <a14:foregroundMark x1="87817" y1="19289" x2="94924" y2="30964"/>
                        <a14:foregroundMark x1="94924" y1="30964" x2="94924" y2="30964"/>
                        <a14:foregroundMark x1="94924" y1="30964" x2="98477" y2="44670"/>
                        <a14:foregroundMark x1="98477" y1="44670" x2="97970" y2="57360"/>
                        <a14:foregroundMark x1="97970" y1="57360" x2="95939" y2="67005"/>
                        <a14:foregroundMark x1="95939" y1="67005" x2="90863" y2="77157"/>
                        <a14:foregroundMark x1="90863" y1="77157" x2="90863" y2="77157"/>
                        <a14:foregroundMark x1="90863" y1="77157" x2="83756" y2="85279"/>
                        <a14:foregroundMark x1="84264" y1="84264" x2="78173" y2="90355"/>
                        <a14:foregroundMark x1="78173" y1="90355" x2="70558" y2="93909"/>
                        <a14:foregroundMark x1="70558" y1="93909" x2="64467" y2="97462"/>
                        <a14:foregroundMark x1="64467" y1="97462" x2="57360" y2="97970"/>
                      </a14:backgroundRemoval>
                    </a14:imgEffect>
                  </a14:imgLayer>
                </a14:imgProps>
              </a:ext>
              <a:ext uri="{28A0092B-C50C-407E-A947-70E740481C1C}">
                <a14:useLocalDpi xmlns:a14="http://schemas.microsoft.com/office/drawing/2010/main" val="0"/>
              </a:ext>
            </a:extLst>
          </a:blip>
          <a:stretch>
            <a:fillRect/>
          </a:stretch>
        </p:blipFill>
        <p:spPr>
          <a:xfrm>
            <a:off x="6203503" y="3892156"/>
            <a:ext cx="816506" cy="816506"/>
          </a:xfrm>
          <a:prstGeom prst="rect">
            <a:avLst/>
          </a:prstGeom>
        </p:spPr>
      </p:pic>
      <p:sp>
        <p:nvSpPr>
          <p:cNvPr id="47" name="Прямоугольник 46"/>
          <p:cNvSpPr/>
          <p:nvPr/>
        </p:nvSpPr>
        <p:spPr>
          <a:xfrm>
            <a:off x="6083134" y="5570995"/>
            <a:ext cx="6108866" cy="1200329"/>
          </a:xfrm>
          <a:prstGeom prst="rect">
            <a:avLst/>
          </a:prstGeom>
        </p:spPr>
        <p:txBody>
          <a:bodyPr wrap="square">
            <a:spAutoFit/>
          </a:bodyPr>
          <a:lstStyle/>
          <a:p>
            <a:r>
              <a:rPr lang="ru-RU" dirty="0" smtClean="0">
                <a:cs typeface="Segoe UI" panose="020B0502040204020203" pitchFamily="34" charset="0"/>
              </a:rPr>
              <a:t>Заявка </a:t>
            </a:r>
            <a:r>
              <a:rPr lang="ru-RU" dirty="0">
                <a:cs typeface="Segoe UI" panose="020B0502040204020203" pitchFamily="34" charset="0"/>
              </a:rPr>
              <a:t>и прилагаемые к ней документы представляются на </a:t>
            </a:r>
            <a:r>
              <a:rPr lang="ru-RU" i="1" dirty="0">
                <a:cs typeface="Segoe UI" panose="020B0502040204020203" pitchFamily="34" charset="0"/>
              </a:rPr>
              <a:t>казахском</a:t>
            </a:r>
            <a:r>
              <a:rPr lang="ru-RU" dirty="0">
                <a:cs typeface="Segoe UI" panose="020B0502040204020203" pitchFamily="34" charset="0"/>
              </a:rPr>
              <a:t> или </a:t>
            </a:r>
            <a:r>
              <a:rPr lang="ru-RU" i="1" dirty="0">
                <a:cs typeface="Segoe UI" panose="020B0502040204020203" pitchFamily="34" charset="0"/>
              </a:rPr>
              <a:t>русском языке</a:t>
            </a:r>
            <a:r>
              <a:rPr lang="ru-RU" dirty="0">
                <a:cs typeface="Segoe UI" panose="020B0502040204020203" pitchFamily="34" charset="0"/>
              </a:rPr>
              <a:t>. </a:t>
            </a:r>
            <a:r>
              <a:rPr lang="ru-RU" dirty="0" smtClean="0">
                <a:cs typeface="Segoe UI" panose="020B0502040204020203" pitchFamily="34" charset="0"/>
              </a:rPr>
              <a:t>(Если </a:t>
            </a:r>
            <a:r>
              <a:rPr lang="ru-RU" dirty="0">
                <a:cs typeface="Segoe UI" panose="020B0502040204020203" pitchFamily="34" charset="0"/>
              </a:rPr>
              <a:t>документы представлены на другом языке, то заявитель представляет в месячный срок их перевод на </a:t>
            </a:r>
            <a:r>
              <a:rPr lang="ru-RU" dirty="0" smtClean="0">
                <a:cs typeface="Segoe UI" panose="020B0502040204020203" pitchFamily="34" charset="0"/>
              </a:rPr>
              <a:t>казахский или русский язык)</a:t>
            </a:r>
            <a:endParaRPr lang="ru-RU" dirty="0">
              <a:cs typeface="Segoe UI" panose="020B0502040204020203" pitchFamily="34" charset="0"/>
            </a:endParaRPr>
          </a:p>
        </p:txBody>
      </p:sp>
      <p:pic>
        <p:nvPicPr>
          <p:cNvPr id="28" name="Рисунок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13895" y="3471586"/>
            <a:ext cx="2183616" cy="361367"/>
          </a:xfrm>
          <a:prstGeom prst="rect">
            <a:avLst/>
          </a:prstGeom>
        </p:spPr>
      </p:pic>
      <p:pic>
        <p:nvPicPr>
          <p:cNvPr id="31" name="Рисунок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5959" y="85447"/>
            <a:ext cx="2280620" cy="377420"/>
          </a:xfrm>
          <a:prstGeom prst="rect">
            <a:avLst/>
          </a:prstGeom>
        </p:spPr>
      </p:pic>
      <p:cxnSp>
        <p:nvCxnSpPr>
          <p:cNvPr id="38" name="Прямая со стрелкой 37"/>
          <p:cNvCxnSpPr/>
          <p:nvPr/>
        </p:nvCxnSpPr>
        <p:spPr>
          <a:xfrm>
            <a:off x="2496579" y="4725346"/>
            <a:ext cx="344033" cy="292100"/>
          </a:xfrm>
          <a:prstGeom prst="straightConnector1">
            <a:avLst/>
          </a:prstGeom>
          <a:ln w="19050">
            <a:solidFill>
              <a:srgbClr val="4791A1"/>
            </a:solidFill>
            <a:tailEnd type="triangle"/>
          </a:ln>
        </p:spPr>
        <p:style>
          <a:lnRef idx="1">
            <a:schemeClr val="accent1"/>
          </a:lnRef>
          <a:fillRef idx="0">
            <a:schemeClr val="accent1"/>
          </a:fillRef>
          <a:effectRef idx="0">
            <a:schemeClr val="accent1"/>
          </a:effectRef>
          <a:fontRef idx="minor">
            <a:schemeClr val="tx1"/>
          </a:fontRef>
        </p:style>
      </p:cxnSp>
      <p:pic>
        <p:nvPicPr>
          <p:cNvPr id="34" name="Рисунок 33"/>
          <p:cNvPicPr>
            <a:picLocks noChangeAspect="1"/>
          </p:cNvPicPr>
          <p:nvPr/>
        </p:nvPicPr>
        <p:blipFill>
          <a:blip r:embed="rId12" cstate="print">
            <a:extLst>
              <a:ext uri="{BEBA8EAE-BF5A-486C-A8C5-ECC9F3942E4B}">
                <a14:imgProps xmlns:a14="http://schemas.microsoft.com/office/drawing/2010/main">
                  <a14:imgLayer r:embed="rId13">
                    <a14:imgEffect>
                      <a14:backgroundRemoval t="778" b="98111" l="1333" r="100000">
                        <a14:foregroundMark x1="66889" y1="60556" x2="66889" y2="83556"/>
                        <a14:foregroundMark x1="47000" y1="47444" x2="48111" y2="78111"/>
                      </a14:backgroundRemoval>
                    </a14:imgEffect>
                  </a14:imgLayer>
                </a14:imgProps>
              </a:ext>
              <a:ext uri="{28A0092B-C50C-407E-A947-70E740481C1C}">
                <a14:useLocalDpi xmlns:a14="http://schemas.microsoft.com/office/drawing/2010/main" val="0"/>
              </a:ext>
            </a:extLst>
          </a:blip>
          <a:stretch>
            <a:fillRect/>
          </a:stretch>
        </p:blipFill>
        <p:spPr>
          <a:xfrm>
            <a:off x="1430416" y="3984246"/>
            <a:ext cx="792833" cy="792833"/>
          </a:xfrm>
          <a:prstGeom prst="rect">
            <a:avLst/>
          </a:prstGeom>
        </p:spPr>
      </p:pic>
      <p:sp>
        <p:nvSpPr>
          <p:cNvPr id="2" name="Прямоугольник 1"/>
          <p:cNvSpPr/>
          <p:nvPr/>
        </p:nvSpPr>
        <p:spPr>
          <a:xfrm>
            <a:off x="3381694" y="47364"/>
            <a:ext cx="4282198" cy="523220"/>
          </a:xfrm>
          <a:prstGeom prst="rect">
            <a:avLst/>
          </a:prstGeom>
        </p:spPr>
        <p:txBody>
          <a:bodyPr wrap="none">
            <a:spAutoFit/>
          </a:bodyPr>
          <a:lstStyle/>
          <a:p>
            <a:r>
              <a:rPr lang="ru-RU" sz="2800" b="1" dirty="0">
                <a:solidFill>
                  <a:srgbClr val="4791A1"/>
                </a:solidFill>
                <a:cs typeface="Segoe UI" panose="020B0502040204020203" pitchFamily="34" charset="0"/>
              </a:rPr>
              <a:t>Процедура </a:t>
            </a:r>
            <a:r>
              <a:rPr lang="ru-RU" sz="2800" b="1" dirty="0" smtClean="0">
                <a:solidFill>
                  <a:srgbClr val="4791A1"/>
                </a:solidFill>
                <a:cs typeface="Segoe UI" panose="020B0502040204020203" pitchFamily="34" charset="0"/>
              </a:rPr>
              <a:t>подачи заявки</a:t>
            </a:r>
            <a:endParaRPr lang="ru-RU" sz="2800" b="1" dirty="0">
              <a:solidFill>
                <a:srgbClr val="4791A1"/>
              </a:solidFill>
              <a:cs typeface="Segoe UI" panose="020B0502040204020203" pitchFamily="34" charset="0"/>
            </a:endParaRPr>
          </a:p>
        </p:txBody>
      </p:sp>
    </p:spTree>
    <p:extLst>
      <p:ext uri="{BB962C8B-B14F-4D97-AF65-F5344CB8AC3E}">
        <p14:creationId xmlns:p14="http://schemas.microsoft.com/office/powerpoint/2010/main" val="26833581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86622" y="44852"/>
            <a:ext cx="10645244" cy="523220"/>
          </a:xfrm>
          <a:prstGeom prst="rect">
            <a:avLst/>
          </a:prstGeom>
          <a:noFill/>
        </p:spPr>
        <p:txBody>
          <a:bodyPr wrap="square" rtlCol="0">
            <a:spAutoFit/>
          </a:bodyPr>
          <a:lstStyle/>
          <a:p>
            <a:r>
              <a:rPr lang="ru-RU" sz="2800" b="1" dirty="0">
                <a:solidFill>
                  <a:srgbClr val="4791A1"/>
                </a:solidFill>
                <a:cs typeface="Segoe UI" panose="020B0502040204020203" pitchFamily="34" charset="0"/>
              </a:rPr>
              <a:t>Процедура экспертизы и регистрации </a:t>
            </a:r>
            <a:r>
              <a:rPr lang="ru-RU" sz="2800" b="1" dirty="0" smtClean="0">
                <a:solidFill>
                  <a:srgbClr val="4791A1"/>
                </a:solidFill>
                <a:cs typeface="Segoe UI" panose="020B0502040204020203" pitchFamily="34" charset="0"/>
              </a:rPr>
              <a:t>товарного </a:t>
            </a:r>
            <a:r>
              <a:rPr lang="ru-RU" sz="2800" b="1" dirty="0">
                <a:solidFill>
                  <a:srgbClr val="4791A1"/>
                </a:solidFill>
                <a:cs typeface="Segoe UI" panose="020B0502040204020203" pitchFamily="34" charset="0"/>
              </a:rPr>
              <a:t>знака</a:t>
            </a:r>
          </a:p>
        </p:txBody>
      </p:sp>
      <p:sp>
        <p:nvSpPr>
          <p:cNvPr id="9" name="TextBox 8"/>
          <p:cNvSpPr txBox="1"/>
          <p:nvPr/>
        </p:nvSpPr>
        <p:spPr>
          <a:xfrm>
            <a:off x="399129" y="644624"/>
            <a:ext cx="3600000" cy="400110"/>
          </a:xfrm>
          <a:prstGeom prst="rect">
            <a:avLst/>
          </a:prstGeom>
          <a:noFill/>
          <a:ln w="28575">
            <a:noFill/>
          </a:ln>
        </p:spPr>
        <p:txBody>
          <a:bodyPr wrap="square" rtlCol="0">
            <a:spAutoFit/>
          </a:bodyPr>
          <a:lstStyle/>
          <a:p>
            <a:pPr algn="ctr"/>
            <a:r>
              <a:rPr lang="ru-RU" sz="2000" b="1" dirty="0">
                <a:solidFill>
                  <a:srgbClr val="4791A1"/>
                </a:solidFill>
                <a:cs typeface="Segoe UI" panose="020B0502040204020203" pitchFamily="34" charset="0"/>
              </a:rPr>
              <a:t>Предварительная экспертиза </a:t>
            </a:r>
          </a:p>
        </p:txBody>
      </p:sp>
      <p:sp>
        <p:nvSpPr>
          <p:cNvPr id="12" name="TextBox 11"/>
          <p:cNvSpPr txBox="1"/>
          <p:nvPr/>
        </p:nvSpPr>
        <p:spPr>
          <a:xfrm>
            <a:off x="4401101" y="618425"/>
            <a:ext cx="3600000" cy="400110"/>
          </a:xfrm>
          <a:prstGeom prst="rect">
            <a:avLst/>
          </a:prstGeom>
          <a:noFill/>
          <a:ln w="28575">
            <a:noFill/>
          </a:ln>
        </p:spPr>
        <p:txBody>
          <a:bodyPr wrap="square" rtlCol="0">
            <a:spAutoFit/>
          </a:bodyPr>
          <a:lstStyle/>
          <a:p>
            <a:pPr algn="ctr"/>
            <a:r>
              <a:rPr lang="ru-RU" sz="2000" b="1" dirty="0">
                <a:solidFill>
                  <a:srgbClr val="4791A1"/>
                </a:solidFill>
                <a:cs typeface="Segoe UI" panose="020B0502040204020203" pitchFamily="34" charset="0"/>
              </a:rPr>
              <a:t>Полная экспертиза </a:t>
            </a:r>
          </a:p>
        </p:txBody>
      </p:sp>
      <p:sp>
        <p:nvSpPr>
          <p:cNvPr id="13" name="TextBox 12"/>
          <p:cNvSpPr txBox="1"/>
          <p:nvPr/>
        </p:nvSpPr>
        <p:spPr>
          <a:xfrm>
            <a:off x="8249837" y="618425"/>
            <a:ext cx="3600000" cy="400110"/>
          </a:xfrm>
          <a:prstGeom prst="rect">
            <a:avLst/>
          </a:prstGeom>
          <a:noFill/>
          <a:ln w="28575">
            <a:noFill/>
          </a:ln>
        </p:spPr>
        <p:txBody>
          <a:bodyPr wrap="square" rtlCol="0">
            <a:spAutoFit/>
          </a:bodyPr>
          <a:lstStyle/>
          <a:p>
            <a:pPr algn="ctr"/>
            <a:r>
              <a:rPr lang="ru-RU" sz="2000" b="1" dirty="0">
                <a:solidFill>
                  <a:srgbClr val="4791A1"/>
                </a:solidFill>
                <a:cs typeface="Segoe UI" panose="020B0502040204020203" pitchFamily="34" charset="0"/>
              </a:rPr>
              <a:t>Регистрация товарного знака </a:t>
            </a:r>
          </a:p>
        </p:txBody>
      </p:sp>
      <p:sp>
        <p:nvSpPr>
          <p:cNvPr id="19" name="TextBox 18"/>
          <p:cNvSpPr txBox="1"/>
          <p:nvPr/>
        </p:nvSpPr>
        <p:spPr>
          <a:xfrm>
            <a:off x="1197777" y="5131930"/>
            <a:ext cx="2977691" cy="1169551"/>
          </a:xfrm>
          <a:prstGeom prst="rect">
            <a:avLst/>
          </a:prstGeom>
          <a:noFill/>
        </p:spPr>
        <p:txBody>
          <a:bodyPr wrap="square" rtlCol="0">
            <a:spAutoFit/>
          </a:bodyPr>
          <a:lstStyle/>
          <a:p>
            <a:r>
              <a:rPr lang="ru-RU" sz="1400" dirty="0" smtClean="0">
                <a:cs typeface="Segoe UI" panose="020B0502040204020203" pitchFamily="34" charset="0"/>
              </a:rPr>
              <a:t>В </a:t>
            </a:r>
            <a:r>
              <a:rPr lang="ru-RU" sz="1400" dirty="0">
                <a:cs typeface="Segoe UI" panose="020B0502040204020203" pitchFamily="34" charset="0"/>
              </a:rPr>
              <a:t>течение пяти рабочих дней с даты завершения предварительной экспертизы сведения о заявке публикуются еженедельно в </a:t>
            </a:r>
            <a:r>
              <a:rPr lang="ru-RU" sz="1400" dirty="0" smtClean="0">
                <a:cs typeface="Segoe UI" panose="020B0502040204020203" pitchFamily="34" charset="0"/>
              </a:rPr>
              <a:t>бюллетене</a:t>
            </a:r>
            <a:endParaRPr lang="ru-RU" sz="1400" dirty="0">
              <a:cs typeface="Segoe UI" panose="020B0502040204020203" pitchFamily="34" charset="0"/>
            </a:endParaRPr>
          </a:p>
        </p:txBody>
      </p:sp>
      <p:sp>
        <p:nvSpPr>
          <p:cNvPr id="20" name="TextBox 19"/>
          <p:cNvSpPr txBox="1"/>
          <p:nvPr/>
        </p:nvSpPr>
        <p:spPr>
          <a:xfrm>
            <a:off x="5473015" y="4633942"/>
            <a:ext cx="2599864" cy="1815882"/>
          </a:xfrm>
          <a:prstGeom prst="rect">
            <a:avLst/>
          </a:prstGeom>
          <a:noFill/>
        </p:spPr>
        <p:txBody>
          <a:bodyPr wrap="square" rtlCol="0">
            <a:spAutoFit/>
          </a:bodyPr>
          <a:lstStyle/>
          <a:p>
            <a:r>
              <a:rPr lang="ru-RU" sz="1400" dirty="0" smtClean="0">
                <a:cs typeface="Segoe UI" panose="020B0502040204020203" pitchFamily="34" charset="0"/>
              </a:rPr>
              <a:t>По </a:t>
            </a:r>
            <a:r>
              <a:rPr lang="ru-RU" sz="1400" dirty="0">
                <a:cs typeface="Segoe UI" panose="020B0502040204020203" pitchFamily="34" charset="0"/>
              </a:rPr>
              <a:t>результатам полной экспертизы заявителю направляется экспертное заключение о регистрации, предварительной частичной регистрации или предварительном отказе в регистрации товарного </a:t>
            </a:r>
            <a:r>
              <a:rPr lang="ru-RU" sz="1400" dirty="0" smtClean="0">
                <a:cs typeface="Segoe UI" panose="020B0502040204020203" pitchFamily="34" charset="0"/>
              </a:rPr>
              <a:t>знака</a:t>
            </a:r>
            <a:endParaRPr lang="ru-RU" sz="1400" dirty="0">
              <a:cs typeface="Segoe UI" panose="020B0502040204020203" pitchFamily="34" charset="0"/>
            </a:endParaRPr>
          </a:p>
        </p:txBody>
      </p:sp>
      <p:sp>
        <p:nvSpPr>
          <p:cNvPr id="23" name="Прямоугольник 22"/>
          <p:cNvSpPr/>
          <p:nvPr/>
        </p:nvSpPr>
        <p:spPr>
          <a:xfrm>
            <a:off x="9194247" y="4793672"/>
            <a:ext cx="2944676" cy="1815882"/>
          </a:xfrm>
          <a:prstGeom prst="rect">
            <a:avLst/>
          </a:prstGeom>
        </p:spPr>
        <p:txBody>
          <a:bodyPr wrap="square">
            <a:spAutoFit/>
          </a:bodyPr>
          <a:lstStyle/>
          <a:p>
            <a:r>
              <a:rPr lang="ru-RU" sz="1400" dirty="0" smtClean="0">
                <a:solidFill>
                  <a:srgbClr val="000000"/>
                </a:solidFill>
                <a:cs typeface="Segoe UI" panose="020B0502040204020203" pitchFamily="34" charset="0"/>
              </a:rPr>
              <a:t>Регистрация </a:t>
            </a:r>
            <a:r>
              <a:rPr lang="ru-RU" sz="1400" dirty="0">
                <a:solidFill>
                  <a:srgbClr val="000000"/>
                </a:solidFill>
                <a:cs typeface="Segoe UI" panose="020B0502040204020203" pitchFamily="34" charset="0"/>
              </a:rPr>
              <a:t>товарного знака действует в течение десяти лет с даты подачи заявки. Срок действия регистрации товарного знака продлевается каждый раз на десять лет по ходатайству владельца, поданному в течение последнего года ее </a:t>
            </a:r>
            <a:r>
              <a:rPr lang="ru-RU" sz="1400" dirty="0" smtClean="0">
                <a:solidFill>
                  <a:srgbClr val="000000"/>
                </a:solidFill>
                <a:cs typeface="Segoe UI" panose="020B0502040204020203" pitchFamily="34" charset="0"/>
              </a:rPr>
              <a:t>действия</a:t>
            </a:r>
            <a:endParaRPr lang="ru-RU" sz="1400" dirty="0">
              <a:solidFill>
                <a:srgbClr val="000000"/>
              </a:solidFill>
              <a:cs typeface="Segoe UI" panose="020B0502040204020203" pitchFamily="34" charset="0"/>
            </a:endParaRPr>
          </a:p>
        </p:txBody>
      </p:sp>
      <p:sp>
        <p:nvSpPr>
          <p:cNvPr id="10" name="Прямоугольник 9"/>
          <p:cNvSpPr/>
          <p:nvPr/>
        </p:nvSpPr>
        <p:spPr>
          <a:xfrm>
            <a:off x="1209400" y="1355332"/>
            <a:ext cx="2239298" cy="523220"/>
          </a:xfrm>
          <a:prstGeom prst="rect">
            <a:avLst/>
          </a:prstGeom>
        </p:spPr>
        <p:txBody>
          <a:bodyPr wrap="square">
            <a:spAutoFit/>
          </a:bodyPr>
          <a:lstStyle/>
          <a:p>
            <a:r>
              <a:rPr lang="ru-RU" sz="1400" dirty="0" smtClean="0">
                <a:cs typeface="Segoe UI" panose="020B0502040204020203" pitchFamily="34" charset="0"/>
              </a:rPr>
              <a:t>В </a:t>
            </a:r>
            <a:r>
              <a:rPr lang="ru-RU" sz="1400" dirty="0">
                <a:cs typeface="Segoe UI" panose="020B0502040204020203" pitchFamily="34" charset="0"/>
              </a:rPr>
              <a:t>течение </a:t>
            </a:r>
            <a:r>
              <a:rPr lang="ru-RU" sz="1400" dirty="0" smtClean="0">
                <a:cs typeface="Segoe UI" panose="020B0502040204020203" pitchFamily="34" charset="0"/>
              </a:rPr>
              <a:t>1 месяца с </a:t>
            </a:r>
            <a:r>
              <a:rPr lang="ru-RU" sz="1400" dirty="0">
                <a:cs typeface="Segoe UI" panose="020B0502040204020203" pitchFamily="34" charset="0"/>
              </a:rPr>
              <a:t>даты подачи </a:t>
            </a:r>
            <a:r>
              <a:rPr lang="ru-RU" sz="1400" dirty="0" smtClean="0">
                <a:cs typeface="Segoe UI" panose="020B0502040204020203" pitchFamily="34" charset="0"/>
              </a:rPr>
              <a:t>заявки</a:t>
            </a:r>
            <a:endParaRPr lang="en-US" sz="1400" dirty="0">
              <a:cs typeface="Segoe UI" panose="020B0502040204020203" pitchFamily="34" charset="0"/>
            </a:endParaRPr>
          </a:p>
        </p:txBody>
      </p:sp>
      <p:sp>
        <p:nvSpPr>
          <p:cNvPr id="14" name="Прямоугольник 13"/>
          <p:cNvSpPr/>
          <p:nvPr/>
        </p:nvSpPr>
        <p:spPr>
          <a:xfrm>
            <a:off x="1213842" y="2289988"/>
            <a:ext cx="3140976" cy="954107"/>
          </a:xfrm>
          <a:prstGeom prst="rect">
            <a:avLst/>
          </a:prstGeom>
        </p:spPr>
        <p:txBody>
          <a:bodyPr wrap="square">
            <a:spAutoFit/>
          </a:bodyPr>
          <a:lstStyle/>
          <a:p>
            <a:r>
              <a:rPr lang="ru-RU" sz="1400" dirty="0">
                <a:cs typeface="Segoe UI" panose="020B0502040204020203" pitchFamily="34" charset="0"/>
              </a:rPr>
              <a:t>Проверяется содержание заявки, </a:t>
            </a:r>
            <a:endParaRPr lang="en-US" sz="1400" dirty="0" smtClean="0">
              <a:cs typeface="Segoe UI" panose="020B0502040204020203" pitchFamily="34" charset="0"/>
            </a:endParaRPr>
          </a:p>
          <a:p>
            <a:r>
              <a:rPr lang="ru-RU" sz="1400" dirty="0" smtClean="0">
                <a:cs typeface="Segoe UI" panose="020B0502040204020203" pitchFamily="34" charset="0"/>
              </a:rPr>
              <a:t>наличие </a:t>
            </a:r>
            <a:r>
              <a:rPr lang="ru-RU" sz="1400" dirty="0">
                <a:cs typeface="Segoe UI" panose="020B0502040204020203" pitchFamily="34" charset="0"/>
              </a:rPr>
              <a:t>необходимых </a:t>
            </a:r>
            <a:r>
              <a:rPr lang="ru-RU" sz="1400" dirty="0" smtClean="0">
                <a:cs typeface="Segoe UI" panose="020B0502040204020203" pitchFamily="34" charset="0"/>
              </a:rPr>
              <a:t>документов,</a:t>
            </a:r>
            <a:r>
              <a:rPr lang="kk-KZ" sz="1400" dirty="0">
                <a:cs typeface="Segoe UI" panose="020B0502040204020203" pitchFamily="34" charset="0"/>
              </a:rPr>
              <a:t> </a:t>
            </a:r>
            <a:r>
              <a:rPr lang="ru-RU" sz="1400" dirty="0" smtClean="0">
                <a:cs typeface="Segoe UI" panose="020B0502040204020203" pitchFamily="34" charset="0"/>
              </a:rPr>
              <a:t>правильность </a:t>
            </a:r>
            <a:r>
              <a:rPr lang="ru-RU" sz="1400" dirty="0">
                <a:cs typeface="Segoe UI" panose="020B0502040204020203" pitchFamily="34" charset="0"/>
              </a:rPr>
              <a:t>перечня товаров и/или </a:t>
            </a:r>
            <a:r>
              <a:rPr lang="ru-RU" sz="1400" dirty="0" smtClean="0">
                <a:cs typeface="Segoe UI" panose="020B0502040204020203" pitchFamily="34" charset="0"/>
              </a:rPr>
              <a:t>услуг,</a:t>
            </a:r>
            <a:r>
              <a:rPr lang="en-US" sz="1400" dirty="0">
                <a:cs typeface="Segoe UI" panose="020B0502040204020203" pitchFamily="34" charset="0"/>
              </a:rPr>
              <a:t> </a:t>
            </a:r>
            <a:r>
              <a:rPr lang="ru-RU" sz="1400" dirty="0" smtClean="0">
                <a:cs typeface="Segoe UI" panose="020B0502040204020203" pitchFamily="34" charset="0"/>
              </a:rPr>
              <a:t>оплата пошлины</a:t>
            </a:r>
            <a:endParaRPr lang="en-US" sz="1400" dirty="0">
              <a:cs typeface="Segoe UI" panose="020B0502040204020203" pitchFamily="34" charset="0"/>
            </a:endParaRPr>
          </a:p>
        </p:txBody>
      </p:sp>
      <p:sp>
        <p:nvSpPr>
          <p:cNvPr id="26" name="Прямоугольник 25"/>
          <p:cNvSpPr/>
          <p:nvPr/>
        </p:nvSpPr>
        <p:spPr>
          <a:xfrm>
            <a:off x="1213842" y="3495515"/>
            <a:ext cx="2898017" cy="1384995"/>
          </a:xfrm>
          <a:prstGeom prst="rect">
            <a:avLst/>
          </a:prstGeom>
        </p:spPr>
        <p:txBody>
          <a:bodyPr wrap="square">
            <a:spAutoFit/>
          </a:bodyPr>
          <a:lstStyle/>
          <a:p>
            <a:r>
              <a:rPr lang="ru-RU" sz="1400" dirty="0">
                <a:cs typeface="Segoe UI" panose="020B0502040204020203" pitchFamily="34" charset="0"/>
              </a:rPr>
              <a:t>По результатам предварительной </a:t>
            </a:r>
            <a:r>
              <a:rPr lang="ru-RU" sz="1400" dirty="0" smtClean="0">
                <a:cs typeface="Segoe UI" panose="020B0502040204020203" pitchFamily="34" charset="0"/>
              </a:rPr>
              <a:t>экспертизы</a:t>
            </a:r>
            <a:r>
              <a:rPr lang="en-US" sz="1400" dirty="0" smtClean="0">
                <a:cs typeface="Segoe UI" panose="020B0502040204020203" pitchFamily="34" charset="0"/>
              </a:rPr>
              <a:t> </a:t>
            </a:r>
            <a:r>
              <a:rPr lang="ru-RU" sz="1400" dirty="0" smtClean="0">
                <a:cs typeface="Segoe UI" panose="020B0502040204020203" pitchFamily="34" charset="0"/>
              </a:rPr>
              <a:t>заявителю </a:t>
            </a:r>
            <a:r>
              <a:rPr lang="ru-RU" sz="1400" dirty="0">
                <a:cs typeface="Segoe UI" panose="020B0502040204020203" pitchFamily="34" charset="0"/>
              </a:rPr>
              <a:t>в течение </a:t>
            </a:r>
            <a:r>
              <a:rPr lang="ru-RU" sz="1400" dirty="0" smtClean="0">
                <a:cs typeface="Segoe UI" panose="020B0502040204020203" pitchFamily="34" charset="0"/>
              </a:rPr>
              <a:t>1 месяца направляется </a:t>
            </a:r>
            <a:r>
              <a:rPr lang="ru-RU" sz="1400" dirty="0">
                <a:cs typeface="Segoe UI" panose="020B0502040204020203" pitchFamily="34" charset="0"/>
              </a:rPr>
              <a:t>уведомление о принятии </a:t>
            </a:r>
            <a:r>
              <a:rPr lang="ru-RU" sz="1400" dirty="0" smtClean="0">
                <a:cs typeface="Segoe UI" panose="020B0502040204020203" pitchFamily="34" charset="0"/>
              </a:rPr>
              <a:t>заявки</a:t>
            </a:r>
            <a:r>
              <a:rPr lang="en-US" sz="1400" dirty="0" smtClean="0">
                <a:cs typeface="Segoe UI" panose="020B0502040204020203" pitchFamily="34" charset="0"/>
              </a:rPr>
              <a:t> </a:t>
            </a:r>
            <a:r>
              <a:rPr lang="ru-RU" sz="1400" dirty="0" smtClean="0">
                <a:cs typeface="Segoe UI" panose="020B0502040204020203" pitchFamily="34" charset="0"/>
              </a:rPr>
              <a:t>к </a:t>
            </a:r>
            <a:r>
              <a:rPr lang="ru-RU" sz="1400" dirty="0">
                <a:cs typeface="Segoe UI" panose="020B0502040204020203" pitchFamily="34" charset="0"/>
              </a:rPr>
              <a:t>рассмотрению или о </a:t>
            </a:r>
            <a:r>
              <a:rPr lang="ru-RU" sz="1400" dirty="0" smtClean="0">
                <a:cs typeface="Segoe UI" panose="020B0502040204020203" pitchFamily="34" charset="0"/>
              </a:rPr>
              <a:t>прекращении</a:t>
            </a:r>
            <a:r>
              <a:rPr lang="en-US" sz="1400" dirty="0">
                <a:cs typeface="Segoe UI" panose="020B0502040204020203" pitchFamily="34" charset="0"/>
              </a:rPr>
              <a:t> </a:t>
            </a:r>
            <a:r>
              <a:rPr lang="ru-RU" sz="1400" dirty="0" smtClean="0">
                <a:cs typeface="Segoe UI" panose="020B0502040204020203" pitchFamily="34" charset="0"/>
              </a:rPr>
              <a:t>делопроизводства</a:t>
            </a:r>
            <a:endParaRPr lang="en-US" sz="1400" dirty="0">
              <a:cs typeface="Segoe UI" panose="020B0502040204020203" pitchFamily="34" charset="0"/>
            </a:endParaRPr>
          </a:p>
        </p:txBody>
      </p:sp>
      <p:sp>
        <p:nvSpPr>
          <p:cNvPr id="28" name="Прямоугольник 27"/>
          <p:cNvSpPr/>
          <p:nvPr/>
        </p:nvSpPr>
        <p:spPr>
          <a:xfrm>
            <a:off x="5488089" y="1355332"/>
            <a:ext cx="2061056" cy="523220"/>
          </a:xfrm>
          <a:prstGeom prst="rect">
            <a:avLst/>
          </a:prstGeom>
        </p:spPr>
        <p:txBody>
          <a:bodyPr wrap="square">
            <a:spAutoFit/>
          </a:bodyPr>
          <a:lstStyle/>
          <a:p>
            <a:r>
              <a:rPr lang="ru-RU" sz="1400" dirty="0">
                <a:cs typeface="Segoe UI" panose="020B0502040204020203" pitchFamily="34" charset="0"/>
              </a:rPr>
              <a:t>В течение 7 месяцев с даты подачи </a:t>
            </a:r>
            <a:r>
              <a:rPr lang="ru-RU" sz="1400" dirty="0" smtClean="0">
                <a:cs typeface="Segoe UI" panose="020B0502040204020203" pitchFamily="34" charset="0"/>
              </a:rPr>
              <a:t>заявки</a:t>
            </a:r>
            <a:endParaRPr lang="en-US" sz="1400" dirty="0">
              <a:cs typeface="Segoe UI" panose="020B0502040204020203" pitchFamily="34" charset="0"/>
            </a:endParaRPr>
          </a:p>
        </p:txBody>
      </p:sp>
      <p:sp>
        <p:nvSpPr>
          <p:cNvPr id="30" name="Прямоугольник 29"/>
          <p:cNvSpPr/>
          <p:nvPr/>
        </p:nvSpPr>
        <p:spPr>
          <a:xfrm>
            <a:off x="5483671" y="2487269"/>
            <a:ext cx="2623668" cy="523220"/>
          </a:xfrm>
          <a:prstGeom prst="rect">
            <a:avLst/>
          </a:prstGeom>
        </p:spPr>
        <p:txBody>
          <a:bodyPr wrap="square">
            <a:spAutoFit/>
          </a:bodyPr>
          <a:lstStyle/>
          <a:p>
            <a:r>
              <a:rPr lang="ru-RU" sz="1400" dirty="0">
                <a:cs typeface="Segoe UI" panose="020B0502040204020203" pitchFamily="34" charset="0"/>
              </a:rPr>
              <a:t>Осуществляется проверка знака на </a:t>
            </a:r>
            <a:r>
              <a:rPr lang="ru-RU" sz="1400" dirty="0" err="1">
                <a:cs typeface="Segoe UI" panose="020B0502040204020203" pitchFamily="34" charset="0"/>
              </a:rPr>
              <a:t>охраноспособность</a:t>
            </a:r>
            <a:endParaRPr lang="en-US" sz="1400" dirty="0">
              <a:cs typeface="Segoe UI" panose="020B0502040204020203" pitchFamily="34" charset="0"/>
            </a:endParaRPr>
          </a:p>
        </p:txBody>
      </p:sp>
      <p:sp>
        <p:nvSpPr>
          <p:cNvPr id="34" name="Прямоугольник 33"/>
          <p:cNvSpPr/>
          <p:nvPr/>
        </p:nvSpPr>
        <p:spPr>
          <a:xfrm>
            <a:off x="5473015" y="3519800"/>
            <a:ext cx="2683933" cy="954107"/>
          </a:xfrm>
          <a:prstGeom prst="rect">
            <a:avLst/>
          </a:prstGeom>
        </p:spPr>
        <p:txBody>
          <a:bodyPr wrap="square">
            <a:spAutoFit/>
          </a:bodyPr>
          <a:lstStyle/>
          <a:p>
            <a:r>
              <a:rPr lang="ru-RU" sz="1400" dirty="0">
                <a:cs typeface="Segoe UI" panose="020B0502040204020203" pitchFamily="34" charset="0"/>
              </a:rPr>
              <a:t>Осуществляется поиск по национальной </a:t>
            </a:r>
            <a:r>
              <a:rPr lang="ru-RU" sz="1400" dirty="0" smtClean="0">
                <a:cs typeface="Segoe UI" panose="020B0502040204020203" pitchFamily="34" charset="0"/>
              </a:rPr>
              <a:t>и международной </a:t>
            </a:r>
            <a:r>
              <a:rPr lang="ru-RU" sz="1400" dirty="0">
                <a:cs typeface="Segoe UI" panose="020B0502040204020203" pitchFamily="34" charset="0"/>
              </a:rPr>
              <a:t>базах данных товарных </a:t>
            </a:r>
            <a:r>
              <a:rPr lang="ru-RU" sz="1400" dirty="0" smtClean="0">
                <a:cs typeface="Segoe UI" panose="020B0502040204020203" pitchFamily="34" charset="0"/>
              </a:rPr>
              <a:t>знаков</a:t>
            </a:r>
            <a:endParaRPr lang="en-US" sz="1400" dirty="0">
              <a:cs typeface="Segoe UI" panose="020B0502040204020203" pitchFamily="34" charset="0"/>
            </a:endParaRPr>
          </a:p>
        </p:txBody>
      </p:sp>
      <p:sp>
        <p:nvSpPr>
          <p:cNvPr id="36" name="Прямоугольник 35"/>
          <p:cNvSpPr/>
          <p:nvPr/>
        </p:nvSpPr>
        <p:spPr>
          <a:xfrm>
            <a:off x="9198004" y="1133333"/>
            <a:ext cx="2701813" cy="2246769"/>
          </a:xfrm>
          <a:prstGeom prst="rect">
            <a:avLst/>
          </a:prstGeom>
        </p:spPr>
        <p:txBody>
          <a:bodyPr wrap="square">
            <a:spAutoFit/>
          </a:bodyPr>
          <a:lstStyle/>
          <a:p>
            <a:r>
              <a:rPr lang="ru-RU" sz="1400" dirty="0">
                <a:solidFill>
                  <a:srgbClr val="000000"/>
                </a:solidFill>
                <a:cs typeface="Segoe UI" panose="020B0502040204020203" pitchFamily="34" charset="0"/>
              </a:rPr>
              <a:t>На основании решения о регистрации, после уплаты соответствующих пошлин (за публикацию сведений о регистрации </a:t>
            </a:r>
            <a:r>
              <a:rPr lang="ru-RU" sz="1400" dirty="0" smtClean="0">
                <a:solidFill>
                  <a:srgbClr val="000000"/>
                </a:solidFill>
                <a:cs typeface="Segoe UI" panose="020B0502040204020203" pitchFamily="34" charset="0"/>
              </a:rPr>
              <a:t>товарного</a:t>
            </a:r>
            <a:r>
              <a:rPr lang="en-US" sz="1400" dirty="0" smtClean="0">
                <a:solidFill>
                  <a:srgbClr val="000000"/>
                </a:solidFill>
                <a:cs typeface="Segoe UI" panose="020B0502040204020203" pitchFamily="34" charset="0"/>
              </a:rPr>
              <a:t> </a:t>
            </a:r>
            <a:r>
              <a:rPr lang="ru-RU" sz="1400" dirty="0" smtClean="0">
                <a:solidFill>
                  <a:srgbClr val="000000"/>
                </a:solidFill>
                <a:cs typeface="Segoe UI" panose="020B0502040204020203" pitchFamily="34" charset="0"/>
              </a:rPr>
              <a:t>знака) производится</a:t>
            </a:r>
            <a:r>
              <a:rPr lang="en-US" sz="1400" dirty="0" smtClean="0">
                <a:solidFill>
                  <a:srgbClr val="000000"/>
                </a:solidFill>
                <a:cs typeface="Segoe UI" panose="020B0502040204020203" pitchFamily="34" charset="0"/>
              </a:rPr>
              <a:t> </a:t>
            </a:r>
            <a:r>
              <a:rPr lang="ru-RU" sz="1400" dirty="0" smtClean="0">
                <a:solidFill>
                  <a:srgbClr val="000000"/>
                </a:solidFill>
                <a:cs typeface="Segoe UI" panose="020B0502040204020203" pitchFamily="34" charset="0"/>
              </a:rPr>
              <a:t>внесение </a:t>
            </a:r>
            <a:r>
              <a:rPr lang="ru-RU" sz="1400" dirty="0">
                <a:solidFill>
                  <a:srgbClr val="000000"/>
                </a:solidFill>
                <a:cs typeface="Segoe UI" panose="020B0502040204020203" pitchFamily="34" charset="0"/>
              </a:rPr>
              <a:t>сведений </a:t>
            </a:r>
            <a:r>
              <a:rPr lang="ru-RU" sz="1400" dirty="0" smtClean="0">
                <a:solidFill>
                  <a:srgbClr val="000000"/>
                </a:solidFill>
                <a:cs typeface="Segoe UI" panose="020B0502040204020203" pitchFamily="34" charset="0"/>
              </a:rPr>
              <a:t>о</a:t>
            </a:r>
            <a:r>
              <a:rPr lang="en-US" sz="1400" dirty="0" smtClean="0">
                <a:solidFill>
                  <a:srgbClr val="000000"/>
                </a:solidFill>
                <a:cs typeface="Segoe UI" panose="020B0502040204020203" pitchFamily="34" charset="0"/>
              </a:rPr>
              <a:t> </a:t>
            </a:r>
            <a:r>
              <a:rPr lang="ru-RU" sz="1400" dirty="0" smtClean="0">
                <a:solidFill>
                  <a:srgbClr val="000000"/>
                </a:solidFill>
                <a:cs typeface="Segoe UI" panose="020B0502040204020203" pitchFamily="34" charset="0"/>
              </a:rPr>
              <a:t>регистрации </a:t>
            </a:r>
            <a:r>
              <a:rPr lang="ru-RU" sz="1400" dirty="0">
                <a:solidFill>
                  <a:srgbClr val="000000"/>
                </a:solidFill>
                <a:cs typeface="Segoe UI" panose="020B0502040204020203" pitchFamily="34" charset="0"/>
              </a:rPr>
              <a:t>товарного </a:t>
            </a:r>
            <a:r>
              <a:rPr lang="ru-RU" sz="1400" dirty="0" smtClean="0">
                <a:solidFill>
                  <a:srgbClr val="000000"/>
                </a:solidFill>
                <a:cs typeface="Segoe UI" panose="020B0502040204020203" pitchFamily="34" charset="0"/>
              </a:rPr>
              <a:t>знака</a:t>
            </a:r>
            <a:r>
              <a:rPr lang="en-US" sz="1400" dirty="0" smtClean="0">
                <a:solidFill>
                  <a:srgbClr val="000000"/>
                </a:solidFill>
                <a:cs typeface="Segoe UI" panose="020B0502040204020203" pitchFamily="34" charset="0"/>
              </a:rPr>
              <a:t> </a:t>
            </a:r>
            <a:r>
              <a:rPr lang="ru-RU" sz="1400" dirty="0" smtClean="0">
                <a:solidFill>
                  <a:srgbClr val="000000"/>
                </a:solidFill>
                <a:cs typeface="Segoe UI" panose="020B0502040204020203" pitchFamily="34" charset="0"/>
              </a:rPr>
              <a:t>в </a:t>
            </a:r>
            <a:r>
              <a:rPr lang="ru-RU" sz="1400" dirty="0">
                <a:solidFill>
                  <a:srgbClr val="000000"/>
                </a:solidFill>
                <a:cs typeface="Segoe UI" panose="020B0502040204020203" pitchFamily="34" charset="0"/>
              </a:rPr>
              <a:t>Государственном реестре товарных знаков </a:t>
            </a:r>
            <a:r>
              <a:rPr lang="ru-RU" sz="1400" dirty="0" smtClean="0">
                <a:solidFill>
                  <a:srgbClr val="000000"/>
                </a:solidFill>
                <a:cs typeface="Segoe UI" panose="020B0502040204020203" pitchFamily="34" charset="0"/>
              </a:rPr>
              <a:t>РК</a:t>
            </a:r>
            <a:endParaRPr lang="en-US" sz="1400" dirty="0">
              <a:solidFill>
                <a:srgbClr val="000000"/>
              </a:solidFill>
              <a:cs typeface="Segoe UI" panose="020B0502040204020203" pitchFamily="34" charset="0"/>
            </a:endParaRPr>
          </a:p>
        </p:txBody>
      </p:sp>
      <p:sp>
        <p:nvSpPr>
          <p:cNvPr id="39" name="Прямоугольник 38"/>
          <p:cNvSpPr/>
          <p:nvPr/>
        </p:nvSpPr>
        <p:spPr>
          <a:xfrm>
            <a:off x="9194247" y="3380102"/>
            <a:ext cx="2779018" cy="1169551"/>
          </a:xfrm>
          <a:prstGeom prst="rect">
            <a:avLst/>
          </a:prstGeom>
        </p:spPr>
        <p:txBody>
          <a:bodyPr wrap="square">
            <a:spAutoFit/>
          </a:bodyPr>
          <a:lstStyle/>
          <a:p>
            <a:r>
              <a:rPr lang="ru-RU" sz="1400" dirty="0">
                <a:solidFill>
                  <a:srgbClr val="000000"/>
                </a:solidFill>
                <a:cs typeface="Segoe UI" panose="020B0502040204020203" pitchFamily="34" charset="0"/>
              </a:rPr>
              <a:t>Право на товарный знак удостоверяется свидетельством и подтверждается выпиской из Государственного реестра товарных </a:t>
            </a:r>
            <a:r>
              <a:rPr lang="ru-RU" sz="1400" dirty="0" smtClean="0">
                <a:solidFill>
                  <a:srgbClr val="000000"/>
                </a:solidFill>
                <a:cs typeface="Segoe UI" panose="020B0502040204020203" pitchFamily="34" charset="0"/>
              </a:rPr>
              <a:t>знаков</a:t>
            </a:r>
            <a:endParaRPr lang="en-US" sz="1400" dirty="0">
              <a:solidFill>
                <a:srgbClr val="000000"/>
              </a:solidFill>
              <a:cs typeface="Segoe UI" panose="020B0502040204020203" pitchFamily="34" charset="0"/>
            </a:endParaRPr>
          </a:p>
        </p:txBody>
      </p:sp>
      <p:sp>
        <p:nvSpPr>
          <p:cNvPr id="47" name="Правая фигурная скобка 46"/>
          <p:cNvSpPr/>
          <p:nvPr/>
        </p:nvSpPr>
        <p:spPr>
          <a:xfrm>
            <a:off x="4102385" y="1245918"/>
            <a:ext cx="275886" cy="5199331"/>
          </a:xfrm>
          <a:prstGeom prst="rightBrace">
            <a:avLst>
              <a:gd name="adj1" fmla="val 99479"/>
              <a:gd name="adj2" fmla="val 50000"/>
            </a:avLst>
          </a:prstGeom>
          <a:ln w="28575">
            <a:solidFill>
              <a:srgbClr val="4791A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srgbClr val="4791A1"/>
              </a:solidFill>
              <a:cs typeface="Segoe UI" panose="020B0502040204020203" pitchFamily="34" charset="0"/>
            </a:endParaRPr>
          </a:p>
        </p:txBody>
      </p:sp>
      <p:sp>
        <p:nvSpPr>
          <p:cNvPr id="52" name="Правая фигурная скобка 51"/>
          <p:cNvSpPr/>
          <p:nvPr/>
        </p:nvSpPr>
        <p:spPr>
          <a:xfrm>
            <a:off x="8001101" y="1245918"/>
            <a:ext cx="275886" cy="5199331"/>
          </a:xfrm>
          <a:prstGeom prst="rightBrace">
            <a:avLst>
              <a:gd name="adj1" fmla="val 99479"/>
              <a:gd name="adj2" fmla="val 50000"/>
            </a:avLst>
          </a:prstGeom>
          <a:ln w="28575">
            <a:solidFill>
              <a:srgbClr val="4791A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srgbClr val="4791A1"/>
              </a:solidFill>
              <a:cs typeface="Segoe UI" panose="020B0502040204020203" pitchFamily="34" charset="0"/>
            </a:endParaRPr>
          </a:p>
        </p:txBody>
      </p:sp>
      <p:pic>
        <p:nvPicPr>
          <p:cNvPr id="2" name="Рисунок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3086" y1="18750" x2="4102" y2="36719"/>
                        <a14:foregroundMark x1="3906" y1="39258" x2="2148" y2="59375"/>
                        <a14:foregroundMark x1="2148" y1="59375" x2="11523" y2="76367"/>
                        <a14:foregroundMark x1="11523" y1="76367" x2="31055" y2="94141"/>
                        <a14:foregroundMark x1="31055" y1="94141" x2="59766" y2="97852"/>
                        <a14:foregroundMark x1="59766" y1="97852" x2="80859" y2="86328"/>
                        <a14:foregroundMark x1="80859" y1="86328" x2="91797" y2="69922"/>
                        <a14:foregroundMark x1="91797" y1="69922" x2="97656" y2="53320"/>
                        <a14:foregroundMark x1="97656" y1="53320" x2="94531" y2="34180"/>
                        <a14:foregroundMark x1="94531" y1="34180" x2="87500" y2="18750"/>
                        <a14:foregroundMark x1="87500" y1="18555" x2="67383" y2="5664"/>
                        <a14:foregroundMark x1="66797" y1="5664" x2="41797" y2="3711"/>
                        <a14:foregroundMark x1="41797" y1="3711" x2="22070" y2="11719"/>
                        <a14:foregroundMark x1="22070" y1="11719" x2="12109" y2="19922"/>
                        <a14:foregroundMark x1="50000" y1="20117" x2="50977" y2="49609"/>
                        <a14:foregroundMark x1="50977" y1="49609" x2="71289" y2="49023"/>
                        <a14:backgroundMark x1="81250" y1="64844" x2="27539" y2="63086"/>
                        <a14:backgroundMark x1="20117" y1="46875" x2="20117" y2="46875"/>
                      </a14:backgroundRemoval>
                    </a14:imgEffect>
                  </a14:imgLayer>
                </a14:imgProps>
              </a:ext>
              <a:ext uri="{28A0092B-C50C-407E-A947-70E740481C1C}">
                <a14:useLocalDpi xmlns:a14="http://schemas.microsoft.com/office/drawing/2010/main" val="0"/>
              </a:ext>
            </a:extLst>
          </a:blip>
          <a:stretch>
            <a:fillRect/>
          </a:stretch>
        </p:blipFill>
        <p:spPr>
          <a:xfrm>
            <a:off x="420010" y="1284269"/>
            <a:ext cx="672534" cy="672534"/>
          </a:xfrm>
          <a:prstGeom prst="rect">
            <a:avLst/>
          </a:prstGeom>
        </p:spPr>
      </p:pic>
      <p:pic>
        <p:nvPicPr>
          <p:cNvPr id="31" name="Рисунок 30"/>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3086" y1="18750" x2="4102" y2="36719"/>
                        <a14:foregroundMark x1="3906" y1="39258" x2="2148" y2="59375"/>
                        <a14:foregroundMark x1="2148" y1="59375" x2="11523" y2="76367"/>
                        <a14:foregroundMark x1="11523" y1="76367" x2="31055" y2="94141"/>
                        <a14:foregroundMark x1="31055" y1="94141" x2="59766" y2="97852"/>
                        <a14:foregroundMark x1="59766" y1="97852" x2="80859" y2="86328"/>
                        <a14:foregroundMark x1="80859" y1="86328" x2="91797" y2="69922"/>
                        <a14:foregroundMark x1="91797" y1="69922" x2="97656" y2="53320"/>
                        <a14:foregroundMark x1="97656" y1="53320" x2="94531" y2="34180"/>
                        <a14:foregroundMark x1="94531" y1="34180" x2="87500" y2="18750"/>
                        <a14:foregroundMark x1="87500" y1="18555" x2="67383" y2="5664"/>
                        <a14:foregroundMark x1="66797" y1="5664" x2="41797" y2="3711"/>
                        <a14:foregroundMark x1="41797" y1="3711" x2="22070" y2="11719"/>
                        <a14:foregroundMark x1="22070" y1="11719" x2="12109" y2="19922"/>
                        <a14:foregroundMark x1="50000" y1="20117" x2="50977" y2="49609"/>
                        <a14:foregroundMark x1="50977" y1="49609" x2="71289" y2="49023"/>
                        <a14:backgroundMark x1="81250" y1="64844" x2="27539" y2="63086"/>
                        <a14:backgroundMark x1="20117" y1="46875" x2="20117" y2="46875"/>
                      </a14:backgroundRemoval>
                    </a14:imgEffect>
                  </a14:imgLayer>
                </a14:imgProps>
              </a:ext>
              <a:ext uri="{28A0092B-C50C-407E-A947-70E740481C1C}">
                <a14:useLocalDpi xmlns:a14="http://schemas.microsoft.com/office/drawing/2010/main" val="0"/>
              </a:ext>
            </a:extLst>
          </a:blip>
          <a:stretch>
            <a:fillRect/>
          </a:stretch>
        </p:blipFill>
        <p:spPr>
          <a:xfrm>
            <a:off x="4681794" y="1284269"/>
            <a:ext cx="672534" cy="672534"/>
          </a:xfrm>
          <a:prstGeom prst="rect">
            <a:avLst/>
          </a:prstGeom>
        </p:spPr>
      </p:pic>
      <p:pic>
        <p:nvPicPr>
          <p:cNvPr id="3" name="Рисунок 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98633">
                        <a14:foregroundMark x1="40234" y1="40234" x2="39648" y2="45313"/>
                        <a14:foregroundMark x1="44336" y1="55273" x2="43164" y2="57617"/>
                      </a14:backgroundRemoval>
                    </a14:imgEffect>
                  </a14:imgLayer>
                </a14:imgProps>
              </a:ext>
              <a:ext uri="{28A0092B-C50C-407E-A947-70E740481C1C}">
                <a14:useLocalDpi xmlns:a14="http://schemas.microsoft.com/office/drawing/2010/main" val="0"/>
              </a:ext>
            </a:extLst>
          </a:blip>
          <a:stretch>
            <a:fillRect/>
          </a:stretch>
        </p:blipFill>
        <p:spPr>
          <a:xfrm>
            <a:off x="308890" y="2322597"/>
            <a:ext cx="888887" cy="888887"/>
          </a:xfrm>
          <a:prstGeom prst="rect">
            <a:avLst/>
          </a:prstGeom>
        </p:spPr>
      </p:pic>
      <p:pic>
        <p:nvPicPr>
          <p:cNvPr id="5" name="Рисунок 4"/>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100000" l="0" r="100000">
                        <a14:foregroundMark x1="16000" y1="47556" x2="16000" y2="50222"/>
                        <a14:foregroundMark x1="38667" y1="58222" x2="58667" y2="58222"/>
                        <a14:backgroundMark x1="38667" y1="44444" x2="36889" y2="26667"/>
                      </a14:backgroundRemoval>
                    </a14:imgEffect>
                  </a14:imgLayer>
                </a14:imgProps>
              </a:ext>
              <a:ext uri="{28A0092B-C50C-407E-A947-70E740481C1C}">
                <a14:useLocalDpi xmlns:a14="http://schemas.microsoft.com/office/drawing/2010/main" val="0"/>
              </a:ext>
            </a:extLst>
          </a:blip>
          <a:srcRect l="10670" r="11139"/>
          <a:stretch/>
        </p:blipFill>
        <p:spPr>
          <a:xfrm>
            <a:off x="417758" y="3751288"/>
            <a:ext cx="674908" cy="873448"/>
          </a:xfrm>
          <a:prstGeom prst="rect">
            <a:avLst/>
          </a:prstGeom>
        </p:spPr>
      </p:pic>
      <p:pic>
        <p:nvPicPr>
          <p:cNvPr id="6" name="Рисунок 5"/>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18750" y1="24805" x2="20117" y2="82422"/>
                        <a14:foregroundMark x1="32227" y1="44531" x2="31836" y2="63086"/>
                        <a14:foregroundMark x1="31836" y1="63086" x2="52344" y2="63672"/>
                        <a14:foregroundMark x1="52344" y1="63672" x2="51758" y2="44727"/>
                        <a14:foregroundMark x1="51563" y1="44336" x2="33203" y2="44531"/>
                        <a14:foregroundMark x1="19141" y1="28320" x2="4102" y2="28516"/>
                        <a14:foregroundMark x1="4102" y1="28516" x2="4102" y2="83984"/>
                        <a14:foregroundMark x1="4102" y1="83984" x2="5273" y2="93750"/>
                        <a14:foregroundMark x1="5273" y1="93750" x2="10742" y2="95313"/>
                        <a14:foregroundMark x1="10742" y1="95313" x2="17773" y2="93750"/>
                        <a14:foregroundMark x1="17773" y1="93750" x2="20703" y2="86523"/>
                        <a14:foregroundMark x1="17188" y1="95898" x2="90625" y2="95117"/>
                        <a14:foregroundMark x1="90625" y1="95117" x2="96680" y2="90234"/>
                        <a14:foregroundMark x1="96680" y1="90234" x2="95508" y2="4297"/>
                        <a14:foregroundMark x1="95508" y1="4297" x2="21484" y2="3516"/>
                        <a14:foregroundMark x1="30859" y1="18164" x2="84180" y2="18359"/>
                        <a14:foregroundMark x1="75000" y1="28516" x2="40234" y2="27930"/>
                        <a14:foregroundMark x1="38672" y1="26563" x2="38672" y2="28906"/>
                        <a14:foregroundMark x1="75977" y1="27344" x2="76367" y2="28711"/>
                        <a14:foregroundMark x1="77344" y1="26758" x2="77539" y2="29102"/>
                        <a14:foregroundMark x1="64453" y1="44141" x2="80664" y2="42969"/>
                        <a14:foregroundMark x1="83398" y1="54102" x2="64648" y2="54102"/>
                        <a14:foregroundMark x1="84961" y1="43750" x2="79688" y2="44141"/>
                        <a14:foregroundMark x1="85547" y1="54688" x2="84570" y2="53320"/>
                        <a14:foregroundMark x1="85742" y1="52930" x2="84961" y2="52930"/>
                        <a14:foregroundMark x1="85156" y1="45117" x2="85742" y2="42578"/>
                        <a14:foregroundMark x1="85352" y1="64648" x2="62891" y2="64258"/>
                        <a14:foregroundMark x1="83984" y1="64258" x2="85742" y2="62500"/>
                        <a14:foregroundMark x1="84375" y1="73438" x2="63867" y2="73828"/>
                        <a14:foregroundMark x1="84766" y1="75195" x2="85742" y2="72656"/>
                        <a14:foregroundMark x1="62695" y1="73047" x2="62695" y2="74609"/>
                        <a14:foregroundMark x1="53125" y1="74219" x2="30664" y2="73438"/>
                        <a14:foregroundMark x1="33398" y1="73242" x2="30273" y2="72461"/>
                        <a14:foregroundMark x1="51953" y1="74219" x2="53516" y2="72656"/>
                        <a14:foregroundMark x1="30859" y1="83789" x2="52148" y2="83984"/>
                        <a14:foregroundMark x1="53125" y1="83008" x2="53125" y2="85156"/>
                        <a14:foregroundMark x1="30469" y1="85352" x2="31250" y2="84766"/>
                        <a14:foregroundMark x1="62500" y1="83789" x2="83789" y2="84180"/>
                        <a14:foregroundMark x1="84570" y1="83398" x2="84766" y2="84766"/>
                        <a14:foregroundMark x1="84961" y1="83984" x2="85547" y2="84766"/>
                        <a14:foregroundMark x1="84766" y1="18750" x2="85352" y2="16992"/>
                        <a14:foregroundMark x1="31250" y1="18359" x2="30469" y2="19336"/>
                        <a14:foregroundMark x1="84961" y1="19141" x2="85742" y2="19531"/>
                        <a14:backgroundMark x1="13867" y1="41602" x2="13867" y2="50977"/>
                        <a14:backgroundMark x1="32031" y1="34570" x2="31641" y2="40039"/>
                      </a14:backgroundRemoval>
                    </a14:imgEffect>
                  </a14:imgLayer>
                </a14:imgProps>
              </a:ext>
              <a:ext uri="{28A0092B-C50C-407E-A947-70E740481C1C}">
                <a14:useLocalDpi xmlns:a14="http://schemas.microsoft.com/office/drawing/2010/main" val="0"/>
              </a:ext>
            </a:extLst>
          </a:blip>
          <a:stretch>
            <a:fillRect/>
          </a:stretch>
        </p:blipFill>
        <p:spPr>
          <a:xfrm flipH="1">
            <a:off x="360296" y="5270844"/>
            <a:ext cx="786074" cy="786074"/>
          </a:xfrm>
          <a:prstGeom prst="rect">
            <a:avLst/>
          </a:prstGeom>
        </p:spPr>
      </p:pic>
      <p:pic>
        <p:nvPicPr>
          <p:cNvPr id="37" name="Рисунок 36"/>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25000" y1="23865" x2="25000" y2="23865"/>
                        <a14:foregroundMark x1="20119" y1="50873" x2="20119" y2="50873"/>
                        <a14:foregroundMark x1="28333" y1="71944" x2="28333" y2="71944"/>
                        <a14:foregroundMark x1="49881" y1="78463" x2="49881" y2="78463"/>
                        <a14:foregroundMark x1="74762" y1="72293" x2="74762" y2="72293"/>
                        <a14:foregroundMark x1="77500" y1="51804" x2="77500" y2="51804"/>
                        <a14:foregroundMark x1="73214" y1="26542" x2="73214" y2="26542"/>
                        <a14:foregroundMark x1="49524" y1="19790" x2="49524" y2="19790"/>
                      </a14:backgroundRemoval>
                    </a14:imgEffect>
                  </a14:imgLayer>
                </a14:imgProps>
              </a:ext>
              <a:ext uri="{28A0092B-C50C-407E-A947-70E740481C1C}">
                <a14:useLocalDpi xmlns:a14="http://schemas.microsoft.com/office/drawing/2010/main" val="0"/>
              </a:ext>
            </a:extLst>
          </a:blip>
          <a:stretch>
            <a:fillRect/>
          </a:stretch>
        </p:blipFill>
        <p:spPr>
          <a:xfrm>
            <a:off x="4607907" y="2312907"/>
            <a:ext cx="852659" cy="871945"/>
          </a:xfrm>
          <a:prstGeom prst="rect">
            <a:avLst/>
          </a:prstGeom>
        </p:spPr>
      </p:pic>
      <p:pic>
        <p:nvPicPr>
          <p:cNvPr id="7" name="Рисунок 6"/>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1948" y1="8203" x2="1948" y2="63672"/>
                        <a14:foregroundMark x1="2597" y1="65820" x2="3030" y2="71094"/>
                        <a14:foregroundMark x1="3030" y1="71094" x2="5411" y2="73633"/>
                        <a14:foregroundMark x1="5411" y1="73633" x2="43506" y2="74414"/>
                        <a14:foregroundMark x1="15584" y1="75000" x2="17965" y2="84961"/>
                        <a14:foregroundMark x1="17965" y1="84961" x2="17749" y2="87500"/>
                        <a14:foregroundMark x1="17749" y1="87500" x2="41991" y2="88672"/>
                        <a14:foregroundMark x1="3896" y1="10742" x2="4545" y2="2344"/>
                        <a14:foregroundMark x1="4545" y1="2148" x2="72294" y2="2344"/>
                        <a14:foregroundMark x1="72294" y1="2344" x2="72294" y2="2344"/>
                        <a14:foregroundMark x1="72294" y1="2344" x2="75974" y2="12109"/>
                        <a14:foregroundMark x1="74892" y1="12695" x2="74026" y2="45508"/>
                        <a14:foregroundMark x1="75758" y1="15039" x2="88528" y2="18359"/>
                        <a14:foregroundMark x1="88528" y1="18359" x2="88528" y2="48047"/>
                        <a14:foregroundMark x1="19264" y1="18555" x2="56926" y2="19336"/>
                        <a14:foregroundMark x1="57359" y1="32031" x2="19481" y2="31250"/>
                        <a14:foregroundMark x1="19697" y1="42969" x2="38961" y2="42578"/>
                        <a14:foregroundMark x1="62771" y1="63672" x2="54113" y2="78906"/>
                        <a14:foregroundMark x1="57792" y1="78516" x2="60606" y2="86133"/>
                        <a14:foregroundMark x1="60606" y1="86133" x2="72727" y2="92188"/>
                        <a14:foregroundMark x1="73377" y1="91992" x2="85714" y2="89648"/>
                        <a14:foregroundMark x1="85714" y1="89648" x2="90693" y2="81836"/>
                        <a14:foregroundMark x1="90693" y1="81836" x2="91126" y2="71094"/>
                        <a14:foregroundMark x1="90693" y1="70508" x2="85931" y2="64258"/>
                        <a14:foregroundMark x1="85065" y1="63672" x2="74892" y2="60742"/>
                        <a14:foregroundMark x1="74892" y1="60742" x2="74892" y2="60742"/>
                        <a14:foregroundMark x1="74892" y1="60742" x2="61905" y2="63867"/>
                        <a14:foregroundMark x1="86364" y1="88672" x2="94156" y2="95898"/>
                        <a14:backgroundMark x1="42208" y1="50977" x2="38528" y2="57227"/>
                      </a14:backgroundRemoval>
                    </a14:imgEffect>
                  </a14:imgLayer>
                </a14:imgProps>
              </a:ext>
              <a:ext uri="{28A0092B-C50C-407E-A947-70E740481C1C}">
                <a14:useLocalDpi xmlns:a14="http://schemas.microsoft.com/office/drawing/2010/main" val="0"/>
              </a:ext>
            </a:extLst>
          </a:blip>
          <a:stretch>
            <a:fillRect/>
          </a:stretch>
        </p:blipFill>
        <p:spPr>
          <a:xfrm>
            <a:off x="4679794" y="3562577"/>
            <a:ext cx="726025" cy="804599"/>
          </a:xfrm>
          <a:prstGeom prst="rect">
            <a:avLst/>
          </a:prstGeom>
        </p:spPr>
      </p:pic>
      <p:pic>
        <p:nvPicPr>
          <p:cNvPr id="41" name="Рисунок 4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100000" l="0" r="100000">
                        <a14:foregroundMark x1="16000" y1="47556" x2="16000" y2="50222"/>
                        <a14:foregroundMark x1="38667" y1="58222" x2="58667" y2="58222"/>
                        <a14:backgroundMark x1="38667" y1="44444" x2="36889" y2="26667"/>
                      </a14:backgroundRemoval>
                    </a14:imgEffect>
                  </a14:imgLayer>
                </a14:imgProps>
              </a:ext>
              <a:ext uri="{28A0092B-C50C-407E-A947-70E740481C1C}">
                <a14:useLocalDpi xmlns:a14="http://schemas.microsoft.com/office/drawing/2010/main" val="0"/>
              </a:ext>
            </a:extLst>
          </a:blip>
          <a:srcRect l="10670" r="11139"/>
          <a:stretch/>
        </p:blipFill>
        <p:spPr>
          <a:xfrm>
            <a:off x="4641413" y="5105159"/>
            <a:ext cx="674908" cy="873448"/>
          </a:xfrm>
          <a:prstGeom prst="rect">
            <a:avLst/>
          </a:prstGeom>
        </p:spPr>
      </p:pic>
      <p:pic>
        <p:nvPicPr>
          <p:cNvPr id="15" name="Рисунок 14"/>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0" b="100000" l="9961" r="93359">
                        <a14:foregroundMark x1="31641" y1="37695" x2="36328" y2="41016"/>
                        <a14:foregroundMark x1="53906" y1="34961" x2="61133" y2="34375"/>
                        <a14:foregroundMark x1="56250" y1="42383" x2="61328" y2="41016"/>
                        <a14:foregroundMark x1="61719" y1="51367" x2="57031" y2="52539"/>
                        <a14:foregroundMark x1="54102" y1="59570" x2="61328" y2="58594"/>
                        <a14:foregroundMark x1="42383" y1="53516" x2="38281" y2="55664"/>
                        <a14:foregroundMark x1="42969" y1="68945" x2="40039" y2="71875"/>
                        <a14:foregroundMark x1="53711" y1="69531" x2="59766" y2="69727"/>
                        <a14:foregroundMark x1="56445" y1="76172" x2="61133" y2="75586"/>
                        <a14:foregroundMark x1="50391" y1="7422" x2="50391" y2="11719"/>
                      </a14:backgroundRemoval>
                    </a14:imgEffect>
                  </a14:imgLayer>
                </a14:imgProps>
              </a:ext>
              <a:ext uri="{28A0092B-C50C-407E-A947-70E740481C1C}">
                <a14:useLocalDpi xmlns:a14="http://schemas.microsoft.com/office/drawing/2010/main" val="0"/>
              </a:ext>
            </a:extLst>
          </a:blip>
          <a:srcRect l="10092" r="10791"/>
          <a:stretch/>
        </p:blipFill>
        <p:spPr>
          <a:xfrm>
            <a:off x="8393973" y="1814279"/>
            <a:ext cx="700087" cy="884876"/>
          </a:xfrm>
          <a:prstGeom prst="rect">
            <a:avLst/>
          </a:prstGeom>
        </p:spPr>
      </p:pic>
      <p:pic>
        <p:nvPicPr>
          <p:cNvPr id="16" name="Рисунок 15"/>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44583" y1="59556" x2="43333" y2="65333"/>
                        <a14:foregroundMark x1="51667" y1="64000" x2="50833" y2="69333"/>
                        <a14:foregroundMark x1="15417" y1="50222" x2="15417" y2="55556"/>
                      </a14:backgroundRemoval>
                    </a14:imgEffect>
                  </a14:imgLayer>
                </a14:imgProps>
              </a:ext>
              <a:ext uri="{28A0092B-C50C-407E-A947-70E740481C1C}">
                <a14:useLocalDpi xmlns:a14="http://schemas.microsoft.com/office/drawing/2010/main" val="0"/>
              </a:ext>
            </a:extLst>
          </a:blip>
          <a:stretch>
            <a:fillRect/>
          </a:stretch>
        </p:blipFill>
        <p:spPr>
          <a:xfrm>
            <a:off x="8323251" y="3578843"/>
            <a:ext cx="886357" cy="830960"/>
          </a:xfrm>
          <a:prstGeom prst="rect">
            <a:avLst/>
          </a:prstGeom>
        </p:spPr>
      </p:pic>
      <p:grpSp>
        <p:nvGrpSpPr>
          <p:cNvPr id="42" name="Группа 41"/>
          <p:cNvGrpSpPr/>
          <p:nvPr/>
        </p:nvGrpSpPr>
        <p:grpSpPr>
          <a:xfrm>
            <a:off x="8354931" y="5312528"/>
            <a:ext cx="778170" cy="778170"/>
            <a:chOff x="8354932" y="4790774"/>
            <a:chExt cx="778170" cy="778170"/>
          </a:xfrm>
        </p:grpSpPr>
        <p:pic>
          <p:nvPicPr>
            <p:cNvPr id="29" name="Рисунок 28"/>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flipH="1">
              <a:off x="8354932" y="4790774"/>
              <a:ext cx="778170" cy="778170"/>
            </a:xfrm>
            <a:prstGeom prst="rect">
              <a:avLst/>
            </a:prstGeom>
          </p:spPr>
        </p:pic>
        <p:grpSp>
          <p:nvGrpSpPr>
            <p:cNvPr id="25" name="Группа 24"/>
            <p:cNvGrpSpPr/>
            <p:nvPr/>
          </p:nvGrpSpPr>
          <p:grpSpPr>
            <a:xfrm>
              <a:off x="8495108" y="4942072"/>
              <a:ext cx="547969" cy="538609"/>
              <a:chOff x="8528342" y="4952542"/>
              <a:chExt cx="547969" cy="538609"/>
            </a:xfrm>
          </p:grpSpPr>
          <p:sp>
            <p:nvSpPr>
              <p:cNvPr id="21" name="TextBox 20"/>
              <p:cNvSpPr txBox="1"/>
              <p:nvPr/>
            </p:nvSpPr>
            <p:spPr>
              <a:xfrm>
                <a:off x="8528342" y="4952542"/>
                <a:ext cx="542645" cy="400110"/>
              </a:xfrm>
              <a:prstGeom prst="rect">
                <a:avLst/>
              </a:prstGeom>
              <a:noFill/>
            </p:spPr>
            <p:txBody>
              <a:bodyPr wrap="square" rtlCol="0">
                <a:spAutoFit/>
              </a:bodyPr>
              <a:lstStyle/>
              <a:p>
                <a:pPr algn="ctr"/>
                <a:r>
                  <a:rPr lang="ru-RU" sz="2000" b="1" dirty="0" smtClean="0">
                    <a:solidFill>
                      <a:srgbClr val="4791A1"/>
                    </a:solidFill>
                  </a:rPr>
                  <a:t>10</a:t>
                </a:r>
                <a:endParaRPr lang="ru-RU" sz="2000" b="1" dirty="0">
                  <a:solidFill>
                    <a:srgbClr val="4791A1"/>
                  </a:solidFill>
                </a:endParaRPr>
              </a:p>
            </p:txBody>
          </p:sp>
          <p:sp>
            <p:nvSpPr>
              <p:cNvPr id="24" name="TextBox 23"/>
              <p:cNvSpPr txBox="1"/>
              <p:nvPr/>
            </p:nvSpPr>
            <p:spPr>
              <a:xfrm>
                <a:off x="8536841" y="5152597"/>
                <a:ext cx="539470" cy="338554"/>
              </a:xfrm>
              <a:prstGeom prst="rect">
                <a:avLst/>
              </a:prstGeom>
              <a:noFill/>
            </p:spPr>
            <p:txBody>
              <a:bodyPr wrap="square" rtlCol="0">
                <a:spAutoFit/>
              </a:bodyPr>
              <a:lstStyle/>
              <a:p>
                <a:pPr algn="ctr"/>
                <a:r>
                  <a:rPr lang="ru-RU" sz="1600" b="1" dirty="0" smtClean="0">
                    <a:solidFill>
                      <a:srgbClr val="4791A1"/>
                    </a:solidFill>
                  </a:rPr>
                  <a:t>лет</a:t>
                </a:r>
                <a:endParaRPr lang="ru-RU" sz="1600" b="1" dirty="0">
                  <a:solidFill>
                    <a:srgbClr val="4791A1"/>
                  </a:solidFill>
                </a:endParaRPr>
              </a:p>
            </p:txBody>
          </p:sp>
        </p:grpSp>
      </p:grpSp>
      <p:pic>
        <p:nvPicPr>
          <p:cNvPr id="48" name="Рисунок 4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9090" y="95512"/>
            <a:ext cx="2280620" cy="377420"/>
          </a:xfrm>
          <a:prstGeom prst="rect">
            <a:avLst/>
          </a:prstGeom>
        </p:spPr>
      </p:pic>
      <p:cxnSp>
        <p:nvCxnSpPr>
          <p:cNvPr id="49" name="Прямая соединительная линия 48"/>
          <p:cNvCxnSpPr/>
          <p:nvPr/>
        </p:nvCxnSpPr>
        <p:spPr>
          <a:xfrm>
            <a:off x="481911" y="1122255"/>
            <a:ext cx="3404289" cy="2330"/>
          </a:xfrm>
          <a:prstGeom prst="line">
            <a:avLst/>
          </a:prstGeom>
          <a:ln w="19050">
            <a:solidFill>
              <a:srgbClr val="4791A1"/>
            </a:solidFill>
            <a:prstDash val="lgDash"/>
          </a:ln>
        </p:spPr>
        <p:style>
          <a:lnRef idx="2">
            <a:schemeClr val="accent1"/>
          </a:lnRef>
          <a:fillRef idx="0">
            <a:schemeClr val="accent1"/>
          </a:fillRef>
          <a:effectRef idx="1">
            <a:schemeClr val="accent1"/>
          </a:effectRef>
          <a:fontRef idx="minor">
            <a:schemeClr val="tx1"/>
          </a:fontRef>
        </p:style>
      </p:cxnSp>
      <p:cxnSp>
        <p:nvCxnSpPr>
          <p:cNvPr id="55" name="Прямая соединительная линия 54"/>
          <p:cNvCxnSpPr/>
          <p:nvPr/>
        </p:nvCxnSpPr>
        <p:spPr>
          <a:xfrm flipV="1">
            <a:off x="4566566" y="1125089"/>
            <a:ext cx="3269069" cy="4191"/>
          </a:xfrm>
          <a:prstGeom prst="line">
            <a:avLst/>
          </a:prstGeom>
          <a:ln w="19050">
            <a:solidFill>
              <a:srgbClr val="4791A1"/>
            </a:solidFill>
            <a:prstDash val="lgDash"/>
          </a:ln>
        </p:spPr>
        <p:style>
          <a:lnRef idx="2">
            <a:schemeClr val="accent1"/>
          </a:lnRef>
          <a:fillRef idx="0">
            <a:schemeClr val="accent1"/>
          </a:fillRef>
          <a:effectRef idx="1">
            <a:schemeClr val="accent1"/>
          </a:effectRef>
          <a:fontRef idx="minor">
            <a:schemeClr val="tx1"/>
          </a:fontRef>
        </p:style>
      </p:cxnSp>
      <p:cxnSp>
        <p:nvCxnSpPr>
          <p:cNvPr id="61" name="Прямая соединительная линия 60"/>
          <p:cNvCxnSpPr/>
          <p:nvPr/>
        </p:nvCxnSpPr>
        <p:spPr>
          <a:xfrm flipV="1">
            <a:off x="8393973" y="1055751"/>
            <a:ext cx="3455864" cy="13550"/>
          </a:xfrm>
          <a:prstGeom prst="line">
            <a:avLst/>
          </a:prstGeom>
          <a:ln w="19050">
            <a:solidFill>
              <a:srgbClr val="4791A1"/>
            </a:solidFill>
            <a:prstDash val="lg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80485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800" b="1" i="1" dirty="0">
                <a:solidFill>
                  <a:schemeClr val="accent1"/>
                </a:solidFill>
                <a:latin typeface="Times New Roman" panose="02020603050405020304" pitchFamily="18" charset="0"/>
                <a:cs typeface="Times New Roman" panose="02020603050405020304" pitchFamily="18" charset="0"/>
              </a:rPr>
              <a:t>Статья 6. Абсолютные основания, исключающие регистрацию товарного знака</a:t>
            </a:r>
            <a:r>
              <a:rPr lang="ru-RU" dirty="0"/>
              <a:t/>
            </a:r>
            <a:br>
              <a:rPr lang="ru-RU" dirty="0"/>
            </a:br>
            <a:endParaRPr lang="en-US" dirty="0"/>
          </a:p>
        </p:txBody>
      </p:sp>
      <p:sp>
        <p:nvSpPr>
          <p:cNvPr id="3" name="Объект 2"/>
          <p:cNvSpPr>
            <a:spLocks noGrp="1"/>
          </p:cNvSpPr>
          <p:nvPr>
            <p:ph idx="1"/>
          </p:nvPr>
        </p:nvSpPr>
        <p:spPr/>
        <p:txBody>
          <a:bodyPr>
            <a:normAutofit fontScale="32500" lnSpcReduction="20000"/>
          </a:bodyPr>
          <a:lstStyle/>
          <a:p>
            <a:pPr fontAlgn="base"/>
            <a:r>
              <a:rPr lang="ru-RU" dirty="0"/>
              <a:t>      </a:t>
            </a:r>
            <a:r>
              <a:rPr lang="ru-RU" sz="4300" i="1" dirty="0">
                <a:latin typeface="Times New Roman" panose="02020603050405020304" pitchFamily="18" charset="0"/>
                <a:cs typeface="Times New Roman" panose="02020603050405020304" pitchFamily="18" charset="0"/>
              </a:rPr>
              <a:t>1. Не допускается регистрация в качестве товарных знаков обозначений, не обладающих различительной способностью или состоящих только из элементов:</a:t>
            </a:r>
          </a:p>
          <a:p>
            <a:pPr fontAlgn="base"/>
            <a:r>
              <a:rPr lang="ru-RU" sz="4300" i="1" dirty="0">
                <a:latin typeface="Times New Roman" panose="02020603050405020304" pitchFamily="18" charset="0"/>
                <a:cs typeface="Times New Roman" panose="02020603050405020304" pitchFamily="18" charset="0"/>
              </a:rPr>
              <a:t>      1) вошедших во всеобщее употребление для обозначения товаров (услуг) определенного вида;</a:t>
            </a:r>
          </a:p>
          <a:p>
            <a:pPr fontAlgn="base"/>
            <a:r>
              <a:rPr lang="ru-RU" sz="4300" i="1" dirty="0">
                <a:latin typeface="Times New Roman" panose="02020603050405020304" pitchFamily="18" charset="0"/>
                <a:cs typeface="Times New Roman" panose="02020603050405020304" pitchFamily="18" charset="0"/>
              </a:rPr>
              <a:t>      2) являющихся общепринятыми символами и терминами;</a:t>
            </a:r>
          </a:p>
          <a:p>
            <a:pPr fontAlgn="base"/>
            <a:r>
              <a:rPr lang="ru-RU" sz="4300" i="1" dirty="0">
                <a:latin typeface="Times New Roman" panose="02020603050405020304" pitchFamily="18" charset="0"/>
                <a:cs typeface="Times New Roman" panose="02020603050405020304" pitchFamily="18" charset="0"/>
              </a:rPr>
              <a:t>    </a:t>
            </a:r>
            <a:r>
              <a:rPr lang="ru-RU" sz="4300" i="1" dirty="0" smtClean="0">
                <a:latin typeface="Times New Roman" panose="02020603050405020304" pitchFamily="18" charset="0"/>
                <a:cs typeface="Times New Roman" panose="02020603050405020304" pitchFamily="18" charset="0"/>
              </a:rPr>
              <a:t> </a:t>
            </a:r>
            <a:br>
              <a:rPr lang="ru-RU" sz="4300" i="1" dirty="0" smtClean="0">
                <a:latin typeface="Times New Roman" panose="02020603050405020304" pitchFamily="18" charset="0"/>
                <a:cs typeface="Times New Roman" panose="02020603050405020304" pitchFamily="18" charset="0"/>
              </a:rPr>
            </a:br>
            <a:r>
              <a:rPr lang="ru-RU" sz="4300" i="1" dirty="0" smtClean="0">
                <a:latin typeface="Times New Roman" panose="02020603050405020304" pitchFamily="18" charset="0"/>
                <a:cs typeface="Times New Roman" panose="02020603050405020304" pitchFamily="18" charset="0"/>
              </a:rPr>
              <a:t>      3) указывающих на вид, качество, количество, свойство, назначение, ценность товаров, а также на место и время их производства или сбыта;</a:t>
            </a:r>
          </a:p>
          <a:p>
            <a:pPr fontAlgn="base"/>
            <a:r>
              <a:rPr lang="ru-RU" sz="4300" i="1" dirty="0" smtClean="0">
                <a:latin typeface="Times New Roman" panose="02020603050405020304" pitchFamily="18" charset="0"/>
                <a:cs typeface="Times New Roman" panose="02020603050405020304" pitchFamily="18" charset="0"/>
              </a:rPr>
              <a:t>    </a:t>
            </a:r>
            <a:br>
              <a:rPr lang="ru-RU" sz="4300" i="1" dirty="0" smtClean="0">
                <a:latin typeface="Times New Roman" panose="02020603050405020304" pitchFamily="18" charset="0"/>
                <a:cs typeface="Times New Roman" panose="02020603050405020304" pitchFamily="18" charset="0"/>
              </a:rPr>
            </a:br>
            <a:r>
              <a:rPr lang="ru-RU" sz="4300" i="1" dirty="0" smtClean="0">
                <a:latin typeface="Times New Roman" panose="02020603050405020304" pitchFamily="18" charset="0"/>
                <a:cs typeface="Times New Roman" panose="02020603050405020304" pitchFamily="18" charset="0"/>
              </a:rPr>
              <a:t>      3-1) представляющих собой международные </a:t>
            </a:r>
            <a:r>
              <a:rPr lang="ru-RU" sz="4300" i="1" dirty="0" err="1" smtClean="0">
                <a:latin typeface="Times New Roman" panose="02020603050405020304" pitchFamily="18" charset="0"/>
                <a:cs typeface="Times New Roman" panose="02020603050405020304" pitchFamily="18" charset="0"/>
              </a:rPr>
              <a:t>непатентуемые</a:t>
            </a:r>
            <a:r>
              <a:rPr lang="ru-RU" sz="4300" i="1" dirty="0" smtClean="0">
                <a:latin typeface="Times New Roman" panose="02020603050405020304" pitchFamily="18" charset="0"/>
                <a:cs typeface="Times New Roman" panose="02020603050405020304" pitchFamily="18" charset="0"/>
              </a:rPr>
              <a:t> наименования лекарственных средств;</a:t>
            </a:r>
          </a:p>
          <a:p>
            <a:pPr fontAlgn="base"/>
            <a:r>
              <a:rPr lang="ru-RU" sz="4300" i="1" dirty="0" smtClean="0">
                <a:latin typeface="Times New Roman" panose="02020603050405020304" pitchFamily="18" charset="0"/>
                <a:cs typeface="Times New Roman" panose="02020603050405020304" pitchFamily="18" charset="0"/>
              </a:rPr>
              <a:t>       </a:t>
            </a:r>
            <a:r>
              <a:rPr lang="ru-RU" sz="4300" i="1" dirty="0">
                <a:latin typeface="Times New Roman" panose="02020603050405020304" pitchFamily="18" charset="0"/>
                <a:cs typeface="Times New Roman" panose="02020603050405020304" pitchFamily="18" charset="0"/>
              </a:rPr>
              <a:t>6) имеющих прямую описательную связь с товарами или услугами, для обозначения которых они используются;</a:t>
            </a:r>
          </a:p>
          <a:p>
            <a:pPr fontAlgn="base"/>
            <a:r>
              <a:rPr lang="ru-RU" sz="4300" i="1" dirty="0">
                <a:latin typeface="Times New Roman" panose="02020603050405020304" pitchFamily="18" charset="0"/>
                <a:cs typeface="Times New Roman" panose="02020603050405020304" pitchFamily="18" charset="0"/>
              </a:rPr>
              <a:t>       </a:t>
            </a:r>
            <a:r>
              <a:rPr lang="ru-RU" sz="4300" b="1" i="1" dirty="0" smtClean="0">
                <a:solidFill>
                  <a:schemeClr val="accent1"/>
                </a:solidFill>
                <a:latin typeface="Times New Roman" panose="02020603050405020304" pitchFamily="18" charset="0"/>
                <a:cs typeface="Times New Roman" panose="02020603050405020304" pitchFamily="18" charset="0"/>
              </a:rPr>
              <a:t>Указанные </a:t>
            </a:r>
            <a:r>
              <a:rPr lang="ru-RU" sz="4300" b="1" i="1" dirty="0">
                <a:solidFill>
                  <a:schemeClr val="accent1"/>
                </a:solidFill>
                <a:latin typeface="Times New Roman" panose="02020603050405020304" pitchFamily="18" charset="0"/>
                <a:cs typeface="Times New Roman" panose="02020603050405020304" pitchFamily="18" charset="0"/>
              </a:rPr>
              <a:t>обозначения могут быть использованы как неохраняемые элементы товарного знака, если они не занимают в нем доминирующего положения.</a:t>
            </a:r>
          </a:p>
          <a:p>
            <a:pPr fontAlgn="base"/>
            <a:r>
              <a:rPr lang="ru-RU" sz="4300" i="1" dirty="0">
                <a:latin typeface="Times New Roman" panose="02020603050405020304" pitchFamily="18" charset="0"/>
                <a:cs typeface="Times New Roman" panose="02020603050405020304" pitchFamily="18" charset="0"/>
              </a:rPr>
              <a:t>      Указанные обозначения могут быть зарегистрированы в качестве товарного знака, если на дату подачи заявки обозначение в результате использования приобрело различительную способность. Под различительной способностью понимаются характеристики обозначений, позволяющие отличать товары (услуги) одних физических и (или) юридических лиц от однородных товаров (услуг) других физических и (или) юридических лиц.</a:t>
            </a:r>
          </a:p>
          <a:p>
            <a:pPr fontAlgn="base"/>
            <a:r>
              <a:rPr lang="ru-RU" dirty="0"/>
              <a:t>        </a:t>
            </a:r>
            <a:endParaRPr lang="en-US" dirty="0"/>
          </a:p>
        </p:txBody>
      </p:sp>
    </p:spTree>
    <p:extLst>
      <p:ext uri="{BB962C8B-B14F-4D97-AF65-F5344CB8AC3E}">
        <p14:creationId xmlns:p14="http://schemas.microsoft.com/office/powerpoint/2010/main" val="2364273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1021080"/>
            <a:ext cx="10515600" cy="5155883"/>
          </a:xfrm>
        </p:spPr>
        <p:txBody>
          <a:bodyPr>
            <a:normAutofit fontScale="70000" lnSpcReduction="20000"/>
          </a:bodyPr>
          <a:lstStyle/>
          <a:p>
            <a:pPr algn="just" fontAlgn="base"/>
            <a:r>
              <a:rPr lang="ru-RU" sz="2500" i="1" dirty="0">
                <a:latin typeface="Times New Roman" panose="02020603050405020304" pitchFamily="18" charset="0"/>
                <a:cs typeface="Times New Roman" panose="02020603050405020304" pitchFamily="18" charset="0"/>
              </a:rPr>
              <a:t>   2. Не регистрируются в качестве товарных знаков обозначения, воспроизводящие государственные гербы, флаги и эмблемы, сокращенные или полные наименования международных организаций и их гербы, флаги и эмблемы, официальные контрольные, гарантийные и пробирные клейма, печати, олимпийскую символику, награды и другие знаки отличия, а также обозначения, сходные с ними до степени смешения.</a:t>
            </a:r>
          </a:p>
          <a:p>
            <a:pPr algn="just" fontAlgn="base"/>
            <a:r>
              <a:rPr lang="ru-RU" sz="2500" i="1" dirty="0">
                <a:latin typeface="Times New Roman" panose="02020603050405020304" pitchFamily="18" charset="0"/>
                <a:cs typeface="Times New Roman" panose="02020603050405020304" pitchFamily="18" charset="0"/>
              </a:rPr>
              <a:t>      Такие обозначения могут быть использованы как неохраняемые элементы, если обозначение не состоит исключительно из них и если имеется согласие на их использование соответствующего компетентного органа или их владельца.</a:t>
            </a:r>
          </a:p>
          <a:p>
            <a:pPr algn="just" fontAlgn="base"/>
            <a:r>
              <a:rPr lang="ru-RU" sz="2500" i="1" dirty="0">
                <a:latin typeface="Times New Roman" panose="02020603050405020304" pitchFamily="18" charset="0"/>
                <a:cs typeface="Times New Roman" panose="02020603050405020304" pitchFamily="18" charset="0"/>
              </a:rPr>
              <a:t>      3. Не допускается регистрация в качестве товарных знаков или их элементов обозначений:</a:t>
            </a:r>
          </a:p>
          <a:p>
            <a:pPr algn="just" fontAlgn="base"/>
            <a:r>
              <a:rPr lang="ru-RU" sz="2500" i="1" dirty="0">
                <a:latin typeface="Times New Roman" panose="02020603050405020304" pitchFamily="18" charset="0"/>
                <a:cs typeface="Times New Roman" panose="02020603050405020304" pitchFamily="18" charset="0"/>
              </a:rPr>
              <a:t>      1) являющихся ложными или способными ввести в заблуждение относительно товара или его изготовителя, услуги или лица, предоставляющего услуги, а также наименований географических объектов, способных ввести в заблуждение относительно места производства товара;</a:t>
            </a:r>
          </a:p>
          <a:p>
            <a:pPr algn="just" fontAlgn="base"/>
            <a:r>
              <a:rPr lang="ru-RU" sz="2500" i="1" dirty="0">
                <a:latin typeface="Times New Roman" panose="02020603050405020304" pitchFamily="18" charset="0"/>
                <a:cs typeface="Times New Roman" panose="02020603050405020304" pitchFamily="18" charset="0"/>
              </a:rPr>
              <a:t>      2) формально указывающих на истинное место производства товара, но дающих ошибочное представление о том, что товар происходит с другой территории;</a:t>
            </a:r>
          </a:p>
          <a:p>
            <a:pPr algn="just" fontAlgn="base"/>
            <a:r>
              <a:rPr lang="ru-RU" sz="2500" i="1" dirty="0">
                <a:latin typeface="Times New Roman" panose="02020603050405020304" pitchFamily="18" charset="0"/>
                <a:cs typeface="Times New Roman" panose="02020603050405020304" pitchFamily="18" charset="0"/>
              </a:rPr>
              <a:t>  </a:t>
            </a:r>
            <a:r>
              <a:rPr lang="ru-RU" sz="2500" i="1" dirty="0" smtClean="0">
                <a:latin typeface="Times New Roman" panose="02020603050405020304" pitchFamily="18" charset="0"/>
                <a:cs typeface="Times New Roman" panose="02020603050405020304" pitchFamily="18" charset="0"/>
              </a:rPr>
              <a:t>3</a:t>
            </a:r>
            <a:r>
              <a:rPr lang="ru-RU" sz="2500" i="1" dirty="0">
                <a:latin typeface="Times New Roman" panose="02020603050405020304" pitchFamily="18" charset="0"/>
                <a:cs typeface="Times New Roman" panose="02020603050405020304" pitchFamily="18" charset="0"/>
              </a:rPr>
              <a:t>) представляющих собой или содержащих наименования географических объектов, идентифицирующие минеральные воды, вина или крепкие спиртные напитки, для обозначения таких товаров, не происходящих из данного места, а также, если используется перевод или обозначение сопровождается такими выражениями как "вида", "типа", "в стиле" или другими подобными;</a:t>
            </a:r>
          </a:p>
          <a:p>
            <a:pPr algn="just" fontAlgn="base"/>
            <a:r>
              <a:rPr lang="ru-RU" sz="2500" i="1" dirty="0">
                <a:latin typeface="Times New Roman" panose="02020603050405020304" pitchFamily="18" charset="0"/>
                <a:cs typeface="Times New Roman" panose="02020603050405020304" pitchFamily="18" charset="0"/>
              </a:rPr>
              <a:t>      4) противоречащих по своему содержанию общественным интересам, принципам гуманности и морали.</a:t>
            </a:r>
          </a:p>
          <a:p>
            <a:endParaRPr lang="en-US" dirty="0"/>
          </a:p>
          <a:p>
            <a:endParaRPr lang="en-US" dirty="0"/>
          </a:p>
        </p:txBody>
      </p:sp>
    </p:spTree>
    <p:extLst>
      <p:ext uri="{BB962C8B-B14F-4D97-AF65-F5344CB8AC3E}">
        <p14:creationId xmlns:p14="http://schemas.microsoft.com/office/powerpoint/2010/main" val="3992374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426203" y="800996"/>
            <a:ext cx="4459293" cy="4694347"/>
          </a:xfrm>
          <a:prstGeom prst="rect">
            <a:avLst/>
          </a:prstGeom>
        </p:spPr>
      </p:pic>
      <p:sp>
        <p:nvSpPr>
          <p:cNvPr id="2" name="TextBox 1"/>
          <p:cNvSpPr txBox="1"/>
          <p:nvPr/>
        </p:nvSpPr>
        <p:spPr>
          <a:xfrm>
            <a:off x="430307" y="1840118"/>
            <a:ext cx="7127878" cy="2616101"/>
          </a:xfrm>
          <a:prstGeom prst="rect">
            <a:avLst/>
          </a:prstGeom>
          <a:noFill/>
        </p:spPr>
        <p:txBody>
          <a:bodyPr wrap="square" rtlCol="0">
            <a:spAutoFit/>
          </a:bodyPr>
          <a:lstStyle/>
          <a:p>
            <a:r>
              <a:rPr lang="ru-RU" sz="2400" b="1" dirty="0">
                <a:solidFill>
                  <a:srgbClr val="4996A7"/>
                </a:solidFill>
                <a:cs typeface="Segoe UI" panose="020B0502040204020203" pitchFamily="34" charset="0"/>
              </a:rPr>
              <a:t>Товарный </a:t>
            </a:r>
            <a:r>
              <a:rPr lang="ru-RU" sz="2400" b="1" dirty="0" smtClean="0">
                <a:solidFill>
                  <a:srgbClr val="4996A7"/>
                </a:solidFill>
                <a:cs typeface="Segoe UI" panose="020B0502040204020203" pitchFamily="34" charset="0"/>
              </a:rPr>
              <a:t>знак</a:t>
            </a:r>
            <a:r>
              <a:rPr lang="en-US" sz="2400" b="1" dirty="0" smtClean="0">
                <a:solidFill>
                  <a:srgbClr val="4996A7"/>
                </a:solidFill>
                <a:cs typeface="Segoe UI" panose="020B0502040204020203" pitchFamily="34" charset="0"/>
              </a:rPr>
              <a:t>, </a:t>
            </a:r>
            <a:r>
              <a:rPr lang="ru-RU" sz="2400" b="1" dirty="0" smtClean="0">
                <a:solidFill>
                  <a:srgbClr val="4996A7"/>
                </a:solidFill>
                <a:cs typeface="Segoe UI" panose="020B0502040204020203" pitchFamily="34" charset="0"/>
              </a:rPr>
              <a:t>знак обслуживания</a:t>
            </a:r>
            <a:r>
              <a:rPr lang="en-US" sz="2400" b="1" dirty="0" smtClean="0">
                <a:solidFill>
                  <a:srgbClr val="4996A7"/>
                </a:solidFill>
                <a:cs typeface="Segoe UI" panose="020B0502040204020203" pitchFamily="34" charset="0"/>
              </a:rPr>
              <a:t> </a:t>
            </a:r>
            <a:r>
              <a:rPr lang="ru-RU" sz="2000" b="1" dirty="0" smtClean="0">
                <a:solidFill>
                  <a:srgbClr val="4996A7"/>
                </a:solidFill>
                <a:cs typeface="Segoe UI" panose="020B0502040204020203" pitchFamily="34" charset="0"/>
              </a:rPr>
              <a:t>– </a:t>
            </a:r>
            <a:r>
              <a:rPr lang="ru-RU" sz="2000" dirty="0">
                <a:cs typeface="Segoe UI" panose="020B0502040204020203" pitchFamily="34" charset="0"/>
              </a:rPr>
              <a:t>обозначение, зарегистрированное в соответствии с Законом РК «О товарных знаках, знаках обслуживания и наименованиях мест происхождения товаров» или охраняемое без регистрации в силу международных договоров, в которых участвует Республика Казахстан, служащее для отличия товаров (услуг) одних юридических или физических лиц от однородных товаров (услуг) других юридических или физических </a:t>
            </a:r>
            <a:r>
              <a:rPr lang="ru-RU" sz="2000" dirty="0" smtClean="0">
                <a:cs typeface="Segoe UI" panose="020B0502040204020203" pitchFamily="34" charset="0"/>
              </a:rPr>
              <a:t>лиц</a:t>
            </a:r>
            <a:endParaRPr lang="ru-RU" sz="2000" dirty="0">
              <a:cs typeface="Segoe UI" panose="020B0502040204020203" pitchFamily="34" charset="0"/>
            </a:endParaRPr>
          </a:p>
        </p:txBody>
      </p:sp>
      <p:grpSp>
        <p:nvGrpSpPr>
          <p:cNvPr id="14" name="Группа 13"/>
          <p:cNvGrpSpPr/>
          <p:nvPr/>
        </p:nvGrpSpPr>
        <p:grpSpPr>
          <a:xfrm>
            <a:off x="8299112" y="1501566"/>
            <a:ext cx="3597401" cy="3532198"/>
            <a:chOff x="8012670" y="1501566"/>
            <a:chExt cx="3597401" cy="3532198"/>
          </a:xfrm>
        </p:grpSpPr>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2670" y="1501566"/>
              <a:ext cx="3597401" cy="3532198"/>
            </a:xfrm>
            <a:prstGeom prst="rect">
              <a:avLst/>
            </a:prstGeom>
          </p:spPr>
        </p:pic>
        <p:pic>
          <p:nvPicPr>
            <p:cNvPr id="11" name="Рисунок 1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28235" r="47807"/>
                      </a14:imgEffect>
                    </a14:imgLayer>
                  </a14:imgProps>
                </a:ext>
                <a:ext uri="{28A0092B-C50C-407E-A947-70E740481C1C}">
                  <a14:useLocalDpi xmlns:a14="http://schemas.microsoft.com/office/drawing/2010/main" val="0"/>
                </a:ext>
              </a:extLst>
            </a:blip>
            <a:srcRect l="27104" r="50862"/>
            <a:stretch/>
          </p:blipFill>
          <p:spPr>
            <a:xfrm>
              <a:off x="8984221" y="2239559"/>
              <a:ext cx="1654297" cy="1242555"/>
            </a:xfrm>
            <a:prstGeom prst="rect">
              <a:avLst/>
            </a:prstGeom>
            <a:effectLst>
              <a:outerShdw blurRad="63500" sx="102000" sy="102000" algn="ctr" rotWithShape="0">
                <a:prstClr val="black">
                  <a:alpha val="40000"/>
                </a:prstClr>
              </a:outerShdw>
            </a:effectLst>
          </p:spPr>
        </p:pic>
      </p:grpSp>
      <p:pic>
        <p:nvPicPr>
          <p:cNvPr id="15" name="Рисунок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197" y="257955"/>
            <a:ext cx="2280620" cy="377420"/>
          </a:xfrm>
          <a:prstGeom prst="rect">
            <a:avLst/>
          </a:prstGeom>
        </p:spPr>
      </p:pic>
      <p:sp>
        <p:nvSpPr>
          <p:cNvPr id="3" name="Прямоугольник 2"/>
          <p:cNvSpPr/>
          <p:nvPr/>
        </p:nvSpPr>
        <p:spPr>
          <a:xfrm>
            <a:off x="430307" y="966611"/>
            <a:ext cx="6679649" cy="707886"/>
          </a:xfrm>
          <a:prstGeom prst="rect">
            <a:avLst/>
          </a:prstGeom>
        </p:spPr>
        <p:txBody>
          <a:bodyPr wrap="none">
            <a:spAutoFit/>
          </a:bodyPr>
          <a:lstStyle/>
          <a:p>
            <a:r>
              <a:rPr lang="ru-RU" sz="2000" b="1" dirty="0">
                <a:solidFill>
                  <a:srgbClr val="4996A7"/>
                </a:solidFill>
                <a:cs typeface="Segoe UI" panose="020B0502040204020203" pitchFamily="34" charset="0"/>
              </a:rPr>
              <a:t>П</a:t>
            </a:r>
            <a:r>
              <a:rPr lang="ru-RU" sz="2000" b="1" dirty="0" smtClean="0">
                <a:solidFill>
                  <a:srgbClr val="4996A7"/>
                </a:solidFill>
                <a:cs typeface="Segoe UI" panose="020B0502040204020203" pitchFamily="34" charset="0"/>
              </a:rPr>
              <a:t>п.8 ст.1 Закона о товарных знаках, знаках обслуживания </a:t>
            </a:r>
          </a:p>
          <a:p>
            <a:r>
              <a:rPr lang="ru-RU" sz="2000" b="1" dirty="0" smtClean="0">
                <a:solidFill>
                  <a:srgbClr val="4996A7"/>
                </a:solidFill>
                <a:cs typeface="Segoe UI" panose="020B0502040204020203" pitchFamily="34" charset="0"/>
              </a:rPr>
              <a:t>и наименованиях мест происхождения товаров:</a:t>
            </a:r>
            <a:endParaRPr lang="ru-RU" sz="2000" dirty="0"/>
          </a:p>
        </p:txBody>
      </p:sp>
    </p:spTree>
    <p:extLst>
      <p:ext uri="{BB962C8B-B14F-4D97-AF65-F5344CB8AC3E}">
        <p14:creationId xmlns:p14="http://schemas.microsoft.com/office/powerpoint/2010/main" val="11498608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b="1" i="1" dirty="0">
                <a:solidFill>
                  <a:schemeClr val="accent1"/>
                </a:solidFill>
                <a:latin typeface="Times New Roman" panose="02020603050405020304" pitchFamily="18" charset="0"/>
                <a:cs typeface="Times New Roman" panose="02020603050405020304" pitchFamily="18" charset="0"/>
              </a:rPr>
              <a:t>Статья 7. Иные основания для отказа в регистрации товарного знака</a:t>
            </a:r>
            <a:endParaRPr lang="en-US" sz="2800" i="1" dirty="0">
              <a:solidFill>
                <a:schemeClr val="accent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normAutofit fontScale="47500" lnSpcReduction="20000"/>
          </a:bodyPr>
          <a:lstStyle/>
          <a:p>
            <a:pPr algn="just" fontAlgn="base"/>
            <a:r>
              <a:rPr lang="ru-RU" sz="2900" i="1" dirty="0">
                <a:latin typeface="Times New Roman" panose="02020603050405020304" pitchFamily="18" charset="0"/>
                <a:cs typeface="Times New Roman" panose="02020603050405020304" pitchFamily="18" charset="0"/>
              </a:rPr>
              <a:t> 1. Не подлежат регистрации в качестве товарных знаков обозначения, тождественные или сходные до степени их смешения:</a:t>
            </a:r>
          </a:p>
          <a:p>
            <a:pPr algn="just" fontAlgn="base"/>
            <a:r>
              <a:rPr lang="ru-RU" sz="2900" i="1" dirty="0">
                <a:latin typeface="Times New Roman" panose="02020603050405020304" pitchFamily="18" charset="0"/>
                <a:cs typeface="Times New Roman" panose="02020603050405020304" pitchFamily="18" charset="0"/>
              </a:rPr>
              <a:t>      1) с товарными знаками, зарегистрированными в Республике Казахстан и охраняемыми в силу международных договоров с более ранним приоритетом на имя другого лица в отношении однородных товаров или услуг или с тождественными товарными знаками того же лица в отношении тех же товаров или услуг, за исключением товарных знаков, регистрация которых признана недействительной или действие ее прекращено согласно </a:t>
            </a:r>
            <a:r>
              <a:rPr lang="ru-RU" sz="2900" i="1" dirty="0">
                <a:latin typeface="Times New Roman" panose="02020603050405020304" pitchFamily="18" charset="0"/>
                <a:cs typeface="Times New Roman" panose="02020603050405020304" pitchFamily="18" charset="0"/>
                <a:hlinkClick r:id="rId2"/>
              </a:rPr>
              <a:t>главе 6</a:t>
            </a:r>
            <a:r>
              <a:rPr lang="ru-RU" sz="2900" i="1" dirty="0">
                <a:latin typeface="Times New Roman" panose="02020603050405020304" pitchFamily="18" charset="0"/>
                <a:cs typeface="Times New Roman" panose="02020603050405020304" pitchFamily="18" charset="0"/>
              </a:rPr>
              <a:t> настоящего Закона;</a:t>
            </a:r>
          </a:p>
          <a:p>
            <a:pPr algn="just" fontAlgn="base"/>
            <a:r>
              <a:rPr lang="ru-RU" sz="2900" i="1" dirty="0">
                <a:latin typeface="Times New Roman" panose="02020603050405020304" pitchFamily="18" charset="0"/>
                <a:cs typeface="Times New Roman" panose="02020603050405020304" pitchFamily="18" charset="0"/>
              </a:rPr>
              <a:t>      2) с признанными в установленном порядке общеизвестными в Республике Казахстан товарными знаками в отношении любых видов товаров и услуг;</a:t>
            </a:r>
          </a:p>
          <a:p>
            <a:pPr algn="just" fontAlgn="base"/>
            <a:r>
              <a:rPr lang="ru-RU" sz="2900" i="1" dirty="0">
                <a:latin typeface="Times New Roman" panose="02020603050405020304" pitchFamily="18" charset="0"/>
                <a:cs typeface="Times New Roman" panose="02020603050405020304" pitchFamily="18" charset="0"/>
              </a:rPr>
              <a:t>      3) с обозначениями, заявленными на регистрацию с более ранним приоритетом на имя другого лица в отношении однородных товаров или услуг (кроме отозванных и прекращенных) или с тождественными обозначениями того же лица в отношении тех же товаров или услуг</a:t>
            </a:r>
            <a:r>
              <a:rPr lang="ru-RU" sz="2900" i="1" dirty="0" smtClean="0">
                <a:latin typeface="Times New Roman" panose="02020603050405020304" pitchFamily="18" charset="0"/>
                <a:cs typeface="Times New Roman" panose="02020603050405020304" pitchFamily="18" charset="0"/>
              </a:rPr>
              <a:t>;</a:t>
            </a:r>
            <a:r>
              <a:rPr lang="ru-RU" sz="2900" i="1" dirty="0">
                <a:latin typeface="Times New Roman" panose="02020603050405020304" pitchFamily="18" charset="0"/>
                <a:cs typeface="Times New Roman" panose="02020603050405020304" pitchFamily="18" charset="0"/>
              </a:rPr>
              <a:t/>
            </a:r>
            <a:br>
              <a:rPr lang="ru-RU" sz="2900" i="1" dirty="0">
                <a:latin typeface="Times New Roman" panose="02020603050405020304" pitchFamily="18" charset="0"/>
                <a:cs typeface="Times New Roman" panose="02020603050405020304" pitchFamily="18" charset="0"/>
              </a:rPr>
            </a:br>
            <a:r>
              <a:rPr lang="ru-RU" sz="2900" i="1" dirty="0">
                <a:latin typeface="Times New Roman" panose="02020603050405020304" pitchFamily="18" charset="0"/>
                <a:cs typeface="Times New Roman" panose="02020603050405020304" pitchFamily="18" charset="0"/>
              </a:rPr>
              <a:t>      5) с наименованиями мест происхождения товаров, охраняемыми в Республике Казахстан в отношении любых товаров, кроме случаев, когда они могут быть включены в качестве неохраняемого элемента товарного знака, регистрируемого на имя владельца права пользования данным наименованием места происхождения товара, если регистрация товарного знака осуществляется в отношении тех же товаров, для индивидуализации которых зарегистрировано наименование места происхождения товара.</a:t>
            </a:r>
          </a:p>
          <a:p>
            <a:pPr algn="just" fontAlgn="base"/>
            <a:r>
              <a:rPr lang="ru-RU" sz="2900" i="1" dirty="0">
                <a:latin typeface="Times New Roman" panose="02020603050405020304" pitchFamily="18" charset="0"/>
                <a:cs typeface="Times New Roman" panose="02020603050405020304" pitchFamily="18" charset="0"/>
              </a:rPr>
              <a:t>      Регистрация обозначения в качестве товарного знака в отношении однородных товаров или услуг, сходного до степени смешения с каким-либо из товарных знаков, указанных в подпунктах 1), 2) и 3) части первой настоящего пункта, допускается при условии предоставления письменного согласия владельца товарного знака.</a:t>
            </a:r>
          </a:p>
          <a:p>
            <a:pPr algn="just" fontAlgn="base"/>
            <a:r>
              <a:rPr lang="ru-RU" sz="2900" i="1" dirty="0">
                <a:latin typeface="Times New Roman" panose="02020603050405020304" pitchFamily="18" charset="0"/>
                <a:cs typeface="Times New Roman" panose="02020603050405020304" pitchFamily="18" charset="0"/>
              </a:rPr>
              <a:t>      Если владельцем является юридическое лицо, то письменное согласие должно быть представлено на фирменном бланке, подписано уполномоченным лицом и скреплено печатью юридического лица (в случае наличия), а если владелец – физическое лицо, то подпись должна быть нотариально удостоверена.</a:t>
            </a:r>
          </a:p>
          <a:p>
            <a:endParaRPr lang="en-US" dirty="0"/>
          </a:p>
        </p:txBody>
      </p:sp>
    </p:spTree>
    <p:extLst>
      <p:ext uri="{BB962C8B-B14F-4D97-AF65-F5344CB8AC3E}">
        <p14:creationId xmlns:p14="http://schemas.microsoft.com/office/powerpoint/2010/main" val="813679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b="1" i="1" dirty="0">
                <a:solidFill>
                  <a:schemeClr val="accent1"/>
                </a:solidFill>
                <a:latin typeface="Times New Roman" panose="02020603050405020304" pitchFamily="18" charset="0"/>
                <a:cs typeface="Times New Roman" panose="02020603050405020304" pitchFamily="18" charset="0"/>
              </a:rPr>
              <a:t>2. Не регистрируются в качестве товарных знаков обозначения, воспроизводящие:</a:t>
            </a:r>
            <a:endParaRPr lang="en-US" sz="2800" b="1" i="1" dirty="0">
              <a:solidFill>
                <a:schemeClr val="accent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normAutofit fontScale="92500" lnSpcReduction="20000"/>
          </a:bodyPr>
          <a:lstStyle/>
          <a:p>
            <a:pPr algn="just" fontAlgn="base"/>
            <a:r>
              <a:rPr lang="ru-RU" sz="2000" i="1" dirty="0">
                <a:latin typeface="Times New Roman" panose="02020603050405020304" pitchFamily="18" charset="0"/>
                <a:cs typeface="Times New Roman" panose="02020603050405020304" pitchFamily="18" charset="0"/>
              </a:rPr>
              <a:t>1) промышленные образцы, охраняемые в Республике Казахстан, на имя других лиц при условии их более раннего приоритета;</a:t>
            </a:r>
          </a:p>
          <a:p>
            <a:pPr algn="just" fontAlgn="base"/>
            <a:r>
              <a:rPr lang="ru-RU" sz="2000" i="1" dirty="0">
                <a:latin typeface="Times New Roman" panose="02020603050405020304" pitchFamily="18" charset="0"/>
                <a:cs typeface="Times New Roman" panose="02020603050405020304" pitchFamily="18" charset="0"/>
              </a:rPr>
              <a:t>      2) (исключен)</a:t>
            </a:r>
            <a:br>
              <a:rPr lang="ru-RU" sz="2000" i="1" dirty="0">
                <a:latin typeface="Times New Roman" panose="02020603050405020304" pitchFamily="18" charset="0"/>
                <a:cs typeface="Times New Roman" panose="02020603050405020304" pitchFamily="18" charset="0"/>
              </a:rPr>
            </a:br>
            <a:r>
              <a:rPr lang="ru-RU" sz="2000" i="1" dirty="0">
                <a:latin typeface="Times New Roman" panose="02020603050405020304" pitchFamily="18" charset="0"/>
                <a:cs typeface="Times New Roman" panose="02020603050405020304" pitchFamily="18" charset="0"/>
              </a:rPr>
              <a:t>      3) названия известных в Республике Казахстан на дату подачи заявки произведений литературы, науки и искусства, известные произведения искусства и их фрагменты в нарушение авторских прав;</a:t>
            </a:r>
          </a:p>
          <a:p>
            <a:pPr algn="just" fontAlgn="base"/>
            <a:r>
              <a:rPr lang="ru-RU" sz="2000" i="1" dirty="0">
                <a:latin typeface="Times New Roman" panose="02020603050405020304" pitchFamily="18" charset="0"/>
                <a:cs typeface="Times New Roman" panose="02020603050405020304" pitchFamily="18" charset="0"/>
              </a:rPr>
              <a:t>      4) фамилии, имена, псевдонимы и производные от них, портреты и факсимиле в нарушение личных неимущественных прав этих лиц, их наследников или правопреемников, а также, если эти обозначения являются достоянием истории и культуры Республики Казахстан - без разрешения соответствующего компетентного органа.</a:t>
            </a:r>
          </a:p>
          <a:p>
            <a:pPr algn="just" fontAlgn="base"/>
            <a:r>
              <a:rPr lang="ru-RU" sz="2000" i="1" dirty="0">
                <a:latin typeface="Times New Roman" panose="02020603050405020304" pitchFamily="18" charset="0"/>
                <a:cs typeface="Times New Roman" panose="02020603050405020304" pitchFamily="18" charset="0"/>
              </a:rPr>
              <a:t>      3. Основанием для отказа в регистрации в качестве товарного знака обозначения, воспроизводящего достояние истории и культуры Республики Казахстан, является отсутствие согласования его с уполномоченным органом в области культуры.</a:t>
            </a:r>
          </a:p>
          <a:p>
            <a:pPr algn="just" fontAlgn="base"/>
            <a:r>
              <a:rPr lang="ru-RU" sz="2000" i="1" dirty="0">
                <a:latin typeface="Times New Roman" panose="02020603050405020304" pitchFamily="18" charset="0"/>
                <a:cs typeface="Times New Roman" panose="02020603050405020304" pitchFamily="18" charset="0"/>
              </a:rPr>
              <a:t>      4. Основания для отказа, предусмотренные настоящей статьей, применяются также в отношении обозначений, заявленных на получение правовой охраны на территории Республики Казахстан в качестве товарных знаков в соответствии с международными договорами, ратифицированными Республикой Казахстан.</a:t>
            </a:r>
          </a:p>
          <a:p>
            <a:endParaRPr lang="en-US" dirty="0"/>
          </a:p>
        </p:txBody>
      </p:sp>
    </p:spTree>
    <p:extLst>
      <p:ext uri="{BB962C8B-B14F-4D97-AF65-F5344CB8AC3E}">
        <p14:creationId xmlns:p14="http://schemas.microsoft.com/office/powerpoint/2010/main" val="10685465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a:bodyPr>
          <a:lstStyle/>
          <a:p>
            <a:r>
              <a:rPr lang="ru-RU" dirty="0"/>
              <a:t/>
            </a:r>
            <a:br>
              <a:rPr lang="ru-RU" dirty="0"/>
            </a:br>
            <a:endParaRPr lang="en-US" dirty="0"/>
          </a:p>
        </p:txBody>
      </p:sp>
      <p:pic>
        <p:nvPicPr>
          <p:cNvPr id="7" name="Рисунок 6"/>
          <p:cNvPicPr>
            <a:picLocks noChangeAspect="1"/>
          </p:cNvPicPr>
          <p:nvPr/>
        </p:nvPicPr>
        <p:blipFill>
          <a:blip r:embed="rId2"/>
          <a:stretch>
            <a:fillRect/>
          </a:stretch>
        </p:blipFill>
        <p:spPr>
          <a:xfrm>
            <a:off x="2189921" y="571784"/>
            <a:ext cx="8057321" cy="5084232"/>
          </a:xfrm>
          <a:prstGeom prst="rect">
            <a:avLst/>
          </a:prstGeom>
        </p:spPr>
      </p:pic>
    </p:spTree>
    <p:extLst>
      <p:ext uri="{BB962C8B-B14F-4D97-AF65-F5344CB8AC3E}">
        <p14:creationId xmlns:p14="http://schemas.microsoft.com/office/powerpoint/2010/main" val="2244854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5263" y="1377587"/>
            <a:ext cx="11279649" cy="830997"/>
          </a:xfrm>
          <a:prstGeom prst="rect">
            <a:avLst/>
          </a:prstGeom>
          <a:noFill/>
        </p:spPr>
        <p:txBody>
          <a:bodyPr wrap="square" rtlCol="0">
            <a:spAutoFit/>
          </a:bodyPr>
          <a:lstStyle/>
          <a:p>
            <a:pPr algn="just"/>
            <a:r>
              <a:rPr lang="ru-RU" sz="2400" b="1" dirty="0">
                <a:solidFill>
                  <a:srgbClr val="4996A7"/>
                </a:solidFill>
                <a:cs typeface="Times New Roman" panose="02020603050405020304" pitchFamily="18" charset="0"/>
              </a:rPr>
              <a:t>Товарный знак- </a:t>
            </a:r>
            <a:r>
              <a:rPr lang="ru-RU" sz="2400" dirty="0">
                <a:cs typeface="Times New Roman" panose="02020603050405020304" pitchFamily="18" charset="0"/>
              </a:rPr>
              <a:t>это прежде всего </a:t>
            </a:r>
            <a:r>
              <a:rPr lang="ru-RU" sz="2400" dirty="0" smtClean="0">
                <a:cs typeface="Times New Roman" panose="02020603050405020304" pitchFamily="18" charset="0"/>
              </a:rPr>
              <a:t>обозначение, цель </a:t>
            </a:r>
            <a:r>
              <a:rPr lang="ru-RU" sz="2400" dirty="0">
                <a:cs typeface="Times New Roman" panose="02020603050405020304" pitchFamily="18" charset="0"/>
              </a:rPr>
              <a:t>которого обеспечить </a:t>
            </a:r>
            <a:r>
              <a:rPr lang="ru-RU" sz="2400" dirty="0" smtClean="0">
                <a:cs typeface="Times New Roman" panose="02020603050405020304" pitchFamily="18" charset="0"/>
              </a:rPr>
              <a:t>различие </a:t>
            </a:r>
            <a:r>
              <a:rPr lang="ru-RU" sz="2400" dirty="0">
                <a:cs typeface="Times New Roman" panose="02020603050405020304" pitchFamily="18" charset="0"/>
              </a:rPr>
              <a:t>между товарами или</a:t>
            </a:r>
            <a:r>
              <a:rPr lang="en-US" sz="2400" dirty="0">
                <a:cs typeface="Times New Roman" panose="02020603050405020304" pitchFamily="18" charset="0"/>
              </a:rPr>
              <a:t> </a:t>
            </a:r>
            <a:r>
              <a:rPr lang="ru-RU" sz="2400" dirty="0">
                <a:cs typeface="Times New Roman" panose="02020603050405020304" pitchFamily="18" charset="0"/>
              </a:rPr>
              <a:t>услугами разных предпринимателей. </a:t>
            </a:r>
          </a:p>
        </p:txBody>
      </p:sp>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943" y="161082"/>
            <a:ext cx="2280620" cy="377420"/>
          </a:xfrm>
          <a:prstGeom prst="rect">
            <a:avLst/>
          </a:prstGeom>
        </p:spPr>
      </p:pic>
      <p:sp>
        <p:nvSpPr>
          <p:cNvPr id="3" name="Прямоугольник 2"/>
          <p:cNvSpPr/>
          <p:nvPr/>
        </p:nvSpPr>
        <p:spPr>
          <a:xfrm>
            <a:off x="503832" y="915922"/>
            <a:ext cx="2468946" cy="461665"/>
          </a:xfrm>
          <a:prstGeom prst="rect">
            <a:avLst/>
          </a:prstGeom>
        </p:spPr>
        <p:txBody>
          <a:bodyPr wrap="none">
            <a:spAutoFit/>
          </a:bodyPr>
          <a:lstStyle/>
          <a:p>
            <a:r>
              <a:rPr lang="ru-RU" sz="2400" b="1" dirty="0" smtClean="0">
                <a:solidFill>
                  <a:srgbClr val="4996A7"/>
                </a:solidFill>
                <a:cs typeface="Segoe UI" panose="020B0502040204020203" pitchFamily="34" charset="0"/>
              </a:rPr>
              <a:t>Иными словами:</a:t>
            </a:r>
            <a:endParaRPr lang="ru-RU" sz="2400" dirty="0"/>
          </a:p>
        </p:txBody>
      </p:sp>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8305" y="2262278"/>
            <a:ext cx="1727946" cy="3689397"/>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0180" y="2262278"/>
            <a:ext cx="1727946" cy="3689397"/>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7692" y="2262278"/>
            <a:ext cx="1727946" cy="3689397"/>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5203" y="2262278"/>
            <a:ext cx="1727946" cy="3689397"/>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2715" y="2262278"/>
            <a:ext cx="1727946" cy="3689397"/>
          </a:xfrm>
          <a:prstGeom prst="rect">
            <a:avLst/>
          </a:prstGeom>
        </p:spPr>
      </p:pic>
      <p:pic>
        <p:nvPicPr>
          <p:cNvPr id="10" name="Рисунок 9"/>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5750" y1="37380" x2="15750" y2="37380"/>
                        <a14:foregroundMark x1="20375" y1="29207" x2="20375" y2="29207"/>
                        <a14:foregroundMark x1="30500" y1="23077" x2="30500" y2="23077"/>
                        <a14:foregroundMark x1="38750" y1="16466" x2="38750" y2="16466"/>
                        <a14:foregroundMark x1="51375" y1="14904" x2="51375" y2="14904"/>
                        <a14:foregroundMark x1="61125" y1="17308" x2="60875" y2="18029"/>
                        <a14:foregroundMark x1="68500" y1="25481" x2="68500" y2="25481"/>
                        <a14:foregroundMark x1="78750" y1="31851" x2="78750" y2="31851"/>
                        <a14:foregroundMark x1="80750" y1="40865" x2="80750" y2="40865"/>
                        <a14:foregroundMark x1="80750" y1="51923" x2="80750" y2="51923"/>
                        <a14:foregroundMark x1="79875" y1="59375" x2="79875" y2="59375"/>
                        <a14:foregroundMark x1="80875" y1="49519" x2="80875" y2="49519"/>
                        <a14:foregroundMark x1="75375" y1="65986" x2="75375" y2="65986"/>
                        <a14:foregroundMark x1="69250" y1="72236" x2="69250" y2="72236"/>
                        <a14:foregroundMark x1="57125" y1="77524" x2="57125" y2="77524"/>
                        <a14:foregroundMark x1="50125" y1="79447" x2="50125" y2="79447"/>
                        <a14:foregroundMark x1="41625" y1="78125" x2="41625" y2="78125"/>
                        <a14:foregroundMark x1="31875" y1="73918" x2="31875" y2="73918"/>
                        <a14:foregroundMark x1="25625" y1="68389" x2="25625" y2="68389"/>
                        <a14:foregroundMark x1="20750" y1="57813" x2="20750" y2="57813"/>
                        <a14:foregroundMark x1="17000" y1="47596" x2="17000" y2="47596"/>
                      </a14:backgroundRemoval>
                    </a14:imgEffect>
                  </a14:imgLayer>
                </a14:imgProps>
              </a:ext>
              <a:ext uri="{28A0092B-C50C-407E-A947-70E740481C1C}">
                <a14:useLocalDpi xmlns:a14="http://schemas.microsoft.com/office/drawing/2010/main" val="0"/>
              </a:ext>
            </a:extLst>
          </a:blip>
          <a:stretch>
            <a:fillRect/>
          </a:stretch>
        </p:blipFill>
        <p:spPr>
          <a:xfrm>
            <a:off x="5506155" y="4013014"/>
            <a:ext cx="1151019" cy="1197060"/>
          </a:xfrm>
          <a:prstGeom prst="rect">
            <a:avLst/>
          </a:prstGeom>
          <a:effectLst>
            <a:outerShdw blurRad="63500" sx="102000" sy="102000" algn="ctr" rotWithShape="0">
              <a:prstClr val="black">
                <a:alpha val="40000"/>
              </a:prstClr>
            </a:outerShdw>
          </a:effectLst>
        </p:spPr>
      </p:pic>
      <p:pic>
        <p:nvPicPr>
          <p:cNvPr id="11" name="Рисунок 1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backgroundMark x1="37065" y1="48333" x2="37065" y2="48333"/>
                        <a14:backgroundMark x1="41087" y1="49167" x2="41087" y2="49167"/>
                        <a14:backgroundMark x1="49457" y1="48500" x2="49457" y2="48500"/>
                        <a14:backgroundMark x1="55870" y1="48833" x2="55870" y2="48833"/>
                        <a14:backgroundMark x1="62826" y1="48000" x2="62826" y2="48000"/>
                        <a14:backgroundMark x1="71957" y1="50667" x2="71957" y2="50667"/>
                      </a14:backgroundRemoval>
                    </a14:imgEffect>
                  </a14:imgLayer>
                </a14:imgProps>
              </a:ext>
              <a:ext uri="{28A0092B-C50C-407E-A947-70E740481C1C}">
                <a14:useLocalDpi xmlns:a14="http://schemas.microsoft.com/office/drawing/2010/main" val="0"/>
              </a:ext>
            </a:extLst>
          </a:blip>
          <a:srcRect l="16212" t="31862" r="17000" b="26270"/>
          <a:stretch/>
        </p:blipFill>
        <p:spPr>
          <a:xfrm>
            <a:off x="1944489" y="4359260"/>
            <a:ext cx="1234149" cy="504569"/>
          </a:xfrm>
          <a:prstGeom prst="rect">
            <a:avLst/>
          </a:prstGeom>
        </p:spPr>
      </p:pic>
      <p:pic>
        <p:nvPicPr>
          <p:cNvPr id="13" name="Рисунок 1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264" b="95302" l="10000" r="90000">
                        <a14:foregroundMark x1="80000" y1="58166" x2="27451" y2="56376"/>
                        <a14:foregroundMark x1="43725" y1="25503" x2="21961" y2="51454"/>
                        <a14:foregroundMark x1="29608" y1="27517" x2="46863" y2="39821"/>
                        <a14:foregroundMark x1="37843" y1="21477" x2="38431" y2="42729"/>
                        <a14:foregroundMark x1="28039" y1="24161" x2="42941" y2="30872"/>
                        <a14:foregroundMark x1="21373" y1="51454" x2="77059" y2="53691"/>
                        <a14:foregroundMark x1="76667" y1="61745" x2="22941" y2="65101"/>
                        <a14:foregroundMark x1="22745" y1="46532" x2="54118" y2="48993"/>
                        <a14:foregroundMark x1="54118" y1="49217" x2="47255" y2="69799"/>
                        <a14:foregroundMark x1="22549" y1="69575" x2="72941" y2="67114"/>
                        <a14:foregroundMark x1="63529" y1="73826" x2="31961" y2="74944"/>
                        <a14:foregroundMark x1="25098" y1="66219" x2="27647" y2="76510"/>
                      </a14:backgroundRemoval>
                    </a14:imgEffect>
                  </a14:imgLayer>
                </a14:imgProps>
              </a:ext>
              <a:ext uri="{28A0092B-C50C-407E-A947-70E740481C1C}">
                <a14:useLocalDpi xmlns:a14="http://schemas.microsoft.com/office/drawing/2010/main" val="0"/>
              </a:ext>
            </a:extLst>
          </a:blip>
          <a:srcRect l="6309" t="7885" r="7016" b="6093"/>
          <a:stretch/>
        </p:blipFill>
        <p:spPr>
          <a:xfrm>
            <a:off x="7294683" y="4196082"/>
            <a:ext cx="1048985" cy="912474"/>
          </a:xfrm>
          <a:prstGeom prst="rect">
            <a:avLst/>
          </a:prstGeom>
        </p:spPr>
      </p:pic>
      <p:pic>
        <p:nvPicPr>
          <p:cNvPr id="14" name="Рисунок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28760" y="4314583"/>
            <a:ext cx="1055856" cy="593919"/>
          </a:xfrm>
          <a:prstGeom prst="rect">
            <a:avLst/>
          </a:prstGeom>
        </p:spPr>
      </p:pic>
      <p:pic>
        <p:nvPicPr>
          <p:cNvPr id="16" name="Рисунок 15"/>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53000" y1="22308" x2="48111" y2="53077"/>
                        <a14:foregroundMark x1="43889" y1="38462" x2="41000" y2="73846"/>
                        <a14:foregroundMark x1="71222" y1="35769" x2="70111" y2="57692"/>
                      </a14:backgroundRemoval>
                    </a14:imgEffect>
                  </a14:imgLayer>
                </a14:imgProps>
              </a:ext>
              <a:ext uri="{28A0092B-C50C-407E-A947-70E740481C1C}">
                <a14:useLocalDpi xmlns:a14="http://schemas.microsoft.com/office/drawing/2010/main" val="0"/>
              </a:ext>
            </a:extLst>
          </a:blip>
          <a:stretch>
            <a:fillRect/>
          </a:stretch>
        </p:blipFill>
        <p:spPr>
          <a:xfrm>
            <a:off x="3672435" y="4359260"/>
            <a:ext cx="1304150" cy="376754"/>
          </a:xfrm>
          <a:prstGeom prst="rect">
            <a:avLst/>
          </a:prstGeom>
        </p:spPr>
      </p:pic>
    </p:spTree>
    <p:extLst>
      <p:ext uri="{BB962C8B-B14F-4D97-AF65-F5344CB8AC3E}">
        <p14:creationId xmlns:p14="http://schemas.microsoft.com/office/powerpoint/2010/main" val="8145423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Samsung - (S8) Over the Horizon 2017_(unpum.com).wav"/>
                                        </p:tgtEl>
                                      </p:cMediaNode>
                                    </p:audio>
                                  </p:sub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825" y="357330"/>
            <a:ext cx="2280620" cy="377420"/>
          </a:xfrm>
          <a:prstGeom prst="rect">
            <a:avLst/>
          </a:prstGeom>
        </p:spPr>
      </p:pic>
      <p:sp>
        <p:nvSpPr>
          <p:cNvPr id="3" name="Прямоугольник 2"/>
          <p:cNvSpPr/>
          <p:nvPr/>
        </p:nvSpPr>
        <p:spPr>
          <a:xfrm>
            <a:off x="614696" y="2073356"/>
            <a:ext cx="6059481" cy="2862322"/>
          </a:xfrm>
          <a:prstGeom prst="rect">
            <a:avLst/>
          </a:prstGeom>
        </p:spPr>
        <p:txBody>
          <a:bodyPr wrap="square">
            <a:spAutoFit/>
          </a:bodyPr>
          <a:lstStyle/>
          <a:p>
            <a:pPr marL="285750" indent="-285750" algn="just">
              <a:buFont typeface="Arial" panose="020B0604020202020204" pitchFamily="34" charset="0"/>
              <a:buChar char="•"/>
            </a:pPr>
            <a:r>
              <a:rPr lang="ru-RU"/>
              <a:t>Индивидуализировать товары или услуги от однородных товаров или услуг других предприятий</a:t>
            </a:r>
          </a:p>
          <a:p>
            <a:pPr marL="285750" indent="-285750" algn="just">
              <a:buFont typeface="Arial" panose="020B0604020202020204" pitchFamily="34" charset="0"/>
              <a:buChar char="•"/>
            </a:pPr>
            <a:r>
              <a:rPr lang="ru-RU"/>
              <a:t>Исключительное право на товарный знак возникает после даты ее регистрации</a:t>
            </a:r>
          </a:p>
          <a:p>
            <a:pPr marL="285750" indent="-285750" algn="just">
              <a:buFont typeface="Arial" panose="020B0604020202020204" pitchFamily="34" charset="0"/>
              <a:buChar char="•"/>
            </a:pPr>
            <a:r>
              <a:rPr lang="ru-RU"/>
              <a:t>Уверенность в способности защитить товарный знак в суде, при необходимости</a:t>
            </a:r>
          </a:p>
          <a:p>
            <a:pPr marL="285750" indent="-285750" algn="just">
              <a:buFont typeface="Arial" panose="020B0604020202020204" pitchFamily="34" charset="0"/>
              <a:buChar char="•"/>
            </a:pPr>
            <a:r>
              <a:rPr lang="ru-RU"/>
              <a:t>Способ защитить инвестиции вложенные в продвижение и маркетинг бренда</a:t>
            </a:r>
          </a:p>
          <a:p>
            <a:pPr marL="285750" indent="-285750" algn="just">
              <a:buFont typeface="Arial" panose="020B0604020202020204" pitchFamily="34" charset="0"/>
              <a:buChar char="•"/>
            </a:pPr>
            <a:r>
              <a:rPr lang="ru-RU"/>
              <a:t>Сохранение репутации и круга потребителей </a:t>
            </a:r>
          </a:p>
          <a:p>
            <a:pPr marL="285750" indent="-285750" algn="just">
              <a:buFont typeface="Arial" panose="020B0604020202020204" pitchFamily="34" charset="0"/>
              <a:buChar char="•"/>
            </a:pPr>
            <a:r>
              <a:rPr lang="ru-RU"/>
              <a:t>Защита от недобросовестных конкурентов</a:t>
            </a:r>
            <a:endParaRPr lang="ru-RU" dirty="0"/>
          </a:p>
        </p:txBody>
      </p:sp>
      <p:sp>
        <p:nvSpPr>
          <p:cNvPr id="4" name="Прямоугольник 3"/>
          <p:cNvSpPr/>
          <p:nvPr/>
        </p:nvSpPr>
        <p:spPr>
          <a:xfrm>
            <a:off x="3644436" y="546040"/>
            <a:ext cx="6634252" cy="523220"/>
          </a:xfrm>
          <a:prstGeom prst="rect">
            <a:avLst/>
          </a:prstGeom>
        </p:spPr>
        <p:txBody>
          <a:bodyPr wrap="none">
            <a:spAutoFit/>
          </a:bodyPr>
          <a:lstStyle/>
          <a:p>
            <a:r>
              <a:rPr lang="ru-RU" sz="2800" b="1" dirty="0">
                <a:solidFill>
                  <a:srgbClr val="4791A1"/>
                </a:solidFill>
              </a:rPr>
              <a:t>Для чего регистрировать товарный знак?</a:t>
            </a: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2992" y="2943952"/>
            <a:ext cx="3930401" cy="2947801"/>
          </a:xfrm>
          <a:prstGeom prst="rect">
            <a:avLst/>
          </a:prstGeom>
        </p:spPr>
      </p:pic>
    </p:spTree>
    <p:extLst>
      <p:ext uri="{BB962C8B-B14F-4D97-AF65-F5344CB8AC3E}">
        <p14:creationId xmlns:p14="http://schemas.microsoft.com/office/powerpoint/2010/main" val="3764390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435" y="201833"/>
            <a:ext cx="2280620" cy="377420"/>
          </a:xfrm>
          <a:prstGeom prst="rect">
            <a:avLst/>
          </a:prstGeom>
        </p:spPr>
      </p:pic>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t="22878" b="23905"/>
          <a:stretch/>
        </p:blipFill>
        <p:spPr>
          <a:xfrm>
            <a:off x="7236252" y="1147306"/>
            <a:ext cx="2700100" cy="1436915"/>
          </a:xfrm>
          <a:prstGeom prst="rect">
            <a:avLst/>
          </a:prstGeom>
        </p:spPr>
      </p:pic>
      <p:pic>
        <p:nvPicPr>
          <p:cNvPr id="2" name="Рисунок 1"/>
          <p:cNvPicPr>
            <a:picLocks noChangeAspect="1"/>
          </p:cNvPicPr>
          <p:nvPr/>
        </p:nvPicPr>
        <p:blipFill rotWithShape="1">
          <a:blip r:embed="rId4" cstate="print">
            <a:extLst>
              <a:ext uri="{28A0092B-C50C-407E-A947-70E740481C1C}">
                <a14:useLocalDpi xmlns:a14="http://schemas.microsoft.com/office/drawing/2010/main" val="0"/>
              </a:ext>
            </a:extLst>
          </a:blip>
          <a:srcRect l="8687" t="10050" r="8045" b="8599"/>
          <a:stretch/>
        </p:blipFill>
        <p:spPr>
          <a:xfrm>
            <a:off x="1699259" y="754380"/>
            <a:ext cx="2316481" cy="2263140"/>
          </a:xfrm>
          <a:prstGeom prst="rect">
            <a:avLst/>
          </a:prstGeom>
        </p:spPr>
      </p:pic>
      <p:sp>
        <p:nvSpPr>
          <p:cNvPr id="17" name="Прямоугольник 16"/>
          <p:cNvSpPr/>
          <p:nvPr/>
        </p:nvSpPr>
        <p:spPr>
          <a:xfrm>
            <a:off x="604174" y="3277870"/>
            <a:ext cx="4488745" cy="2123658"/>
          </a:xfrm>
          <a:prstGeom prst="rect">
            <a:avLst/>
          </a:prstGeom>
        </p:spPr>
        <p:txBody>
          <a:bodyPr wrap="square">
            <a:spAutoFit/>
          </a:bodyPr>
          <a:lstStyle/>
          <a:p>
            <a:pPr algn="ctr"/>
            <a:r>
              <a:rPr lang="kk-KZ" sz="2400" b="1" dirty="0">
                <a:solidFill>
                  <a:srgbClr val="4791A1"/>
                </a:solidFill>
              </a:rPr>
              <a:t>З</a:t>
            </a:r>
            <a:r>
              <a:rPr lang="ru-RU" sz="2400" b="1" dirty="0" err="1" smtClean="0">
                <a:solidFill>
                  <a:srgbClr val="4791A1"/>
                </a:solidFill>
              </a:rPr>
              <a:t>нак</a:t>
            </a:r>
            <a:r>
              <a:rPr lang="ru-RU" sz="2400" b="1" dirty="0" smtClean="0">
                <a:solidFill>
                  <a:srgbClr val="4791A1"/>
                </a:solidFill>
              </a:rPr>
              <a:t> </a:t>
            </a:r>
            <a:r>
              <a:rPr lang="ru-RU" sz="2400" b="1" dirty="0">
                <a:solidFill>
                  <a:srgbClr val="4791A1"/>
                </a:solidFill>
              </a:rPr>
              <a:t>зарегистрированного товарного </a:t>
            </a:r>
            <a:r>
              <a:rPr lang="ru-RU" sz="2400" b="1" dirty="0" smtClean="0">
                <a:solidFill>
                  <a:srgbClr val="4791A1"/>
                </a:solidFill>
              </a:rPr>
              <a:t>знака</a:t>
            </a:r>
          </a:p>
          <a:p>
            <a:pPr algn="ctr"/>
            <a:r>
              <a:rPr lang="ru-RU" sz="2400" b="1" dirty="0" smtClean="0">
                <a:solidFill>
                  <a:srgbClr val="202124"/>
                </a:solidFill>
              </a:rPr>
              <a:t> </a:t>
            </a:r>
            <a:r>
              <a:rPr lang="ru-RU" sz="2000" dirty="0" smtClean="0">
                <a:solidFill>
                  <a:srgbClr val="202124"/>
                </a:solidFill>
              </a:rPr>
              <a:t>Представляет </a:t>
            </a:r>
            <a:r>
              <a:rPr lang="ru-RU" sz="2000" dirty="0">
                <a:solidFill>
                  <a:srgbClr val="202124"/>
                </a:solidFill>
              </a:rPr>
              <a:t>собой прописную латинскую букву </a:t>
            </a:r>
            <a:r>
              <a:rPr lang="ru-RU" sz="2000" b="1" dirty="0">
                <a:solidFill>
                  <a:srgbClr val="4791A1"/>
                </a:solidFill>
              </a:rPr>
              <a:t>R</a:t>
            </a:r>
            <a:r>
              <a:rPr lang="ru-RU" sz="2000" dirty="0">
                <a:solidFill>
                  <a:srgbClr val="202124"/>
                </a:solidFill>
              </a:rPr>
              <a:t> </a:t>
            </a:r>
            <a:endParaRPr lang="en-US" sz="2000" dirty="0" smtClean="0">
              <a:solidFill>
                <a:srgbClr val="202124"/>
              </a:solidFill>
            </a:endParaRPr>
          </a:p>
          <a:p>
            <a:pPr algn="ctr"/>
            <a:r>
              <a:rPr lang="ru-RU" sz="2000" dirty="0" smtClean="0">
                <a:solidFill>
                  <a:srgbClr val="202124"/>
                </a:solidFill>
              </a:rPr>
              <a:t>(</a:t>
            </a:r>
            <a:r>
              <a:rPr lang="ru-RU" sz="2000" dirty="0">
                <a:solidFill>
                  <a:srgbClr val="202124"/>
                </a:solidFill>
              </a:rPr>
              <a:t>первая буква слова «</a:t>
            </a:r>
            <a:r>
              <a:rPr lang="ru-RU" sz="2000" dirty="0" err="1">
                <a:solidFill>
                  <a:srgbClr val="202124"/>
                </a:solidFill>
              </a:rPr>
              <a:t>registered</a:t>
            </a:r>
            <a:r>
              <a:rPr lang="ru-RU" sz="2000" dirty="0">
                <a:solidFill>
                  <a:srgbClr val="202124"/>
                </a:solidFill>
              </a:rPr>
              <a:t>»), помещённую внутри и в центре </a:t>
            </a:r>
            <a:r>
              <a:rPr lang="ru-RU" sz="2000" dirty="0" smtClean="0">
                <a:solidFill>
                  <a:srgbClr val="202124"/>
                </a:solidFill>
              </a:rPr>
              <a:t>круга</a:t>
            </a:r>
            <a:endParaRPr lang="ru-RU" sz="2000" dirty="0"/>
          </a:p>
        </p:txBody>
      </p:sp>
      <p:sp>
        <p:nvSpPr>
          <p:cNvPr id="19" name="Прямоугольник 18"/>
          <p:cNvSpPr/>
          <p:nvPr/>
        </p:nvSpPr>
        <p:spPr>
          <a:xfrm>
            <a:off x="7774253" y="3274612"/>
            <a:ext cx="1624099" cy="461665"/>
          </a:xfrm>
          <a:prstGeom prst="rect">
            <a:avLst/>
          </a:prstGeom>
        </p:spPr>
        <p:txBody>
          <a:bodyPr wrap="none">
            <a:spAutoFit/>
          </a:bodyPr>
          <a:lstStyle/>
          <a:p>
            <a:r>
              <a:rPr lang="en-US" sz="2400" b="1" dirty="0">
                <a:solidFill>
                  <a:srgbClr val="4791A1"/>
                </a:solidFill>
              </a:rPr>
              <a:t>Trade mark</a:t>
            </a:r>
            <a:endParaRPr lang="ru-RU" sz="2400" b="1" dirty="0">
              <a:solidFill>
                <a:srgbClr val="4791A1"/>
              </a:solidFill>
            </a:endParaRPr>
          </a:p>
        </p:txBody>
      </p:sp>
      <p:sp>
        <p:nvSpPr>
          <p:cNvPr id="23" name="Прямоугольник 22"/>
          <p:cNvSpPr/>
          <p:nvPr/>
        </p:nvSpPr>
        <p:spPr>
          <a:xfrm>
            <a:off x="1169971" y="5576655"/>
            <a:ext cx="10183829" cy="461665"/>
          </a:xfrm>
          <a:prstGeom prst="rect">
            <a:avLst/>
          </a:prstGeom>
        </p:spPr>
        <p:txBody>
          <a:bodyPr wrap="square">
            <a:spAutoFit/>
          </a:bodyPr>
          <a:lstStyle/>
          <a:p>
            <a:pPr algn="ctr"/>
            <a:r>
              <a:rPr lang="ru-RU" sz="2400" b="1" dirty="0" smtClean="0">
                <a:solidFill>
                  <a:srgbClr val="4996A7"/>
                </a:solidFill>
                <a:cs typeface="Times New Roman" panose="02020603050405020304" pitchFamily="18" charset="0"/>
              </a:rPr>
              <a:t>Товарный знак так же называют торговая марка, бренд или логотип</a:t>
            </a:r>
            <a:endParaRPr lang="ru-RU" sz="2400" b="1" dirty="0">
              <a:solidFill>
                <a:srgbClr val="4996A7"/>
              </a:solidFill>
              <a:cs typeface="Times New Roman" panose="02020603050405020304" pitchFamily="18" charset="0"/>
            </a:endParaRPr>
          </a:p>
        </p:txBody>
      </p:sp>
      <p:cxnSp>
        <p:nvCxnSpPr>
          <p:cNvPr id="5" name="Прямая соединительная линия 4"/>
          <p:cNvCxnSpPr/>
          <p:nvPr/>
        </p:nvCxnSpPr>
        <p:spPr>
          <a:xfrm flipH="1">
            <a:off x="5575300" y="474799"/>
            <a:ext cx="807547" cy="2598601"/>
          </a:xfrm>
          <a:prstGeom prst="line">
            <a:avLst/>
          </a:prstGeom>
          <a:ln w="19050">
            <a:solidFill>
              <a:srgbClr val="4791A1"/>
            </a:solidFill>
            <a:prstDash val="dash"/>
          </a:ln>
        </p:spPr>
        <p:style>
          <a:lnRef idx="1">
            <a:schemeClr val="accent1"/>
          </a:lnRef>
          <a:fillRef idx="0">
            <a:schemeClr val="accent1"/>
          </a:fillRef>
          <a:effectRef idx="0">
            <a:schemeClr val="accent1"/>
          </a:effectRef>
          <a:fontRef idx="minor">
            <a:schemeClr val="tx1"/>
          </a:fontRef>
        </p:style>
      </p:cxnSp>
      <p:sp>
        <p:nvSpPr>
          <p:cNvPr id="20" name="Прямоугольник 19"/>
          <p:cNvSpPr/>
          <p:nvPr/>
        </p:nvSpPr>
        <p:spPr>
          <a:xfrm>
            <a:off x="5509232" y="1501683"/>
            <a:ext cx="939681" cy="646331"/>
          </a:xfrm>
          <a:prstGeom prst="rect">
            <a:avLst/>
          </a:prstGeom>
          <a:solidFill>
            <a:schemeClr val="bg1"/>
          </a:solidFill>
        </p:spPr>
        <p:txBody>
          <a:bodyPr wrap="none">
            <a:spAutoFit/>
          </a:bodyPr>
          <a:lstStyle/>
          <a:p>
            <a:pPr algn="just"/>
            <a:r>
              <a:rPr lang="ru-RU" sz="3600" b="1" dirty="0">
                <a:solidFill>
                  <a:srgbClr val="4791A1"/>
                </a:solidFill>
                <a:cs typeface="Times New Roman" panose="02020603050405020304" pitchFamily="18" charset="0"/>
              </a:rPr>
              <a:t>или</a:t>
            </a:r>
          </a:p>
        </p:txBody>
      </p:sp>
    </p:spTree>
    <p:extLst>
      <p:ext uri="{BB962C8B-B14F-4D97-AF65-F5344CB8AC3E}">
        <p14:creationId xmlns:p14="http://schemas.microsoft.com/office/powerpoint/2010/main" val="38265945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68011" y="170898"/>
            <a:ext cx="7517939" cy="523220"/>
          </a:xfrm>
          <a:prstGeom prst="rect">
            <a:avLst/>
          </a:prstGeom>
          <a:noFill/>
        </p:spPr>
        <p:txBody>
          <a:bodyPr wrap="square" rtlCol="0">
            <a:spAutoFit/>
          </a:bodyPr>
          <a:lstStyle/>
          <a:p>
            <a:pPr algn="ctr"/>
            <a:r>
              <a:rPr lang="ru-RU" sz="2800" b="1" dirty="0">
                <a:solidFill>
                  <a:srgbClr val="4791A1"/>
                </a:solidFill>
                <a:cs typeface="Segoe UI" panose="020B0502040204020203" pitchFamily="34" charset="0"/>
              </a:rPr>
              <a:t>Нормативное регулирование</a:t>
            </a:r>
          </a:p>
        </p:txBody>
      </p:sp>
      <p:sp>
        <p:nvSpPr>
          <p:cNvPr id="4" name="TextBox 3"/>
          <p:cNvSpPr txBox="1"/>
          <p:nvPr/>
        </p:nvSpPr>
        <p:spPr>
          <a:xfrm>
            <a:off x="276069" y="3141910"/>
            <a:ext cx="5548998" cy="2677656"/>
          </a:xfrm>
          <a:prstGeom prst="rect">
            <a:avLst/>
          </a:prstGeom>
          <a:noFill/>
        </p:spPr>
        <p:txBody>
          <a:bodyPr wrap="square" rtlCol="0">
            <a:spAutoFit/>
          </a:bodyPr>
          <a:lstStyle/>
          <a:p>
            <a:r>
              <a:rPr lang="ru-RU" sz="2400" b="1" dirty="0">
                <a:solidFill>
                  <a:srgbClr val="4791A1"/>
                </a:solidFill>
                <a:cs typeface="Segoe UI" panose="020B0502040204020203" pitchFamily="34" charset="0"/>
              </a:rPr>
              <a:t>Национальное законодательство</a:t>
            </a:r>
            <a:r>
              <a:rPr lang="en-US" sz="2400" b="1" dirty="0" smtClean="0">
                <a:solidFill>
                  <a:srgbClr val="4791A1"/>
                </a:solidFill>
                <a:cs typeface="Segoe UI" panose="020B0502040204020203" pitchFamily="34" charset="0"/>
              </a:rPr>
              <a:t>:</a:t>
            </a:r>
            <a:endParaRPr lang="ru-RU" sz="2400" dirty="0">
              <a:solidFill>
                <a:srgbClr val="4791A1"/>
              </a:solidFill>
              <a:cs typeface="Segoe UI" panose="020B0502040204020203" pitchFamily="34" charset="0"/>
            </a:endParaRPr>
          </a:p>
          <a:p>
            <a:pPr marL="285750" indent="-285750">
              <a:buFont typeface="Arial" panose="020B0604020202020204" pitchFamily="34" charset="0"/>
              <a:buChar char="•"/>
            </a:pPr>
            <a:r>
              <a:rPr lang="ru-RU" sz="2400" dirty="0">
                <a:cs typeface="Segoe UI" panose="020B0502040204020203" pitchFamily="34" charset="0"/>
              </a:rPr>
              <a:t>Гражданский кодекс РК </a:t>
            </a:r>
            <a:r>
              <a:rPr lang="en-US" sz="2400" dirty="0" smtClean="0">
                <a:cs typeface="Segoe UI" panose="020B0502040204020203" pitchFamily="34" charset="0"/>
              </a:rPr>
              <a:t/>
            </a:r>
            <a:br>
              <a:rPr lang="en-US" sz="2400" dirty="0" smtClean="0">
                <a:cs typeface="Segoe UI" panose="020B0502040204020203" pitchFamily="34" charset="0"/>
              </a:rPr>
            </a:br>
            <a:r>
              <a:rPr lang="ru-RU" sz="2400" dirty="0" smtClean="0">
                <a:cs typeface="Segoe UI" panose="020B0502040204020203" pitchFamily="34" charset="0"/>
              </a:rPr>
              <a:t>(</a:t>
            </a:r>
            <a:r>
              <a:rPr lang="ru-RU" sz="2400" dirty="0">
                <a:cs typeface="Segoe UI" panose="020B0502040204020203" pitchFamily="34" charset="0"/>
              </a:rPr>
              <a:t>Особенная часть)</a:t>
            </a:r>
          </a:p>
          <a:p>
            <a:pPr marL="285750" indent="-285750">
              <a:buFont typeface="Arial" panose="020B0604020202020204" pitchFamily="34" charset="0"/>
              <a:buChar char="•"/>
            </a:pPr>
            <a:r>
              <a:rPr lang="ru-RU" sz="2400" dirty="0">
                <a:cs typeface="Segoe UI" panose="020B0502040204020203" pitchFamily="34" charset="0"/>
              </a:rPr>
              <a:t>Предпринимательский кодекс РК</a:t>
            </a:r>
          </a:p>
          <a:p>
            <a:pPr marL="285750" indent="-285750">
              <a:buFont typeface="Arial" panose="020B0604020202020204" pitchFamily="34" charset="0"/>
              <a:buChar char="•"/>
            </a:pPr>
            <a:r>
              <a:rPr lang="ru-RU" sz="2400" dirty="0">
                <a:cs typeface="Segoe UI" panose="020B0502040204020203" pitchFamily="34" charset="0"/>
              </a:rPr>
              <a:t>Закон РК «О товарных знаках, знаках обслуживания и наименованиях мест происхождения товаров» (Закон</a:t>
            </a:r>
            <a:r>
              <a:rPr lang="ru-RU" sz="2400" dirty="0" smtClean="0">
                <a:cs typeface="Segoe UI" panose="020B0502040204020203" pitchFamily="34" charset="0"/>
              </a:rPr>
              <a:t>)</a:t>
            </a:r>
            <a:endParaRPr lang="ru-RU" sz="2400" dirty="0">
              <a:cs typeface="Segoe UI" panose="020B0502040204020203" pitchFamily="34" charset="0"/>
            </a:endParaRPr>
          </a:p>
        </p:txBody>
      </p:sp>
      <p:sp>
        <p:nvSpPr>
          <p:cNvPr id="5" name="TextBox 4"/>
          <p:cNvSpPr txBox="1"/>
          <p:nvPr/>
        </p:nvSpPr>
        <p:spPr>
          <a:xfrm>
            <a:off x="6393468" y="3141910"/>
            <a:ext cx="5657853" cy="1938992"/>
          </a:xfrm>
          <a:prstGeom prst="rect">
            <a:avLst/>
          </a:prstGeom>
          <a:noFill/>
        </p:spPr>
        <p:txBody>
          <a:bodyPr wrap="square" rtlCol="0">
            <a:spAutoFit/>
          </a:bodyPr>
          <a:lstStyle/>
          <a:p>
            <a:r>
              <a:rPr lang="ru-RU" sz="2400" b="1" dirty="0" smtClean="0">
                <a:solidFill>
                  <a:srgbClr val="4791A1"/>
                </a:solidFill>
                <a:cs typeface="Segoe UI" panose="020B0502040204020203" pitchFamily="34" charset="0"/>
              </a:rPr>
              <a:t>Международные соглашения:</a:t>
            </a:r>
            <a:endParaRPr lang="ru-RU" sz="2400" dirty="0" smtClean="0">
              <a:solidFill>
                <a:srgbClr val="4791A1"/>
              </a:solidFill>
              <a:cs typeface="Segoe UI" panose="020B0502040204020203" pitchFamily="34" charset="0"/>
            </a:endParaRPr>
          </a:p>
          <a:p>
            <a:pPr marL="285750" indent="-285750">
              <a:buFont typeface="Arial" panose="020B0604020202020204" pitchFamily="34" charset="0"/>
              <a:buChar char="•"/>
            </a:pPr>
            <a:r>
              <a:rPr lang="ru-RU" sz="2400" dirty="0" smtClean="0">
                <a:cs typeface="Segoe UI" panose="020B0502040204020203" pitchFamily="34" charset="0"/>
              </a:rPr>
              <a:t>Парижская конвенция</a:t>
            </a:r>
          </a:p>
          <a:p>
            <a:pPr marL="285750" indent="-285750">
              <a:buFont typeface="Arial" panose="020B0604020202020204" pitchFamily="34" charset="0"/>
              <a:buChar char="•"/>
            </a:pPr>
            <a:r>
              <a:rPr lang="ru-RU" sz="2400" dirty="0" err="1"/>
              <a:t>Ниццким</a:t>
            </a:r>
            <a:r>
              <a:rPr lang="ru-RU" sz="2400" dirty="0"/>
              <a:t> соглашением от 15 июня 1957 года с последующими изменениями и дополнениями;</a:t>
            </a:r>
            <a:endParaRPr lang="ru-RU" sz="2400" dirty="0">
              <a:cs typeface="Segoe UI" panose="020B0502040204020203" pitchFamily="34" charset="0"/>
            </a:endParaRP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8590" y="1442457"/>
            <a:ext cx="1463956" cy="1463956"/>
          </a:xfrm>
          <a:prstGeom prst="rect">
            <a:avLst/>
          </a:prstGeom>
        </p:spPr>
      </p:pic>
      <p:pic>
        <p:nvPicPr>
          <p:cNvPr id="12" name="Рисунок 1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Effect>
                      <a14:brightnessContrast bright="20000"/>
                    </a14:imgEffect>
                  </a14:imgLayer>
                </a14:imgProps>
              </a:ext>
              <a:ext uri="{28A0092B-C50C-407E-A947-70E740481C1C}">
                <a14:useLocalDpi xmlns:a14="http://schemas.microsoft.com/office/drawing/2010/main" val="0"/>
              </a:ext>
            </a:extLst>
          </a:blip>
          <a:srcRect l="17775" t="16522" r="17568" b="24104"/>
          <a:stretch/>
        </p:blipFill>
        <p:spPr>
          <a:xfrm>
            <a:off x="8370301" y="1422873"/>
            <a:ext cx="1515649" cy="1503125"/>
          </a:xfrm>
          <a:prstGeom prst="rect">
            <a:avLst/>
          </a:prstGeom>
        </p:spPr>
      </p:pic>
      <p:pic>
        <p:nvPicPr>
          <p:cNvPr id="13" name="Рисунок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6069" y="316698"/>
            <a:ext cx="2280620" cy="377420"/>
          </a:xfrm>
          <a:prstGeom prst="rect">
            <a:avLst/>
          </a:prstGeom>
        </p:spPr>
      </p:pic>
    </p:spTree>
    <p:extLst>
      <p:ext uri="{BB962C8B-B14F-4D97-AF65-F5344CB8AC3E}">
        <p14:creationId xmlns:p14="http://schemas.microsoft.com/office/powerpoint/2010/main" val="31776804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Прямая соединительная линия 23"/>
          <p:cNvCxnSpPr/>
          <p:nvPr/>
        </p:nvCxnSpPr>
        <p:spPr>
          <a:xfrm flipH="1">
            <a:off x="6090926" y="98037"/>
            <a:ext cx="5073" cy="1600588"/>
          </a:xfrm>
          <a:prstGeom prst="line">
            <a:avLst/>
          </a:prstGeom>
          <a:ln w="19050">
            <a:solidFill>
              <a:srgbClr val="4791A1"/>
            </a:solidFill>
            <a:prstDash val="lgDash"/>
          </a:ln>
        </p:spPr>
        <p:style>
          <a:lnRef idx="2">
            <a:schemeClr val="accent1"/>
          </a:lnRef>
          <a:fillRef idx="0">
            <a:schemeClr val="accent1"/>
          </a:fillRef>
          <a:effectRef idx="1">
            <a:schemeClr val="accent1"/>
          </a:effectRef>
          <a:fontRef idx="minor">
            <a:schemeClr val="tx1"/>
          </a:fontRef>
        </p:style>
      </p:cxnSp>
      <p:pic>
        <p:nvPicPr>
          <p:cNvPr id="2" name="Рисунок 1"/>
          <p:cNvPicPr>
            <a:picLocks noChangeAspect="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740644" y="1984970"/>
            <a:ext cx="2710710" cy="2828040"/>
          </a:xfrm>
          <a:prstGeom prst="rect">
            <a:avLst/>
          </a:prstGeom>
        </p:spPr>
      </p:pic>
      <p:sp>
        <p:nvSpPr>
          <p:cNvPr id="9" name="Овал 8"/>
          <p:cNvSpPr/>
          <p:nvPr/>
        </p:nvSpPr>
        <p:spPr>
          <a:xfrm>
            <a:off x="4299956" y="1767774"/>
            <a:ext cx="3592087" cy="3279724"/>
          </a:xfrm>
          <a:prstGeom prst="ellipse">
            <a:avLst/>
          </a:prstGeom>
          <a:noFill/>
          <a:ln>
            <a:solidFill>
              <a:srgbClr val="4791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p:cNvSpPr txBox="1"/>
          <p:nvPr/>
        </p:nvSpPr>
        <p:spPr>
          <a:xfrm>
            <a:off x="344601" y="472416"/>
            <a:ext cx="5525981" cy="1631216"/>
          </a:xfrm>
          <a:prstGeom prst="rect">
            <a:avLst/>
          </a:prstGeom>
          <a:noFill/>
          <a:ln w="38100">
            <a:noFill/>
          </a:ln>
        </p:spPr>
        <p:txBody>
          <a:bodyPr wrap="square" rtlCol="0">
            <a:spAutoFit/>
          </a:bodyPr>
          <a:lstStyle/>
          <a:p>
            <a:r>
              <a:rPr lang="ru-RU" sz="2000" b="1" dirty="0">
                <a:solidFill>
                  <a:srgbClr val="4791A1"/>
                </a:solidFill>
                <a:cs typeface="Segoe UI" panose="020B0502040204020203" pitchFamily="34" charset="0"/>
              </a:rPr>
              <a:t>Словесный товарный знак </a:t>
            </a:r>
            <a:r>
              <a:rPr lang="ru-RU" sz="2000" dirty="0">
                <a:cs typeface="Segoe UI" panose="020B0502040204020203" pitchFamily="34" charset="0"/>
              </a:rPr>
              <a:t>– слова, сочетания букв, имеющие словесный характер, словосочетания предложения и другие единицы языка, а также их </a:t>
            </a:r>
            <a:r>
              <a:rPr lang="ru-RU" sz="2000" dirty="0" smtClean="0">
                <a:cs typeface="Segoe UI" panose="020B0502040204020203" pitchFamily="34" charset="0"/>
              </a:rPr>
              <a:t>сочетания</a:t>
            </a:r>
            <a:endParaRPr lang="ru-RU" sz="2000" dirty="0">
              <a:cs typeface="Segoe UI" panose="020B0502040204020203" pitchFamily="34" charset="0"/>
            </a:endParaRPr>
          </a:p>
          <a:p>
            <a:endParaRPr lang="ru-RU" sz="2000" dirty="0">
              <a:cs typeface="Segoe UI" panose="020B0502040204020203" pitchFamily="34" charset="0"/>
            </a:endParaRPr>
          </a:p>
        </p:txBody>
      </p:sp>
      <p:sp>
        <p:nvSpPr>
          <p:cNvPr id="4" name="TextBox 3"/>
          <p:cNvSpPr txBox="1"/>
          <p:nvPr/>
        </p:nvSpPr>
        <p:spPr>
          <a:xfrm>
            <a:off x="6359913" y="178899"/>
            <a:ext cx="5603487" cy="1323439"/>
          </a:xfrm>
          <a:prstGeom prst="rect">
            <a:avLst/>
          </a:prstGeom>
          <a:noFill/>
          <a:ln w="38100">
            <a:noFill/>
          </a:ln>
        </p:spPr>
        <p:txBody>
          <a:bodyPr wrap="square" rtlCol="0">
            <a:spAutoFit/>
          </a:bodyPr>
          <a:lstStyle/>
          <a:p>
            <a:r>
              <a:rPr lang="ru-RU" sz="2000" b="1" dirty="0">
                <a:solidFill>
                  <a:srgbClr val="4791A1"/>
                </a:solidFill>
                <a:cs typeface="Segoe UI" panose="020B0502040204020203" pitchFamily="34" charset="0"/>
              </a:rPr>
              <a:t>Буквенный товарный знак </a:t>
            </a:r>
            <a:r>
              <a:rPr lang="ru-RU" sz="2000" dirty="0">
                <a:cs typeface="Segoe UI" panose="020B0502040204020203" pitchFamily="34" charset="0"/>
              </a:rPr>
              <a:t>– буквы и сочетания букв, аббревиатуры, не имеющие словесный </a:t>
            </a:r>
            <a:r>
              <a:rPr lang="ru-RU" sz="2000" dirty="0" smtClean="0">
                <a:cs typeface="Segoe UI" panose="020B0502040204020203" pitchFamily="34" charset="0"/>
              </a:rPr>
              <a:t>характер</a:t>
            </a:r>
            <a:endParaRPr lang="ru-RU" sz="2000" dirty="0">
              <a:cs typeface="Segoe UI" panose="020B0502040204020203" pitchFamily="34" charset="0"/>
            </a:endParaRPr>
          </a:p>
          <a:p>
            <a:endParaRPr lang="ru-RU" sz="2000" dirty="0">
              <a:cs typeface="Segoe UI" panose="020B0502040204020203" pitchFamily="34" charset="0"/>
            </a:endParaRPr>
          </a:p>
        </p:txBody>
      </p:sp>
      <p:sp>
        <p:nvSpPr>
          <p:cNvPr id="7" name="TextBox 6"/>
          <p:cNvSpPr txBox="1"/>
          <p:nvPr/>
        </p:nvSpPr>
        <p:spPr>
          <a:xfrm>
            <a:off x="4266192" y="2704926"/>
            <a:ext cx="3659613" cy="1384995"/>
          </a:xfrm>
          <a:prstGeom prst="rect">
            <a:avLst/>
          </a:prstGeom>
          <a:noFill/>
        </p:spPr>
        <p:txBody>
          <a:bodyPr wrap="square" rtlCol="0">
            <a:spAutoFit/>
          </a:bodyPr>
          <a:lstStyle/>
          <a:p>
            <a:pPr algn="ctr"/>
            <a:r>
              <a:rPr lang="ru-RU" sz="2800" b="1" dirty="0">
                <a:ln w="0"/>
                <a:solidFill>
                  <a:srgbClr val="4791A1"/>
                </a:solidFill>
                <a:cs typeface="Segoe UI" panose="020B0502040204020203" pitchFamily="34" charset="0"/>
              </a:rPr>
              <a:t>В качестве товарных знаков могут быть зарегистрированы:</a:t>
            </a:r>
          </a:p>
        </p:txBody>
      </p:sp>
      <p:pic>
        <p:nvPicPr>
          <p:cNvPr id="15" name="Рисунок 14"/>
          <p:cNvPicPr>
            <a:picLocks noChangeAspect="1"/>
          </p:cNvPicPr>
          <p:nvPr/>
        </p:nvPicPr>
        <p:blipFill>
          <a:blip r:embed="rId5">
            <a:extLst>
              <a:ext uri="{BEBA8EAE-BF5A-486C-A8C5-ECC9F3942E4B}">
                <a14:imgProps xmlns:a14="http://schemas.microsoft.com/office/drawing/2010/main">
                  <a14:imgLayer r:embed="rId6">
                    <a14:imgEffect>
                      <a14:backgroundRemoval t="0" b="95294" l="0" r="100000">
                        <a14:foregroundMark x1="42246" y1="35882" x2="41979" y2="51176"/>
                        <a14:foregroundMark x1="5615" y1="44706" x2="7219" y2="48824"/>
                        <a14:foregroundMark x1="72727" y1="44706" x2="72193" y2="55294"/>
                      </a14:backgroundRemoval>
                    </a14:imgEffect>
                  </a14:imgLayer>
                </a14:imgProps>
              </a:ext>
            </a:extLst>
          </a:blip>
          <a:stretch>
            <a:fillRect/>
          </a:stretch>
        </p:blipFill>
        <p:spPr>
          <a:xfrm>
            <a:off x="7975811" y="1429332"/>
            <a:ext cx="2694774" cy="996590"/>
          </a:xfrm>
          <a:prstGeom prst="rect">
            <a:avLst/>
          </a:prstGeom>
        </p:spPr>
      </p:pic>
      <p:pic>
        <p:nvPicPr>
          <p:cNvPr id="17" name="Рисунок 16"/>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40637" y1="60212" x2="39203" y2="65650"/>
                        <a14:foregroundMark x1="60239" y1="48408" x2="58088" y2="57958"/>
                      </a14:backgroundRemoval>
                    </a14:imgEffect>
                  </a14:imgLayer>
                </a14:imgProps>
              </a:ext>
            </a:extLst>
          </a:blip>
          <a:srcRect l="16173" t="25120" r="17057" b="21081"/>
          <a:stretch/>
        </p:blipFill>
        <p:spPr>
          <a:xfrm>
            <a:off x="9763125" y="4712500"/>
            <a:ext cx="1883752" cy="912657"/>
          </a:xfrm>
          <a:prstGeom prst="rect">
            <a:avLst/>
          </a:prstGeom>
        </p:spPr>
      </p:pic>
      <p:pic>
        <p:nvPicPr>
          <p:cNvPr id="10" name="Рисунок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31351" y="2804152"/>
            <a:ext cx="1897521" cy="1249695"/>
          </a:xfrm>
          <a:prstGeom prst="rect">
            <a:avLst/>
          </a:prstGeom>
        </p:spPr>
      </p:pic>
      <p:pic>
        <p:nvPicPr>
          <p:cNvPr id="18" name="Рисунок 17"/>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53000" y1="22308" x2="48111" y2="53077"/>
                        <a14:foregroundMark x1="43889" y1="38462" x2="41000" y2="73846"/>
                        <a14:foregroundMark x1="71222" y1="35769" x2="70111" y2="57692"/>
                      </a14:backgroundRemoval>
                    </a14:imgEffect>
                  </a14:imgLayer>
                </a14:imgProps>
              </a:ext>
              <a:ext uri="{28A0092B-C50C-407E-A947-70E740481C1C}">
                <a14:useLocalDpi xmlns:a14="http://schemas.microsoft.com/office/drawing/2010/main" val="0"/>
              </a:ext>
            </a:extLst>
          </a:blip>
          <a:stretch>
            <a:fillRect/>
          </a:stretch>
        </p:blipFill>
        <p:spPr>
          <a:xfrm>
            <a:off x="6833485" y="5574920"/>
            <a:ext cx="2284653" cy="660011"/>
          </a:xfrm>
          <a:prstGeom prst="rect">
            <a:avLst/>
          </a:prstGeom>
        </p:spPr>
      </p:pic>
      <p:pic>
        <p:nvPicPr>
          <p:cNvPr id="20" name="Рисунок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8316" y="1763893"/>
            <a:ext cx="3347727" cy="850540"/>
          </a:xfrm>
          <a:prstGeom prst="rect">
            <a:avLst/>
          </a:prstGeom>
        </p:spPr>
      </p:pic>
      <p:pic>
        <p:nvPicPr>
          <p:cNvPr id="21" name="Рисунок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8154" y="3194048"/>
            <a:ext cx="2836080" cy="657970"/>
          </a:xfrm>
          <a:prstGeom prst="rect">
            <a:avLst/>
          </a:prstGeom>
        </p:spPr>
      </p:pic>
      <p:pic>
        <p:nvPicPr>
          <p:cNvPr id="22" name="Рисунок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7680" y="4721642"/>
            <a:ext cx="3884964" cy="273663"/>
          </a:xfrm>
          <a:prstGeom prst="rect">
            <a:avLst/>
          </a:prstGeom>
        </p:spPr>
      </p:pic>
      <p:pic>
        <p:nvPicPr>
          <p:cNvPr id="25" name="Рисунок 24"/>
          <p:cNvPicPr>
            <a:picLocks noChangeAspect="1"/>
          </p:cNvPicPr>
          <p:nvPr/>
        </p:nvPicPr>
        <p:blipFill rotWithShape="1">
          <a:blip r:embed="rId15" cstate="print">
            <a:extLst>
              <a:ext uri="{28A0092B-C50C-407E-A947-70E740481C1C}">
                <a14:useLocalDpi xmlns:a14="http://schemas.microsoft.com/office/drawing/2010/main" val="0"/>
              </a:ext>
            </a:extLst>
          </a:blip>
          <a:srcRect l="38641" t="40535" r="5213" b="9242"/>
          <a:stretch/>
        </p:blipFill>
        <p:spPr>
          <a:xfrm>
            <a:off x="1483597" y="5574920"/>
            <a:ext cx="2607886" cy="906485"/>
          </a:xfrm>
          <a:prstGeom prst="rect">
            <a:avLst/>
          </a:prstGeom>
        </p:spPr>
      </p:pic>
      <p:cxnSp>
        <p:nvCxnSpPr>
          <p:cNvPr id="19" name="Прямая соединительная линия 18"/>
          <p:cNvCxnSpPr/>
          <p:nvPr/>
        </p:nvCxnSpPr>
        <p:spPr>
          <a:xfrm flipH="1">
            <a:off x="6090926" y="5118100"/>
            <a:ext cx="5072" cy="1578710"/>
          </a:xfrm>
          <a:prstGeom prst="line">
            <a:avLst/>
          </a:prstGeom>
          <a:ln w="19050">
            <a:solidFill>
              <a:srgbClr val="4791A1"/>
            </a:solidFill>
            <a:prstDash val="lg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99014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5144" y="171403"/>
            <a:ext cx="5483747" cy="1631216"/>
          </a:xfrm>
          <a:prstGeom prst="rect">
            <a:avLst/>
          </a:prstGeom>
          <a:noFill/>
          <a:ln w="38100">
            <a:noFill/>
          </a:ln>
        </p:spPr>
        <p:txBody>
          <a:bodyPr wrap="square" rtlCol="0">
            <a:spAutoFit/>
          </a:bodyPr>
          <a:lstStyle/>
          <a:p>
            <a:r>
              <a:rPr lang="ru-RU" sz="2000" b="1" dirty="0">
                <a:solidFill>
                  <a:srgbClr val="4791A1"/>
                </a:solidFill>
                <a:latin typeface="Segoe UI" panose="020B0502040204020203" pitchFamily="34" charset="0"/>
                <a:cs typeface="Segoe UI" panose="020B0502040204020203" pitchFamily="34" charset="0"/>
              </a:rPr>
              <a:t>Изобразительный товарный знак </a:t>
            </a:r>
            <a:r>
              <a:rPr lang="ru-RU" sz="2000" dirty="0">
                <a:latin typeface="Segoe UI" panose="020B0502040204020203" pitchFamily="34" charset="0"/>
                <a:cs typeface="Segoe UI" panose="020B0502040204020203" pitchFamily="34" charset="0"/>
              </a:rPr>
              <a:t>– изображения различных живущих существ, предметов, иных объектов, фигур, художественно выполненные шрифтовые элементы</a:t>
            </a:r>
            <a:r>
              <a:rPr lang="ru-RU" sz="2000" dirty="0" smtClean="0">
                <a:latin typeface="Segoe UI" panose="020B0502040204020203" pitchFamily="34" charset="0"/>
                <a:cs typeface="Segoe UI" panose="020B0502040204020203" pitchFamily="34" charset="0"/>
              </a:rPr>
              <a:t>.</a:t>
            </a:r>
            <a:endParaRPr lang="en-US" sz="2000" dirty="0" smtClean="0">
              <a:latin typeface="Segoe UI" panose="020B0502040204020203" pitchFamily="34" charset="0"/>
              <a:cs typeface="Segoe UI" panose="020B0502040204020203" pitchFamily="34" charset="0"/>
            </a:endParaRPr>
          </a:p>
        </p:txBody>
      </p:sp>
      <p:sp>
        <p:nvSpPr>
          <p:cNvPr id="6" name="TextBox 5"/>
          <p:cNvSpPr txBox="1"/>
          <p:nvPr/>
        </p:nvSpPr>
        <p:spPr>
          <a:xfrm>
            <a:off x="6324600" y="168408"/>
            <a:ext cx="5289123" cy="1600438"/>
          </a:xfrm>
          <a:prstGeom prst="rect">
            <a:avLst/>
          </a:prstGeom>
          <a:noFill/>
          <a:ln w="38100">
            <a:noFill/>
          </a:ln>
        </p:spPr>
        <p:txBody>
          <a:bodyPr wrap="square" rtlCol="0">
            <a:spAutoFit/>
          </a:bodyPr>
          <a:lstStyle/>
          <a:p>
            <a:r>
              <a:rPr lang="ru-RU" sz="2000" b="1" dirty="0">
                <a:solidFill>
                  <a:srgbClr val="4791A1"/>
                </a:solidFill>
                <a:latin typeface="Segoe UI" panose="020B0502040204020203" pitchFamily="34" charset="0"/>
                <a:cs typeface="Segoe UI" panose="020B0502040204020203" pitchFamily="34" charset="0"/>
              </a:rPr>
              <a:t>Комбинированный товарный знак </a:t>
            </a:r>
            <a:r>
              <a:rPr lang="ru-RU" sz="2000" dirty="0">
                <a:latin typeface="Segoe UI" panose="020B0502040204020203" pitchFamily="34" charset="0"/>
                <a:cs typeface="Segoe UI" panose="020B0502040204020203" pitchFamily="34" charset="0"/>
              </a:rPr>
              <a:t>– комбинация элементов разного характера словесных, изобразительных, объемных и других видов.</a:t>
            </a:r>
          </a:p>
          <a:p>
            <a:endParaRPr lang="ru-RU" dirty="0">
              <a:latin typeface="Segoe UI" panose="020B0502040204020203" pitchFamily="34" charset="0"/>
              <a:cs typeface="Segoe UI" panose="020B0502040204020203" pitchFamily="34" charset="0"/>
            </a:endParaRPr>
          </a:p>
        </p:txBody>
      </p:sp>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16852" r="17222" b="27408"/>
          <a:stretch/>
        </p:blipFill>
        <p:spPr>
          <a:xfrm>
            <a:off x="358479" y="2335889"/>
            <a:ext cx="1544756" cy="1700967"/>
          </a:xfrm>
          <a:prstGeom prst="rect">
            <a:avLst/>
          </a:prstGeom>
        </p:spPr>
      </p:pic>
      <p:pic>
        <p:nvPicPr>
          <p:cNvPr id="4" name="Рисунок 3"/>
          <p:cNvPicPr>
            <a:picLocks noChangeAspect="1"/>
          </p:cNvPicPr>
          <p:nvPr/>
        </p:nvPicPr>
        <p:blipFill rotWithShape="1">
          <a:blip r:embed="rId4">
            <a:extLst>
              <a:ext uri="{28A0092B-C50C-407E-A947-70E740481C1C}">
                <a14:useLocalDpi xmlns:a14="http://schemas.microsoft.com/office/drawing/2010/main" val="0"/>
              </a:ext>
            </a:extLst>
          </a:blip>
          <a:srcRect l="7290" t="34960" r="61328" b="33008"/>
          <a:stretch/>
        </p:blipFill>
        <p:spPr>
          <a:xfrm>
            <a:off x="2415192" y="2372334"/>
            <a:ext cx="1595021" cy="1628078"/>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271" y="4428010"/>
            <a:ext cx="1985559" cy="1985559"/>
          </a:xfrm>
          <a:prstGeom prst="rect">
            <a:avLst/>
          </a:prstGeom>
        </p:spPr>
      </p:pic>
      <p:pic>
        <p:nvPicPr>
          <p:cNvPr id="9" name="Рисунок 8"/>
          <p:cNvPicPr>
            <a:picLocks noChangeAspect="1"/>
          </p:cNvPicPr>
          <p:nvPr/>
        </p:nvPicPr>
        <p:blipFill rotWithShape="1">
          <a:blip r:embed="rId6">
            <a:extLst>
              <a:ext uri="{28A0092B-C50C-407E-A947-70E740481C1C}">
                <a14:useLocalDpi xmlns:a14="http://schemas.microsoft.com/office/drawing/2010/main" val="0"/>
              </a:ext>
            </a:extLst>
          </a:blip>
          <a:srcRect l="4338" t="13279" r="57440" b="13279"/>
          <a:stretch/>
        </p:blipFill>
        <p:spPr>
          <a:xfrm>
            <a:off x="3068539" y="4623191"/>
            <a:ext cx="1954743" cy="1852221"/>
          </a:xfrm>
          <a:prstGeom prst="rect">
            <a:avLst/>
          </a:prstGeom>
        </p:spPr>
      </p:pic>
      <p:pic>
        <p:nvPicPr>
          <p:cNvPr id="24" name="Рисунок 23"/>
          <p:cNvPicPr>
            <a:picLocks noChangeAspect="1"/>
          </p:cNvPicPr>
          <p:nvPr/>
        </p:nvPicPr>
        <p:blipFill rotWithShape="1">
          <a:blip r:embed="rId7"/>
          <a:srcRect t="4573" b="11078"/>
          <a:stretch/>
        </p:blipFill>
        <p:spPr>
          <a:xfrm>
            <a:off x="8294105" y="1512349"/>
            <a:ext cx="3401486" cy="1340855"/>
          </a:xfrm>
          <a:prstGeom prst="rect">
            <a:avLst/>
          </a:prstGeom>
        </p:spPr>
      </p:pic>
      <p:pic>
        <p:nvPicPr>
          <p:cNvPr id="12" name="Рисунок 11"/>
          <p:cNvPicPr>
            <a:picLocks noChangeAspect="1"/>
          </p:cNvPicPr>
          <p:nvPr/>
        </p:nvPicPr>
        <p:blipFill rotWithShape="1">
          <a:blip r:embed="rId8">
            <a:extLst>
              <a:ext uri="{28A0092B-C50C-407E-A947-70E740481C1C}">
                <a14:useLocalDpi xmlns:a14="http://schemas.microsoft.com/office/drawing/2010/main" val="0"/>
              </a:ext>
            </a:extLst>
          </a:blip>
          <a:srcRect t="29089" b="31886"/>
          <a:stretch/>
        </p:blipFill>
        <p:spPr>
          <a:xfrm>
            <a:off x="8404000" y="3186373"/>
            <a:ext cx="3181695" cy="1241637"/>
          </a:xfrm>
          <a:prstGeom prst="rect">
            <a:avLst/>
          </a:prstGeom>
        </p:spPr>
      </p:pic>
      <p:pic>
        <p:nvPicPr>
          <p:cNvPr id="25" name="Рисунок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37477" y="4761179"/>
            <a:ext cx="1576246" cy="1576246"/>
          </a:xfrm>
          <a:prstGeom prst="rect">
            <a:avLst/>
          </a:prstGeom>
        </p:spPr>
      </p:pic>
      <p:pic>
        <p:nvPicPr>
          <p:cNvPr id="29" name="Рисунок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33897" y="5315913"/>
            <a:ext cx="2566832" cy="1021512"/>
          </a:xfrm>
          <a:prstGeom prst="rect">
            <a:avLst/>
          </a:prstGeom>
        </p:spPr>
      </p:pic>
      <p:cxnSp>
        <p:nvCxnSpPr>
          <p:cNvPr id="16" name="Прямая соединительная линия 15"/>
          <p:cNvCxnSpPr/>
          <p:nvPr/>
        </p:nvCxnSpPr>
        <p:spPr>
          <a:xfrm flipH="1">
            <a:off x="6095998" y="98037"/>
            <a:ext cx="1" cy="1594238"/>
          </a:xfrm>
          <a:prstGeom prst="line">
            <a:avLst/>
          </a:prstGeom>
          <a:ln w="19050">
            <a:solidFill>
              <a:srgbClr val="4791A1"/>
            </a:solidFill>
            <a:prstDash val="lgDash"/>
          </a:ln>
        </p:spPr>
        <p:style>
          <a:lnRef idx="2">
            <a:schemeClr val="accent1"/>
          </a:lnRef>
          <a:fillRef idx="0">
            <a:schemeClr val="accent1"/>
          </a:fillRef>
          <a:effectRef idx="1">
            <a:schemeClr val="accent1"/>
          </a:effectRef>
          <a:fontRef idx="minor">
            <a:schemeClr val="tx1"/>
          </a:fontRef>
        </p:style>
      </p:cxnSp>
      <p:pic>
        <p:nvPicPr>
          <p:cNvPr id="17" name="Рисунок 16"/>
          <p:cNvPicPr>
            <a:picLocks noChangeAspect="1"/>
          </p:cNvPicPr>
          <p:nvPr/>
        </p:nvPicPr>
        <p:blipFill>
          <a:blip r:embed="rId11" cstate="print">
            <a:duotone>
              <a:schemeClr val="accent4">
                <a:shade val="45000"/>
                <a:satMod val="135000"/>
              </a:schemeClr>
              <a:prstClr val="white"/>
            </a:duotone>
            <a:extLst>
              <a:ext uri="{BEBA8EAE-BF5A-486C-A8C5-ECC9F3942E4B}">
                <a14:imgProps xmlns:a14="http://schemas.microsoft.com/office/drawing/2010/main">
                  <a14:imgLayer r:embed="rId12">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740644" y="1984970"/>
            <a:ext cx="2710710" cy="2828040"/>
          </a:xfrm>
          <a:prstGeom prst="rect">
            <a:avLst/>
          </a:prstGeom>
        </p:spPr>
      </p:pic>
      <p:sp>
        <p:nvSpPr>
          <p:cNvPr id="18" name="Овал 17"/>
          <p:cNvSpPr/>
          <p:nvPr/>
        </p:nvSpPr>
        <p:spPr>
          <a:xfrm>
            <a:off x="4299956" y="1767774"/>
            <a:ext cx="3592087" cy="3279724"/>
          </a:xfrm>
          <a:prstGeom prst="ellipse">
            <a:avLst/>
          </a:prstGeom>
          <a:noFill/>
          <a:ln>
            <a:solidFill>
              <a:srgbClr val="4791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Box 18"/>
          <p:cNvSpPr txBox="1"/>
          <p:nvPr/>
        </p:nvSpPr>
        <p:spPr>
          <a:xfrm>
            <a:off x="4266192" y="2704926"/>
            <a:ext cx="3659613" cy="1384995"/>
          </a:xfrm>
          <a:prstGeom prst="rect">
            <a:avLst/>
          </a:prstGeom>
          <a:noFill/>
        </p:spPr>
        <p:txBody>
          <a:bodyPr wrap="square" rtlCol="0">
            <a:spAutoFit/>
          </a:bodyPr>
          <a:lstStyle/>
          <a:p>
            <a:pPr algn="ctr"/>
            <a:r>
              <a:rPr lang="ru-RU" sz="2800" b="1" dirty="0">
                <a:ln w="0"/>
                <a:solidFill>
                  <a:srgbClr val="4791A1"/>
                </a:solidFill>
                <a:cs typeface="Segoe UI" panose="020B0502040204020203" pitchFamily="34" charset="0"/>
              </a:rPr>
              <a:t>В качестве товарных знаков могут быть зарегистрированы:</a:t>
            </a:r>
          </a:p>
        </p:txBody>
      </p:sp>
      <p:cxnSp>
        <p:nvCxnSpPr>
          <p:cNvPr id="20" name="Прямая соединительная линия 19"/>
          <p:cNvCxnSpPr/>
          <p:nvPr/>
        </p:nvCxnSpPr>
        <p:spPr>
          <a:xfrm>
            <a:off x="6095996" y="5160710"/>
            <a:ext cx="2" cy="1252859"/>
          </a:xfrm>
          <a:prstGeom prst="line">
            <a:avLst/>
          </a:prstGeom>
          <a:ln w="19050">
            <a:solidFill>
              <a:srgbClr val="4791A1"/>
            </a:solidFill>
            <a:prstDash val="lg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16139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98069" y="237369"/>
            <a:ext cx="5595857" cy="707886"/>
          </a:xfrm>
          <a:prstGeom prst="rect">
            <a:avLst/>
          </a:prstGeom>
          <a:noFill/>
          <a:ln w="38100">
            <a:noFill/>
          </a:ln>
        </p:spPr>
        <p:txBody>
          <a:bodyPr wrap="square" rtlCol="0">
            <a:spAutoFit/>
          </a:bodyPr>
          <a:lstStyle/>
          <a:p>
            <a:pPr algn="ctr"/>
            <a:r>
              <a:rPr lang="ru-RU" sz="2000" b="1" dirty="0">
                <a:solidFill>
                  <a:srgbClr val="4791A1"/>
                </a:solidFill>
                <a:cs typeface="Segoe UI" panose="020B0502040204020203" pitchFamily="34" charset="0"/>
              </a:rPr>
              <a:t>Объёмный товарный знак </a:t>
            </a:r>
            <a:r>
              <a:rPr lang="ru-RU" sz="2000" dirty="0">
                <a:cs typeface="Segoe UI" panose="020B0502040204020203" pitchFamily="34" charset="0"/>
              </a:rPr>
              <a:t>– трехмерные объекты, форма которых </a:t>
            </a:r>
            <a:r>
              <a:rPr lang="ru-RU" sz="2000" dirty="0" smtClean="0">
                <a:cs typeface="Segoe UI" panose="020B0502040204020203" pitchFamily="34" charset="0"/>
              </a:rPr>
              <a:t>оригинальна</a:t>
            </a:r>
            <a:endParaRPr lang="ru-RU" sz="2000" dirty="0">
              <a:cs typeface="Segoe UI" panose="020B0502040204020203" pitchFamily="34" charset="0"/>
            </a:endParaRPr>
          </a:p>
        </p:txBody>
      </p:sp>
      <p:pic>
        <p:nvPicPr>
          <p:cNvPr id="15" name="Рисунок 1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48328" y1="11534" x2="48328" y2="8420"/>
                        <a14:foregroundMark x1="39908" y1="80623" x2="40946" y2="60554"/>
                        <a14:foregroundMark x1="45559" y1="41869" x2="39562" y2="83852"/>
                        <a14:foregroundMark x1="50750" y1="37716" x2="41984" y2="82122"/>
                        <a14:foregroundMark x1="49366" y1="52480" x2="45559" y2="84198"/>
                        <a14:foregroundMark x1="35294" y1="39446" x2="38062" y2="77855"/>
                        <a14:foregroundMark x1="39562" y1="48212" x2="39562" y2="84544"/>
                        <a14:foregroundMark x1="37716" y1="47866" x2="34256" y2="80277"/>
                        <a14:foregroundMark x1="48674" y1="16494" x2="49366" y2="2768"/>
                      </a14:backgroundRemoval>
                    </a14:imgEffect>
                  </a14:imgLayer>
                </a14:imgProps>
              </a:ext>
              <a:ext uri="{28A0092B-C50C-407E-A947-70E740481C1C}">
                <a14:useLocalDpi xmlns:a14="http://schemas.microsoft.com/office/drawing/2010/main" val="0"/>
              </a:ext>
            </a:extLst>
          </a:blip>
          <a:srcRect l="22106" r="23607"/>
          <a:stretch/>
        </p:blipFill>
        <p:spPr>
          <a:xfrm rot="1384793">
            <a:off x="9013602" y="257639"/>
            <a:ext cx="2106851" cy="3880984"/>
          </a:xfrm>
          <a:prstGeom prst="rect">
            <a:avLst/>
          </a:prstGeom>
          <a:effectLst>
            <a:outerShdw blurRad="50800" dist="38100" algn="l" rotWithShape="0">
              <a:prstClr val="black">
                <a:alpha val="40000"/>
              </a:prstClr>
            </a:outerShdw>
          </a:effectLst>
        </p:spPr>
      </p:pic>
      <p:pic>
        <p:nvPicPr>
          <p:cNvPr id="16" name="Рисунок 1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89940" l="9907" r="100000"/>
                    </a14:imgEffect>
                  </a14:imgLayer>
                </a14:imgProps>
              </a:ext>
              <a:ext uri="{28A0092B-C50C-407E-A947-70E740481C1C}">
                <a14:useLocalDpi xmlns:a14="http://schemas.microsoft.com/office/drawing/2010/main" val="0"/>
              </a:ext>
            </a:extLst>
          </a:blip>
          <a:srcRect l="33848" r="28282" b="14867"/>
          <a:stretch/>
        </p:blipFill>
        <p:spPr>
          <a:xfrm rot="19788249">
            <a:off x="1652532" y="545029"/>
            <a:ext cx="990600" cy="3045335"/>
          </a:xfrm>
          <a:prstGeom prst="rect">
            <a:avLst/>
          </a:prstGeom>
          <a:ln>
            <a:noFill/>
          </a:ln>
          <a:effectLst>
            <a:outerShdw blurRad="50800" dist="38100" algn="l" rotWithShape="0">
              <a:prstClr val="black">
                <a:alpha val="40000"/>
              </a:prstClr>
            </a:outerShdw>
          </a:effectLst>
        </p:spPr>
      </p:pic>
      <p:pic>
        <p:nvPicPr>
          <p:cNvPr id="17" name="Рисунок 16"/>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22000" y1="24000" x2="22000" y2="25000"/>
                        <a14:foregroundMark x1="29200" y1="30500" x2="2800" y2="62000"/>
                        <a14:foregroundMark x1="33200" y1="31000" x2="17600" y2="31000"/>
                        <a14:foregroundMark x1="30400" y1="23000" x2="24400" y2="27000"/>
                        <a14:foregroundMark x1="38000" y1="20500" x2="17600" y2="26000"/>
                        <a14:foregroundMark x1="83200" y1="48500" x2="90800" y2="79500"/>
                        <a14:foregroundMark x1="27600" y1="20500" x2="16000" y2="24500"/>
                        <a14:foregroundMark x1="28400" y1="21500" x2="15200" y2="29500"/>
                        <a14:foregroundMark x1="15200" y1="24500" x2="11200" y2="29000"/>
                        <a14:foregroundMark x1="32800" y1="19500" x2="28800" y2="19500"/>
                        <a14:foregroundMark x1="35200" y1="18500" x2="29200" y2="21000"/>
                        <a14:foregroundMark x1="28400" y1="20000" x2="26400" y2="20500"/>
                        <a14:foregroundMark x1="28400" y1="19500" x2="26000" y2="20500"/>
                        <a14:backgroundMark x1="1600" y1="37500" x2="0" y2="41000"/>
                      </a14:backgroundRemoval>
                    </a14:imgEffect>
                  </a14:imgLayer>
                </a14:imgProps>
              </a:ext>
              <a:ext uri="{28A0092B-C50C-407E-A947-70E740481C1C}">
                <a14:useLocalDpi xmlns:a14="http://schemas.microsoft.com/office/drawing/2010/main" val="0"/>
              </a:ext>
            </a:extLst>
          </a:blip>
          <a:stretch>
            <a:fillRect/>
          </a:stretch>
        </p:blipFill>
        <p:spPr>
          <a:xfrm rot="1231298">
            <a:off x="991653" y="3979485"/>
            <a:ext cx="2312357" cy="1849885"/>
          </a:xfrm>
          <a:prstGeom prst="rect">
            <a:avLst/>
          </a:prstGeom>
          <a:effectLst>
            <a:outerShdw blurRad="50800" dist="38100" algn="l" rotWithShape="0">
              <a:prstClr val="black">
                <a:alpha val="40000"/>
              </a:prstClr>
            </a:outerShdw>
          </a:effectLst>
        </p:spPr>
      </p:pic>
      <p:pic>
        <p:nvPicPr>
          <p:cNvPr id="13" name="Рисунок 12"/>
          <p:cNvPicPr>
            <a:picLocks noChangeAspect="1"/>
          </p:cNvPicPr>
          <p:nvPr/>
        </p:nvPicPr>
        <p:blipFill>
          <a:blip r:embed="rId8" cstate="print">
            <a:extLst>
              <a:ext uri="{BEBA8EAE-BF5A-486C-A8C5-ECC9F3942E4B}">
                <a14:imgProps xmlns:a14="http://schemas.microsoft.com/office/drawing/2010/main">
                  <a14:imgLayer r:embed="rId9">
                    <a14:imgEffect>
                      <a14:backgroundRemoval t="0" b="95105" l="10000" r="90000">
                        <a14:backgroundMark x1="14400" y1="23776" x2="21200" y2="79720"/>
                        <a14:backgroundMark x1="21200" y1="23077" x2="24400" y2="65035"/>
                        <a14:backgroundMark x1="23200" y1="16783" x2="22800" y2="26573"/>
                        <a14:backgroundMark x1="23600" y1="52448" x2="34400" y2="72028"/>
                        <a14:backgroundMark x1="34400" y1="72028" x2="40800" y2="74825"/>
                        <a14:backgroundMark x1="41200" y1="75524" x2="48400" y2="80420"/>
                        <a14:backgroundMark x1="48400" y1="80420" x2="57600" y2="79021"/>
                        <a14:backgroundMark x1="57600" y1="79021" x2="62400" y2="73427"/>
                        <a14:backgroundMark x1="62800" y1="72727" x2="68400" y2="65035"/>
                        <a14:backgroundMark x1="68400" y1="65035" x2="71200" y2="60140"/>
                      </a14:backgroundRemoval>
                    </a14:imgEffect>
                  </a14:imgLayer>
                </a14:imgProps>
              </a:ext>
              <a:ext uri="{28A0092B-C50C-407E-A947-70E740481C1C}">
                <a14:useLocalDpi xmlns:a14="http://schemas.microsoft.com/office/drawing/2010/main" val="0"/>
              </a:ext>
            </a:extLst>
          </a:blip>
          <a:stretch>
            <a:fillRect/>
          </a:stretch>
        </p:blipFill>
        <p:spPr>
          <a:xfrm rot="19978018">
            <a:off x="9157307" y="5147877"/>
            <a:ext cx="1819440" cy="1041230"/>
          </a:xfrm>
          <a:prstGeom prst="rect">
            <a:avLst/>
          </a:prstGeom>
          <a:effectLst>
            <a:outerShdw blurRad="50800" dist="38100" algn="l" rotWithShape="0">
              <a:prstClr val="black">
                <a:alpha val="40000"/>
              </a:prstClr>
            </a:outerShdw>
          </a:effectLst>
        </p:spPr>
      </p:pic>
      <p:pic>
        <p:nvPicPr>
          <p:cNvPr id="4" name="Рисунок 3"/>
          <p:cNvPicPr>
            <a:picLocks noChangeAspect="1"/>
          </p:cNvPicPr>
          <p:nvPr/>
        </p:nvPicPr>
        <p:blipFill rotWithShape="1">
          <a:blip r:embed="rId10">
            <a:extLst>
              <a:ext uri="{BEBA8EAE-BF5A-486C-A8C5-ECC9F3942E4B}">
                <a14:imgProps xmlns:a14="http://schemas.microsoft.com/office/drawing/2010/main">
                  <a14:imgLayer r:embed="rId11">
                    <a14:imgEffect>
                      <a14:backgroundRemoval t="0" b="99651" l="0" r="100000"/>
                    </a14:imgEffect>
                  </a14:imgLayer>
                </a14:imgProps>
              </a:ext>
              <a:ext uri="{28A0092B-C50C-407E-A947-70E740481C1C}">
                <a14:useLocalDpi xmlns:a14="http://schemas.microsoft.com/office/drawing/2010/main" val="0"/>
              </a:ext>
            </a:extLst>
          </a:blip>
          <a:srcRect t="30244" b="29918"/>
          <a:stretch/>
        </p:blipFill>
        <p:spPr>
          <a:xfrm>
            <a:off x="4334948" y="5267224"/>
            <a:ext cx="3522104" cy="1434852"/>
          </a:xfrm>
          <a:prstGeom prst="rect">
            <a:avLst/>
          </a:prstGeom>
          <a:effectLst>
            <a:outerShdw blurRad="50800" dist="38100" algn="l" rotWithShape="0">
              <a:prstClr val="black">
                <a:alpha val="40000"/>
              </a:prstClr>
            </a:outerShdw>
          </a:effectLst>
        </p:spPr>
      </p:pic>
      <p:pic>
        <p:nvPicPr>
          <p:cNvPr id="11" name="Рисунок 10"/>
          <p:cNvPicPr>
            <a:picLocks noChangeAspect="1"/>
          </p:cNvPicPr>
          <p:nvPr/>
        </p:nvPicPr>
        <p:blipFill>
          <a:blip r:embed="rId12" cstate="print">
            <a:duotone>
              <a:schemeClr val="accent4">
                <a:shade val="45000"/>
                <a:satMod val="135000"/>
              </a:schemeClr>
              <a:prstClr val="white"/>
            </a:duotone>
            <a:extLst>
              <a:ext uri="{BEBA8EAE-BF5A-486C-A8C5-ECC9F3942E4B}">
                <a14:imgProps xmlns:a14="http://schemas.microsoft.com/office/drawing/2010/main">
                  <a14:imgLayer r:embed="rId1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740644" y="1984970"/>
            <a:ext cx="2710710" cy="2828040"/>
          </a:xfrm>
          <a:prstGeom prst="rect">
            <a:avLst/>
          </a:prstGeom>
        </p:spPr>
      </p:pic>
      <p:sp>
        <p:nvSpPr>
          <p:cNvPr id="12" name="Овал 11"/>
          <p:cNvSpPr/>
          <p:nvPr/>
        </p:nvSpPr>
        <p:spPr>
          <a:xfrm>
            <a:off x="4299956" y="1767774"/>
            <a:ext cx="3592087" cy="3279724"/>
          </a:xfrm>
          <a:prstGeom prst="ellipse">
            <a:avLst/>
          </a:prstGeom>
          <a:noFill/>
          <a:ln>
            <a:solidFill>
              <a:srgbClr val="4791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Box 19"/>
          <p:cNvSpPr txBox="1"/>
          <p:nvPr/>
        </p:nvSpPr>
        <p:spPr>
          <a:xfrm>
            <a:off x="4266192" y="2704926"/>
            <a:ext cx="3659613" cy="1384995"/>
          </a:xfrm>
          <a:prstGeom prst="rect">
            <a:avLst/>
          </a:prstGeom>
          <a:noFill/>
        </p:spPr>
        <p:txBody>
          <a:bodyPr wrap="square" rtlCol="0">
            <a:spAutoFit/>
          </a:bodyPr>
          <a:lstStyle/>
          <a:p>
            <a:pPr algn="ctr"/>
            <a:r>
              <a:rPr lang="ru-RU" sz="2800" b="1" dirty="0">
                <a:ln w="0"/>
                <a:solidFill>
                  <a:srgbClr val="4791A1"/>
                </a:solidFill>
                <a:cs typeface="Segoe UI" panose="020B0502040204020203" pitchFamily="34" charset="0"/>
              </a:rPr>
              <a:t>В качестве товарных знаков могут быть зарегистрированы:</a:t>
            </a:r>
          </a:p>
        </p:txBody>
      </p:sp>
    </p:spTree>
    <p:extLst>
      <p:ext uri="{BB962C8B-B14F-4D97-AF65-F5344CB8AC3E}">
        <p14:creationId xmlns:p14="http://schemas.microsoft.com/office/powerpoint/2010/main" val="3302966655"/>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5729</TotalTime>
  <Words>968</Words>
  <Application>Microsoft Office PowerPoint</Application>
  <PresentationFormat>Широкоэкранный</PresentationFormat>
  <Paragraphs>183</Paragraphs>
  <Slides>22</Slides>
  <Notes>9</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22</vt:i4>
      </vt:variant>
    </vt:vector>
  </HeadingPairs>
  <TitlesOfParts>
    <vt:vector size="30" baseType="lpstr">
      <vt:lpstr>Arial</vt:lpstr>
      <vt:lpstr>Calibri</vt:lpstr>
      <vt:lpstr>Calibri Light</vt:lpstr>
      <vt:lpstr>DejaVu Sans</vt:lpstr>
      <vt:lpstr>Segoe UI</vt:lpstr>
      <vt:lpstr>Times New Roman</vt:lpstr>
      <vt:lpstr>var(--w-font)</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Статья 6. Абсолютные основания, исключающие регистрацию товарного знака </vt:lpstr>
      <vt:lpstr>Презентация PowerPoint</vt:lpstr>
      <vt:lpstr>Статья 7. Иные основания для отказа в регистрации товарного знака</vt:lpstr>
      <vt:lpstr>2. Не регистрируются в качестве товарных знаков обозначения, воспроизводящие:</vt:lpstr>
      <vt:lpstr> </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Нұрдәулет Ербол</dc:creator>
  <cp:lastModifiedBy>Шарбану Байгошкарова</cp:lastModifiedBy>
  <cp:revision>434</cp:revision>
  <dcterms:created xsi:type="dcterms:W3CDTF">2021-09-30T08:38:20Z</dcterms:created>
  <dcterms:modified xsi:type="dcterms:W3CDTF">2026-03-17T04:41:25Z</dcterms:modified>
</cp:coreProperties>
</file>