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79" r:id="rId2"/>
    <p:sldId id="281" r:id="rId3"/>
    <p:sldId id="272" r:id="rId4"/>
    <p:sldId id="277" r:id="rId5"/>
    <p:sldId id="260" r:id="rId6"/>
    <p:sldId id="259" r:id="rId7"/>
    <p:sldId id="261" r:id="rId8"/>
    <p:sldId id="262" r:id="rId9"/>
    <p:sldId id="291" r:id="rId10"/>
    <p:sldId id="283" r:id="rId11"/>
    <p:sldId id="264" r:id="rId12"/>
    <p:sldId id="292" r:id="rId13"/>
    <p:sldId id="290" r:id="rId14"/>
    <p:sldId id="287" r:id="rId15"/>
    <p:sldId id="288" r:id="rId16"/>
    <p:sldId id="278" r:id="rId17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AC7DB"/>
    <a:srgbClr val="C7ABC9"/>
    <a:srgbClr val="EAE6DE"/>
    <a:srgbClr val="00BC5A"/>
    <a:srgbClr val="00803D"/>
    <a:srgbClr val="B7FFD9"/>
    <a:srgbClr val="00B456"/>
    <a:srgbClr val="0080AA"/>
    <a:srgbClr val="CA8ACC"/>
    <a:srgbClr val="ED4DC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06" autoAdjust="0"/>
    <p:restoredTop sz="94610"/>
  </p:normalViewPr>
  <p:slideViewPr>
    <p:cSldViewPr snapToGrid="0" snapToObjects="1">
      <p:cViewPr>
        <p:scale>
          <a:sx n="75" d="100"/>
          <a:sy n="75" d="100"/>
        </p:scale>
        <p:origin x="677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akhmetalimova\AppData\Local\Microsoft\Windows\INetCache\Content.Outlook\4AVUGSME\&#1057;&#1086;&#1087;&#1086;&#1089;&#1090;&#1072;&#1074;&#1083;&#1077;&#1085;&#1080;&#1077;_TS_&#1089;_&#1055;&#1077;&#1088;&#1077;&#1095;&#1085;&#1077;&#1084;_&#1090;&#1086;&#1074;&#1072;&#1088;&#1086;&#1074;%20(&#1095;&#1080;&#1090;&#1089;&#1099;&#1081;)1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.akhmetalimova\AppData\Local\Microsoft\Windows\INetCache\Content.Outlook\4AVUGSME\&#1057;&#1086;&#1087;&#1086;&#1089;&#1090;&#1072;&#1074;&#1083;&#1077;&#1085;&#1080;&#1077;_TS_&#1089;_&#1055;&#1077;&#1088;&#1077;&#1095;&#1085;&#1077;&#1084;_&#1090;&#1086;&#1074;&#1072;&#1088;&#1086;&#1074;%20(&#1095;&#1080;&#1090;&#1089;&#1099;&#1081;)1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700" b="1" i="0" u="none" strike="noStrike" kern="1200" spc="0" baseline="0">
                <a:solidFill>
                  <a:srgbClr val="006600"/>
                </a:solidFill>
                <a:latin typeface="Inter Medium" panose="02000503000000020004"/>
                <a:ea typeface="+mn-ea"/>
                <a:cs typeface="+mn-cs"/>
              </a:defRPr>
            </a:pPr>
            <a:r>
              <a:rPr lang="ru-RU" sz="1700" b="1" dirty="0">
                <a:solidFill>
                  <a:srgbClr val="006600"/>
                </a:solidFill>
              </a:rPr>
              <a:t>ЭКСПОРТ КАЗАХСТАНА</a:t>
            </a:r>
            <a:r>
              <a:rPr lang="ru-RU" sz="1700" b="1" baseline="0" dirty="0">
                <a:solidFill>
                  <a:srgbClr val="006600"/>
                </a:solidFill>
              </a:rPr>
              <a:t> 2025</a:t>
            </a:r>
            <a:endParaRPr lang="ru-RU" sz="1700" b="1" dirty="0">
              <a:solidFill>
                <a:srgbClr val="006600"/>
              </a:solidFill>
            </a:endParaRPr>
          </a:p>
        </c:rich>
      </c:tx>
      <c:layout>
        <c:manualLayout>
          <c:xMode val="edge"/>
          <c:yMode val="edge"/>
          <c:x val="0.33898632580261595"/>
          <c:y val="9.4550433163824998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00" b="1" i="0" u="none" strike="noStrike" kern="1200" spc="0" baseline="0">
              <a:solidFill>
                <a:srgbClr val="006600"/>
              </a:solidFill>
              <a:latin typeface="Inter Medium" panose="02000503000000020004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bar"/>
        <c:grouping val="clustered"/>
        <c:varyColors val="0"/>
        <c:ser>
          <c:idx val="1"/>
          <c:order val="1"/>
          <c:tx>
            <c:strRef>
              <c:f>'свод '!$G$2</c:f>
              <c:strCache>
                <c:ptCount val="1"/>
                <c:pt idx="0">
                  <c:v>Экспорт</c:v>
                </c:pt>
              </c:strCache>
            </c:strRef>
          </c:tx>
          <c:spPr>
            <a:solidFill>
              <a:srgbClr val="99FFCC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Inter Medium" panose="02000503000000020004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'свод '!$A$3:$A$31</c:f>
              <c:strCache>
                <c:ptCount val="23"/>
                <c:pt idx="0">
                  <c:v>Эстония </c:v>
                </c:pt>
                <c:pt idx="1">
                  <c:v>Армения</c:v>
                </c:pt>
                <c:pt idx="2">
                  <c:v>Литва </c:v>
                </c:pt>
                <c:pt idx="3">
                  <c:v>Грузия </c:v>
                </c:pt>
                <c:pt idx="4">
                  <c:v>Монголия </c:v>
                </c:pt>
                <c:pt idx="5">
                  <c:v>ОАЭ</c:v>
                </c:pt>
                <c:pt idx="6">
                  <c:v>Беларусь</c:v>
                </c:pt>
                <c:pt idx="7">
                  <c:v>Туркмения</c:v>
                </c:pt>
                <c:pt idx="8">
                  <c:v>Хорватия </c:v>
                </c:pt>
                <c:pt idx="9">
                  <c:v>Азербайджан</c:v>
                </c:pt>
                <c:pt idx="10">
                  <c:v>Афганистан</c:v>
                </c:pt>
                <c:pt idx="11">
                  <c:v>Польша</c:v>
                </c:pt>
                <c:pt idx="12">
                  <c:v>Сингапур </c:v>
                </c:pt>
                <c:pt idx="13">
                  <c:v>США</c:v>
                </c:pt>
                <c:pt idx="14">
                  <c:v>Таджикистан</c:v>
                </c:pt>
                <c:pt idx="15">
                  <c:v>Германия</c:v>
                </c:pt>
                <c:pt idx="16">
                  <c:v>Кыргызстан</c:v>
                </c:pt>
                <c:pt idx="17">
                  <c:v>Узбекистан</c:v>
                </c:pt>
                <c:pt idx="18">
                  <c:v>Турция </c:v>
                </c:pt>
                <c:pt idx="19">
                  <c:v>Нидерланды</c:v>
                </c:pt>
                <c:pt idx="20">
                  <c:v>Россия </c:v>
                </c:pt>
                <c:pt idx="21">
                  <c:v>Китай</c:v>
                </c:pt>
                <c:pt idx="22">
                  <c:v>Италия </c:v>
                </c:pt>
              </c:strCache>
            </c:strRef>
          </c:cat>
          <c:val>
            <c:numRef>
              <c:f>'свод '!$G$3:$G$31</c:f>
              <c:numCache>
                <c:formatCode>_-* #\ ##0_-;\-* #\ ##0_-;_-* "-"??_-;_-@_-</c:formatCode>
                <c:ptCount val="23"/>
                <c:pt idx="0">
                  <c:v>43.027861810000019</c:v>
                </c:pt>
                <c:pt idx="1">
                  <c:v>49.034099999999995</c:v>
                </c:pt>
                <c:pt idx="2">
                  <c:v>65.788830800000056</c:v>
                </c:pt>
                <c:pt idx="3">
                  <c:v>91.088460779999949</c:v>
                </c:pt>
                <c:pt idx="4">
                  <c:v>123.05712539</c:v>
                </c:pt>
                <c:pt idx="5">
                  <c:v>132.93985716</c:v>
                </c:pt>
                <c:pt idx="6">
                  <c:v>271.16040000000004</c:v>
                </c:pt>
                <c:pt idx="7">
                  <c:v>316.29901403999992</c:v>
                </c:pt>
                <c:pt idx="8">
                  <c:v>376.38227351</c:v>
                </c:pt>
                <c:pt idx="9">
                  <c:v>402.54766463999994</c:v>
                </c:pt>
                <c:pt idx="10">
                  <c:v>519.09924959</c:v>
                </c:pt>
                <c:pt idx="11">
                  <c:v>550.24245861000009</c:v>
                </c:pt>
                <c:pt idx="12">
                  <c:v>814.79078294000021</c:v>
                </c:pt>
                <c:pt idx="13">
                  <c:v>1031.6226826600009</c:v>
                </c:pt>
                <c:pt idx="14">
                  <c:v>1124.0576030900011</c:v>
                </c:pt>
                <c:pt idx="15">
                  <c:v>1247.14974676</c:v>
                </c:pt>
                <c:pt idx="16">
                  <c:v>1662.1957</c:v>
                </c:pt>
                <c:pt idx="17">
                  <c:v>3521.8030511299958</c:v>
                </c:pt>
                <c:pt idx="18">
                  <c:v>3899.8655041000029</c:v>
                </c:pt>
                <c:pt idx="19">
                  <c:v>5981.8695626300014</c:v>
                </c:pt>
                <c:pt idx="20">
                  <c:v>8141.5167999999994</c:v>
                </c:pt>
                <c:pt idx="21">
                  <c:v>15208.73251579001</c:v>
                </c:pt>
                <c:pt idx="22">
                  <c:v>15636.829253110001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6A-4DD1-B1AF-75141ACD0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576164672"/>
        <c:axId val="576161312"/>
      </c:barChart>
      <c:barChart>
        <c:barDir val="bar"/>
        <c:grouping val="clustered"/>
        <c:varyColors val="0"/>
        <c:ser>
          <c:idx val="0"/>
          <c:order val="0"/>
          <c:tx>
            <c:strRef>
              <c:f>'свод '!$F$2</c:f>
              <c:strCache>
                <c:ptCount val="1"/>
                <c:pt idx="0">
                  <c:v>Несырьевой экспорт </c:v>
                </c:pt>
              </c:strCache>
            </c:strRef>
          </c:tx>
          <c:spPr>
            <a:solidFill>
              <a:srgbClr val="FF99FF"/>
            </a:solidFill>
            <a:ln>
              <a:noFill/>
            </a:ln>
            <a:effectLst/>
          </c:spPr>
          <c:invertIfNegative val="0"/>
          <c:cat>
            <c:strRef>
              <c:f>'свод '!$A$3:$A$31</c:f>
              <c:strCache>
                <c:ptCount val="23"/>
                <c:pt idx="0">
                  <c:v>Эстония </c:v>
                </c:pt>
                <c:pt idx="1">
                  <c:v>Армения</c:v>
                </c:pt>
                <c:pt idx="2">
                  <c:v>Литва </c:v>
                </c:pt>
                <c:pt idx="3">
                  <c:v>Грузия </c:v>
                </c:pt>
                <c:pt idx="4">
                  <c:v>Монголия </c:v>
                </c:pt>
                <c:pt idx="5">
                  <c:v>ОАЭ</c:v>
                </c:pt>
                <c:pt idx="6">
                  <c:v>Беларусь</c:v>
                </c:pt>
                <c:pt idx="7">
                  <c:v>Туркмения</c:v>
                </c:pt>
                <c:pt idx="8">
                  <c:v>Хорватия </c:v>
                </c:pt>
                <c:pt idx="9">
                  <c:v>Азербайджан</c:v>
                </c:pt>
                <c:pt idx="10">
                  <c:v>Афганистан</c:v>
                </c:pt>
                <c:pt idx="11">
                  <c:v>Польша</c:v>
                </c:pt>
                <c:pt idx="12">
                  <c:v>Сингапур </c:v>
                </c:pt>
                <c:pt idx="13">
                  <c:v>США</c:v>
                </c:pt>
                <c:pt idx="14">
                  <c:v>Таджикистан</c:v>
                </c:pt>
                <c:pt idx="15">
                  <c:v>Германия</c:v>
                </c:pt>
                <c:pt idx="16">
                  <c:v>Кыргызстан</c:v>
                </c:pt>
                <c:pt idx="17">
                  <c:v>Узбекистан</c:v>
                </c:pt>
                <c:pt idx="18">
                  <c:v>Турция </c:v>
                </c:pt>
                <c:pt idx="19">
                  <c:v>Нидерланды</c:v>
                </c:pt>
                <c:pt idx="20">
                  <c:v>Россия </c:v>
                </c:pt>
                <c:pt idx="21">
                  <c:v>Китай</c:v>
                </c:pt>
                <c:pt idx="22">
                  <c:v>Италия </c:v>
                </c:pt>
              </c:strCache>
            </c:strRef>
          </c:cat>
          <c:val>
            <c:numRef>
              <c:f>'свод '!$F$3:$F$31</c:f>
              <c:numCache>
                <c:formatCode>_-* #\ ##0_-;\-* #\ ##0_-;_-* "-"??_-;_-@_-</c:formatCode>
                <c:ptCount val="23"/>
                <c:pt idx="0">
                  <c:v>19.230774910000001</c:v>
                </c:pt>
                <c:pt idx="1">
                  <c:v>20.5182</c:v>
                </c:pt>
                <c:pt idx="2">
                  <c:v>47.673517910000037</c:v>
                </c:pt>
                <c:pt idx="3">
                  <c:v>62.751782639999981</c:v>
                </c:pt>
                <c:pt idx="4">
                  <c:v>123.0433384</c:v>
                </c:pt>
                <c:pt idx="5">
                  <c:v>117.14960341</c:v>
                </c:pt>
                <c:pt idx="6">
                  <c:v>240.9066</c:v>
                </c:pt>
                <c:pt idx="7">
                  <c:v>285.40435243999985</c:v>
                </c:pt>
                <c:pt idx="8">
                  <c:v>8.3340349700000012</c:v>
                </c:pt>
                <c:pt idx="9">
                  <c:v>151.63522519</c:v>
                </c:pt>
                <c:pt idx="10">
                  <c:v>394.25513367000013</c:v>
                </c:pt>
                <c:pt idx="11">
                  <c:v>497.4848750000001</c:v>
                </c:pt>
                <c:pt idx="12">
                  <c:v>51.606809019999979</c:v>
                </c:pt>
                <c:pt idx="13">
                  <c:v>670.03493672000047</c:v>
                </c:pt>
                <c:pt idx="14">
                  <c:v>785.01831347999996</c:v>
                </c:pt>
                <c:pt idx="15">
                  <c:v>247.54425812999989</c:v>
                </c:pt>
                <c:pt idx="16">
                  <c:v>1164.1878999999999</c:v>
                </c:pt>
                <c:pt idx="17">
                  <c:v>2533.8956468900028</c:v>
                </c:pt>
                <c:pt idx="18">
                  <c:v>2212.4945396800008</c:v>
                </c:pt>
                <c:pt idx="19">
                  <c:v>405.53796783999985</c:v>
                </c:pt>
                <c:pt idx="20">
                  <c:v>7481.2130999999999</c:v>
                </c:pt>
                <c:pt idx="21">
                  <c:v>9335.1638491200029</c:v>
                </c:pt>
                <c:pt idx="22">
                  <c:v>302.98037256999987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6A-4DD1-B1AF-75141ACD0E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889818832"/>
        <c:axId val="1889808272"/>
      </c:barChart>
      <c:catAx>
        <c:axId val="5761646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Inter Medium" panose="02000503000000020004"/>
                <a:ea typeface="+mn-ea"/>
                <a:cs typeface="+mn-cs"/>
              </a:defRPr>
            </a:pPr>
            <a:endParaRPr lang="ru-RU"/>
          </a:p>
        </c:txPr>
        <c:crossAx val="576161312"/>
        <c:crosses val="autoZero"/>
        <c:auto val="1"/>
        <c:lblAlgn val="ctr"/>
        <c:lblOffset val="100"/>
        <c:noMultiLvlLbl val="0"/>
      </c:catAx>
      <c:valAx>
        <c:axId val="576161312"/>
        <c:scaling>
          <c:orientation val="minMax"/>
        </c:scaling>
        <c:delete val="1"/>
        <c:axPos val="b"/>
        <c:numFmt formatCode="_-* #\ ##0_-;\-* #\ ##0_-;_-* &quot;-&quot;??_-;_-@_-" sourceLinked="1"/>
        <c:majorTickMark val="none"/>
        <c:minorTickMark val="none"/>
        <c:tickLblPos val="nextTo"/>
        <c:crossAx val="576164672"/>
        <c:crosses val="autoZero"/>
        <c:crossBetween val="between"/>
      </c:valAx>
      <c:valAx>
        <c:axId val="1889808272"/>
        <c:scaling>
          <c:orientation val="minMax"/>
        </c:scaling>
        <c:delete val="1"/>
        <c:axPos val="t"/>
        <c:numFmt formatCode="_-* #\ ##0_-;\-* #\ ##0_-;_-* &quot;-&quot;??_-;_-@_-" sourceLinked="1"/>
        <c:majorTickMark val="out"/>
        <c:minorTickMark val="none"/>
        <c:tickLblPos val="nextTo"/>
        <c:crossAx val="1889818832"/>
        <c:crosses val="max"/>
        <c:crossBetween val="between"/>
      </c:valAx>
      <c:catAx>
        <c:axId val="1889818832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1889808272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Inter Medium" panose="02000503000000020004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>
          <a:latin typeface="Inter Medium" panose="02000503000000020004"/>
        </a:defRPr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8517184618289987"/>
          <c:y val="0.29765541981408888"/>
          <c:w val="0.42404949191497227"/>
          <c:h val="0.57062144856154573"/>
        </c:manualLayout>
      </c:layout>
      <c:doughnutChart>
        <c:varyColors val="1"/>
        <c:ser>
          <c:idx val="0"/>
          <c:order val="0"/>
          <c:dPt>
            <c:idx val="0"/>
            <c:bubble3D val="0"/>
            <c:spPr>
              <a:solidFill>
                <a:srgbClr val="00B0F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4AD-437A-9DF8-C2BA212C4DE7}"/>
              </c:ext>
            </c:extLst>
          </c:dPt>
          <c:dPt>
            <c:idx val="1"/>
            <c:bubble3D val="0"/>
            <c:spPr>
              <a:solidFill>
                <a:schemeClr val="accent4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4AD-437A-9DF8-C2BA212C4DE7}"/>
              </c:ext>
            </c:extLst>
          </c:dPt>
          <c:dPt>
            <c:idx val="2"/>
            <c:bubble3D val="0"/>
            <c:explosion val="6"/>
            <c:spPr>
              <a:solidFill>
                <a:srgbClr val="FF99FF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4AD-437A-9DF8-C2BA212C4DE7}"/>
              </c:ext>
            </c:extLst>
          </c:dPt>
          <c:dPt>
            <c:idx val="3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4AD-437A-9DF8-C2BA212C4DE7}"/>
              </c:ext>
            </c:extLst>
          </c:dPt>
          <c:dLbls>
            <c:dLbl>
              <c:idx val="0"/>
              <c:layout>
                <c:manualLayout>
                  <c:x val="0.2124498578272685"/>
                  <c:y val="-6.64301924715632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4392408791171419"/>
                      <c:h val="0.1680840880413229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4AD-437A-9DF8-C2BA212C4DE7}"/>
                </c:ext>
              </c:extLst>
            </c:dLbl>
            <c:dLbl>
              <c:idx val="1"/>
              <c:layout>
                <c:manualLayout>
                  <c:x val="0.16735019770490706"/>
                  <c:y val="0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748390993220773"/>
                      <c:h val="0.190303020767896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E4AD-437A-9DF8-C2BA212C4DE7}"/>
                </c:ext>
              </c:extLst>
            </c:dLbl>
            <c:dLbl>
              <c:idx val="2"/>
              <c:layout>
                <c:manualLayout>
                  <c:x val="-0.10358344929931546"/>
                  <c:y val="-0.3422188082594509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5297688513068209"/>
                      <c:h val="0.168083945139879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E4AD-437A-9DF8-C2BA212C4DE7}"/>
                </c:ext>
              </c:extLst>
            </c:dLbl>
            <c:dLbl>
              <c:idx val="3"/>
              <c:layout>
                <c:manualLayout>
                  <c:x val="1.3962795344931209E-2"/>
                  <c:y val="-0.1814908507880390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8000103578321831"/>
                      <c:h val="0.1680839451398792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E4AD-437A-9DF8-C2BA212C4DE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overflow" horzOverflow="overflow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bg2">
                        <a:lumMod val="25000"/>
                      </a:schemeClr>
                    </a:solidFill>
                    <a:latin typeface="Inter Medium" panose="02000503000000020004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</c:ext>
            </c:extLst>
          </c:dLbls>
          <c:cat>
            <c:strRef>
              <c:f>'свод '!$I$3:$I$6</c:f>
              <c:strCache>
                <c:ptCount val="4"/>
                <c:pt idx="0">
                  <c:v>Горнодобывающая</c:v>
                </c:pt>
                <c:pt idx="1">
                  <c:v>Нефтегазовая </c:v>
                </c:pt>
                <c:pt idx="2">
                  <c:v>Обрабатывающая </c:v>
                </c:pt>
                <c:pt idx="3">
                  <c:v>Электроэнергетическая </c:v>
                </c:pt>
              </c:strCache>
            </c:strRef>
          </c:cat>
          <c:val>
            <c:numRef>
              <c:f>'свод '!$J$3:$J$6</c:f>
              <c:numCache>
                <c:formatCode>###\ ###\ ###\ ##0</c:formatCode>
                <c:ptCount val="4"/>
                <c:pt idx="0">
                  <c:v>8.7961819999999999</c:v>
                </c:pt>
                <c:pt idx="1">
                  <c:v>18.048197999999999</c:v>
                </c:pt>
                <c:pt idx="2">
                  <c:v>30.631691710999998</c:v>
                </c:pt>
                <c:pt idx="3">
                  <c:v>3.5802529999999999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4AD-437A-9DF8-C2BA212C4D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8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solidFill>
      <a:srgbClr val="DDD7CB"/>
    </a:solidFill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578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Пользовательская аналитическая справка, предоставленная в чате 31.03.2026.
- Страны приоритетной группы — из раздела 4.1 аналитической справки.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16130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Пользовательская аналитическая справка, предоставленная в чате 31.03.2026.
- Страны приоритетной группы — из раздела 4.1 аналитической справки.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2014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Пользовательская аналитическая справка, предоставленная в чате 31.03.2026.
- Страны среднего интереса — из аналитической справки; вывод по режиму работы — из разделов 3 и 4.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0A3A913-EA66-AABB-D5FE-15CE75DB46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9EAA5FD-5A98-2336-19F5-09F938BCDE1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46BE0FB-06FA-DB26-03F8-789F615CE5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Пользовательская аналитическая справка, предоставленная в чате 31.03.2026.
- Страны среднего интереса — из аналитической справки; вывод по режиму работы — из разделов 3 и 4.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213B35-ED7D-CC7D-F656-50C75DBA263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19910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
[Sources]
- User-provided file: Презентация Microsoft PowerPoint (1).pptx. Slide 1 organizes all markets named in the uploaded slide into four operating models: anchor, targeted, hub, and project-only.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5156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Пользовательская аналитическая справка, предоставленная в чате 31.03.2026.
- Кластеризация высокой группы — аналитический синтез пользователя на основе разделов о высоком интересе и финальных выводов.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25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Пользовательская аналитическая справка, предоставленная в чате 31.03.2026.
- Кластеризация высокой группы — аналитический синтез пользователя на основе разделов о высоком интересе и финальных выводов.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057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Пользовательский аналитический текст в чате: «Аналитическая справка» по экспортному потенциалу стран, включая методологию, шкалу, страновые профили и ключевые выводы.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98152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8699A8-1C48-4697-92C0-857971945A0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5281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Пользовательский аналитический текст в чате: «Аналитическая справка» по экспортному потенциалу стран, включая методологию, шкалу, страновые профили и ключевые выводы.
[/Sources]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4169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Пользовательская аналитическая справка, предоставленная в чате 31.03.2026.
- Шкала ранжирования и перечень стран по группам — из аналитической справки.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Пользовательская аналитическая справка, предоставленная в чате 31.03.2026.
- Методология и шкала — из разделов 2 и 3 аналитической справки.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Пользовательская аналитическая справка, предоставленная в чате 31.03.2026.
- Сводная таблица собрана на основе пользовательской справки по всем указанным странам. Значения округлены и приведены в том виде, в котором удобны для презентационного использования.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Пользовательская аналитическая справка, предоставленная в чате 31.03.2026.
- Страны приоритетной группы — из раздела 4.1 аналитической справки.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28E63D-E28B-1173-3D25-40BB61A761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47517E-0193-AF71-A1A3-F67CD4141C0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F95B5B0-FEB3-7D56-6C80-559D70EA83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[Sources]
- Пользовательская аналитическая справка, предоставленная в чате 31.03.2026.
- Страны приоритетной группы — из раздела 4.1 аналитической справки.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295EDA-A29C-612B-5B2F-4320AB49A2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703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ASTER"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ening (24-05-24)-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7"/>
          <p:cNvSpPr>
            <a:spLocks noGrp="1"/>
          </p:cNvSpPr>
          <p:nvPr>
            <p:ph type="pic" sz="quarter" idx="10"/>
          </p:nvPr>
        </p:nvSpPr>
        <p:spPr bwMode="auto">
          <a:xfrm>
            <a:off x="5491404" y="0"/>
            <a:ext cx="6700596" cy="6858000"/>
          </a:xfrm>
          <a:custGeom>
            <a:avLst/>
            <a:gdLst>
              <a:gd name="T0" fmla="*/ 4439 w 4439"/>
              <a:gd name="T1" fmla="*/ 0 h 4545"/>
              <a:gd name="T2" fmla="*/ 2929 w 4439"/>
              <a:gd name="T3" fmla="*/ 0 h 4545"/>
              <a:gd name="T4" fmla="*/ 1884 w 4439"/>
              <a:gd name="T5" fmla="*/ 1629 h 4545"/>
              <a:gd name="T6" fmla="*/ 2214 w 4439"/>
              <a:gd name="T7" fmla="*/ 856 h 4545"/>
              <a:gd name="T8" fmla="*/ 1714 w 4439"/>
              <a:gd name="T9" fmla="*/ 0 h 4545"/>
              <a:gd name="T10" fmla="*/ 8 w 4439"/>
              <a:gd name="T11" fmla="*/ 0 h 4545"/>
              <a:gd name="T12" fmla="*/ 1444 w 4439"/>
              <a:gd name="T13" fmla="*/ 2291 h 4545"/>
              <a:gd name="T14" fmla="*/ 0 w 4439"/>
              <a:gd name="T15" fmla="*/ 4545 h 4545"/>
              <a:gd name="T16" fmla="*/ 1709 w 4439"/>
              <a:gd name="T17" fmla="*/ 4545 h 4545"/>
              <a:gd name="T18" fmla="*/ 2764 w 4439"/>
              <a:gd name="T19" fmla="*/ 2902 h 4545"/>
              <a:gd name="T20" fmla="*/ 2434 w 4439"/>
              <a:gd name="T21" fmla="*/ 3674 h 4545"/>
              <a:gd name="T22" fmla="*/ 2942 w 4439"/>
              <a:gd name="T23" fmla="*/ 4545 h 4545"/>
              <a:gd name="T24" fmla="*/ 4439 w 4439"/>
              <a:gd name="T25" fmla="*/ 4545 h 4545"/>
              <a:gd name="T26" fmla="*/ 4439 w 4439"/>
              <a:gd name="T27" fmla="*/ 0 h 45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4439" h="4545">
                <a:moveTo>
                  <a:pt x="4439" y="0"/>
                </a:moveTo>
                <a:lnTo>
                  <a:pt x="2929" y="0"/>
                </a:lnTo>
                <a:lnTo>
                  <a:pt x="1884" y="1629"/>
                </a:lnTo>
                <a:lnTo>
                  <a:pt x="2214" y="856"/>
                </a:lnTo>
                <a:lnTo>
                  <a:pt x="1714" y="0"/>
                </a:lnTo>
                <a:lnTo>
                  <a:pt x="8" y="0"/>
                </a:lnTo>
                <a:lnTo>
                  <a:pt x="1444" y="2291"/>
                </a:lnTo>
                <a:lnTo>
                  <a:pt x="0" y="4545"/>
                </a:lnTo>
                <a:lnTo>
                  <a:pt x="1709" y="4545"/>
                </a:lnTo>
                <a:lnTo>
                  <a:pt x="2764" y="2902"/>
                </a:lnTo>
                <a:lnTo>
                  <a:pt x="2434" y="3674"/>
                </a:lnTo>
                <a:lnTo>
                  <a:pt x="2942" y="4545"/>
                </a:lnTo>
                <a:lnTo>
                  <a:pt x="4439" y="4545"/>
                </a:lnTo>
                <a:lnTo>
                  <a:pt x="4439" y="0"/>
                </a:lnTo>
                <a:close/>
              </a:path>
            </a:pathLst>
          </a:custGeom>
          <a:solidFill>
            <a:schemeClr val="bg1">
              <a:lumMod val="85000"/>
              <a:alpha val="12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lang="en-US" sz="100"/>
            </a:lvl1pPr>
          </a:lstStyle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2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f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svg"/><Relationship Id="rId5" Type="http://schemas.openxmlformats.org/officeDocument/2006/relationships/image" Target="../media/image18.svg"/><Relationship Id="rId4" Type="http://schemas.openxmlformats.org/officeDocument/2006/relationships/image" Target="../media/image17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5.svg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https://wallpaperaccess.com/international-busines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1.xml"/><Relationship Id="rId5" Type="http://schemas.openxmlformats.org/officeDocument/2006/relationships/image" Target="../media/image3.png"/><Relationship Id="rId4" Type="http://schemas.openxmlformats.org/officeDocument/2006/relationships/hyperlink" Target="https://grizly.club/shablon/833-shablon-karta-kazahstana-34-foto.html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svg"/><Relationship Id="rId5" Type="http://schemas.openxmlformats.org/officeDocument/2006/relationships/image" Target="../media/image8.svg"/><Relationship Id="rId4" Type="http://schemas.openxmlformats.org/officeDocument/2006/relationships/image" Target="../media/image7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svg"/><Relationship Id="rId5" Type="http://schemas.openxmlformats.org/officeDocument/2006/relationships/image" Target="../media/image12.svg"/><Relationship Id="rId4" Type="http://schemas.openxmlformats.org/officeDocument/2006/relationships/image" Target="../media/image11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Стрелка: шеврон 1">
            <a:extLst>
              <a:ext uri="{FF2B5EF4-FFF2-40B4-BE49-F238E27FC236}">
                <a16:creationId xmlns:a16="http://schemas.microsoft.com/office/drawing/2014/main" id="{4F5DFD3B-72D3-21E8-EA71-C6BC6E95BF19}"/>
              </a:ext>
            </a:extLst>
          </p:cNvPr>
          <p:cNvSpPr/>
          <p:nvPr/>
        </p:nvSpPr>
        <p:spPr>
          <a:xfrm>
            <a:off x="4810302" y="0"/>
            <a:ext cx="7381698" cy="6858000"/>
          </a:xfrm>
          <a:prstGeom prst="chevron">
            <a:avLst>
              <a:gd name="adj" fmla="val 32515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40022" t="591" r="-45130" b="-18005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/>
          </a:p>
        </p:txBody>
      </p:sp>
      <p:sp>
        <p:nvSpPr>
          <p:cNvPr id="74" name="TextBox 73"/>
          <p:cNvSpPr txBox="1"/>
          <p:nvPr/>
        </p:nvSpPr>
        <p:spPr>
          <a:xfrm>
            <a:off x="322659" y="2981985"/>
            <a:ext cx="67940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8000"/>
                </a:solidFill>
                <a:latin typeface="Inter Medium"/>
                <a:ea typeface="Verdana" panose="020B0604030504040204" pitchFamily="34" charset="0"/>
                <a:cs typeface="Open Sans Light" panose="020B0306030504020204" pitchFamily="34" charset="0"/>
              </a:rPr>
              <a:t>НЕСЫРЬЕВОЙ ЭКСПОРТ КАЗАХСТАНА: </a:t>
            </a:r>
            <a:r>
              <a:rPr lang="ru-RU" sz="3000" dirty="0">
                <a:solidFill>
                  <a:srgbClr val="008000"/>
                </a:solidFill>
                <a:latin typeface="Inter Medium"/>
                <a:ea typeface="Verdana" panose="020B0604030504040204" pitchFamily="34" charset="0"/>
                <a:cs typeface="Open Sans Light" panose="020B0306030504020204" pitchFamily="34" charset="0"/>
              </a:rPr>
              <a:t>ПРИОРИТЕТНЫЕ РЫНКИ И ВОЗМОЖНОСТИ РОСТА</a:t>
            </a:r>
            <a:endParaRPr lang="kk-KZ" sz="3000" dirty="0">
              <a:solidFill>
                <a:srgbClr val="008000"/>
              </a:solidFill>
              <a:latin typeface="Inter Medium"/>
              <a:ea typeface="Verdana" panose="020B0604030504040204" pitchFamily="34" charset="0"/>
              <a:cs typeface="Open Sans Light" panose="020B0306030504020204" pitchFamily="34" charset="0"/>
            </a:endParaRPr>
          </a:p>
        </p:txBody>
      </p:sp>
      <p:sp>
        <p:nvSpPr>
          <p:cNvPr id="75" name="Полилиния 74"/>
          <p:cNvSpPr/>
          <p:nvPr/>
        </p:nvSpPr>
        <p:spPr>
          <a:xfrm>
            <a:off x="10007238" y="3368424"/>
            <a:ext cx="2183822" cy="3489576"/>
          </a:xfrm>
          <a:custGeom>
            <a:avLst/>
            <a:gdLst>
              <a:gd name="connsiteX0" fmla="*/ 3276238 w 3276238"/>
              <a:gd name="connsiteY0" fmla="*/ 0 h 5235172"/>
              <a:gd name="connsiteX1" fmla="*/ 3276238 w 3276238"/>
              <a:gd name="connsiteY1" fmla="*/ 5235172 h 5235172"/>
              <a:gd name="connsiteX2" fmla="*/ 0 w 3276238"/>
              <a:gd name="connsiteY2" fmla="*/ 5235172 h 52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6238" h="5235172">
                <a:moveTo>
                  <a:pt x="3276238" y="0"/>
                </a:moveTo>
                <a:lnTo>
                  <a:pt x="3276238" y="5235172"/>
                </a:lnTo>
                <a:lnTo>
                  <a:pt x="0" y="5235172"/>
                </a:lnTo>
                <a:close/>
              </a:path>
            </a:pathLst>
          </a:custGeom>
          <a:solidFill>
            <a:schemeClr val="bg2">
              <a:lumMod val="95000"/>
              <a:alpha val="6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76" name="Полилиния 75"/>
          <p:cNvSpPr/>
          <p:nvPr/>
        </p:nvSpPr>
        <p:spPr>
          <a:xfrm>
            <a:off x="10540097" y="2830"/>
            <a:ext cx="1650963" cy="6858000"/>
          </a:xfrm>
          <a:custGeom>
            <a:avLst/>
            <a:gdLst>
              <a:gd name="connsiteX0" fmla="*/ 2476826 w 2476826"/>
              <a:gd name="connsiteY0" fmla="*/ 6330814 h 10288588"/>
              <a:gd name="connsiteX1" fmla="*/ 2476826 w 2476826"/>
              <a:gd name="connsiteY1" fmla="*/ 10288588 h 10288588"/>
              <a:gd name="connsiteX2" fmla="*/ 0 w 2476826"/>
              <a:gd name="connsiteY2" fmla="*/ 10288588 h 10288588"/>
              <a:gd name="connsiteX3" fmla="*/ 9033 w 2476826"/>
              <a:gd name="connsiteY3" fmla="*/ 0 h 10288588"/>
              <a:gd name="connsiteX4" fmla="*/ 2476826 w 2476826"/>
              <a:gd name="connsiteY4" fmla="*/ 0 h 10288588"/>
              <a:gd name="connsiteX5" fmla="*/ 2476826 w 2476826"/>
              <a:gd name="connsiteY5" fmla="*/ 3855005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826" h="10288588">
                <a:moveTo>
                  <a:pt x="2476826" y="6330814"/>
                </a:moveTo>
                <a:lnTo>
                  <a:pt x="2476826" y="10288588"/>
                </a:lnTo>
                <a:lnTo>
                  <a:pt x="0" y="10288588"/>
                </a:lnTo>
                <a:close/>
                <a:moveTo>
                  <a:pt x="9033" y="0"/>
                </a:moveTo>
                <a:lnTo>
                  <a:pt x="2476826" y="0"/>
                </a:lnTo>
                <a:lnTo>
                  <a:pt x="2476826" y="3855005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/>
          </a:p>
        </p:txBody>
      </p:sp>
      <p:pic>
        <p:nvPicPr>
          <p:cNvPr id="77" name="Рисунок 76" descr="Изображение выглядит как Шрифт, снимок экрана, текст, логотип  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C694B4D1-593B-7E17-3129-7B5C6ACBACB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892" y="506893"/>
            <a:ext cx="3407167" cy="846062"/>
          </a:xfrm>
          <a:prstGeom prst="rect">
            <a:avLst/>
          </a:prstGeom>
        </p:spPr>
      </p:pic>
      <p:sp>
        <p:nvSpPr>
          <p:cNvPr id="78" name="TextBox 77">
            <a:extLst>
              <a:ext uri="{FF2B5EF4-FFF2-40B4-BE49-F238E27FC236}">
                <a16:creationId xmlns:a16="http://schemas.microsoft.com/office/drawing/2014/main" id="{A9A450BE-3731-C48C-4C03-7BD33BAB33C9}"/>
              </a:ext>
            </a:extLst>
          </p:cNvPr>
          <p:cNvSpPr txBox="1"/>
          <p:nvPr/>
        </p:nvSpPr>
        <p:spPr>
          <a:xfrm>
            <a:off x="587359" y="6074108"/>
            <a:ext cx="638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803D"/>
                </a:solidFill>
                <a:latin typeface="Inter" panose="02000503000000020004" pitchFamily="2" charset="0"/>
                <a:ea typeface="Inter" panose="02000503000000020004" pitchFamily="2" charset="0"/>
                <a:cs typeface="Open Sans Light" panose="020B0306030504020204" pitchFamily="34" charset="0"/>
              </a:rPr>
              <a:t>www.kazakhexport.kz</a:t>
            </a:r>
            <a:endParaRPr lang="ru-RU" sz="1200" dirty="0">
              <a:solidFill>
                <a:srgbClr val="00803D"/>
              </a:solidFill>
              <a:latin typeface="Inter" panose="02000503000000020004" pitchFamily="2" charset="0"/>
              <a:ea typeface="Inter" panose="02000503000000020004" pitchFamily="2" charset="0"/>
              <a:cs typeface="Open Sans Light" panose="020B0306030504020204" pitchFamily="34" charset="0"/>
            </a:endParaRPr>
          </a:p>
        </p:txBody>
      </p:sp>
      <p:pic>
        <p:nvPicPr>
          <p:cNvPr id="79" name="Рисунок 78">
            <a:extLst>
              <a:ext uri="{FF2B5EF4-FFF2-40B4-BE49-F238E27FC236}">
                <a16:creationId xmlns:a16="http://schemas.microsoft.com/office/drawing/2014/main" id="{F3F0FF82-2F56-DC5E-C4F4-A363B1DC99A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24570" y="4602479"/>
            <a:ext cx="1781728" cy="225552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:a16="http://schemas.microsoft.com/office/drawing/2014/main" id="{1AC0A47E-E521-4FB6-612D-B9101176B48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flipH="1" flipV="1">
            <a:off x="7773131" y="0"/>
            <a:ext cx="1781728" cy="2255521"/>
          </a:xfrm>
          <a:prstGeom prst="rect">
            <a:avLst/>
          </a:prstGeom>
        </p:spPr>
      </p:pic>
      <p:sp>
        <p:nvSpPr>
          <p:cNvPr id="81" name="TextBox 80">
            <a:extLst>
              <a:ext uri="{FF2B5EF4-FFF2-40B4-BE49-F238E27FC236}">
                <a16:creationId xmlns:a16="http://schemas.microsoft.com/office/drawing/2014/main" id="{2E25271D-0E3E-82D1-19CE-AF548238FAB7}"/>
              </a:ext>
            </a:extLst>
          </p:cNvPr>
          <p:cNvSpPr txBox="1"/>
          <p:nvPr/>
        </p:nvSpPr>
        <p:spPr>
          <a:xfrm>
            <a:off x="378454" y="4470742"/>
            <a:ext cx="6446016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500" b="0" i="0" u="none" strike="noStrike" cap="none" normalizeH="0" baseline="0" dirty="0">
                <a:ln>
                  <a:noFill/>
                </a:ln>
                <a:solidFill>
                  <a:srgbClr val="008000"/>
                </a:solidFill>
                <a:effectLst/>
                <a:latin typeface="Inter Medium"/>
                <a:cs typeface="Poppins" panose="00000500000000000000" pitchFamily="2" charset="0"/>
              </a:rPr>
              <a:t>Аналитический обзор Экспортно-кредитного агентства Казахстана</a:t>
            </a:r>
          </a:p>
        </p:txBody>
      </p:sp>
    </p:spTree>
    <p:extLst>
      <p:ext uri="{BB962C8B-B14F-4D97-AF65-F5344CB8AC3E}">
        <p14:creationId xmlns:p14="http://schemas.microsoft.com/office/powerpoint/2010/main" val="3297086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3"/>
          <p:cNvSpPr/>
          <p:nvPr/>
        </p:nvSpPr>
        <p:spPr>
          <a:xfrm>
            <a:off x="783058" y="918929"/>
            <a:ext cx="11064240" cy="0"/>
          </a:xfrm>
          <a:prstGeom prst="line">
            <a:avLst/>
          </a:prstGeom>
          <a:noFill/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dirty="0">
              <a:latin typeface="Inter Medium"/>
            </a:endParaRPr>
          </a:p>
        </p:txBody>
      </p:sp>
      <p:sp>
        <p:nvSpPr>
          <p:cNvPr id="7" name="Shape 5"/>
          <p:cNvSpPr/>
          <p:nvPr/>
        </p:nvSpPr>
        <p:spPr>
          <a:xfrm>
            <a:off x="4364095" y="1456835"/>
            <a:ext cx="3493008" cy="2178878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dirty="0">
              <a:latin typeface="Inter Medium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301494" y="1374765"/>
            <a:ext cx="1486904" cy="256032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 w="12700">
            <a:solidFill>
              <a:srgbClr val="009999"/>
            </a:solidFill>
            <a:prstDash val="solid"/>
          </a:ln>
        </p:spPr>
        <p:txBody>
          <a:bodyPr/>
          <a:lstStyle/>
          <a:p>
            <a:endParaRPr lang="ru-RU" dirty="0">
              <a:latin typeface="Inter Medium"/>
            </a:endParaRPr>
          </a:p>
        </p:txBody>
      </p:sp>
      <p:sp>
        <p:nvSpPr>
          <p:cNvPr id="9" name="Text 7"/>
          <p:cNvSpPr/>
          <p:nvPr/>
        </p:nvSpPr>
        <p:spPr>
          <a:xfrm>
            <a:off x="5515546" y="1406280"/>
            <a:ext cx="102412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900" b="1" dirty="0">
                <a:solidFill>
                  <a:srgbClr val="FFFFFF"/>
                </a:solidFill>
                <a:latin typeface="Inter Medium"/>
              </a:rPr>
              <a:t>ТУРКМЕНИСТАН</a:t>
            </a:r>
            <a:endParaRPr lang="ru-RU" sz="900" dirty="0">
              <a:latin typeface="Inter Medium"/>
            </a:endParaRPr>
          </a:p>
        </p:txBody>
      </p:sp>
      <p:sp>
        <p:nvSpPr>
          <p:cNvPr id="17" name="Text 15"/>
          <p:cNvSpPr/>
          <p:nvPr/>
        </p:nvSpPr>
        <p:spPr>
          <a:xfrm>
            <a:off x="4451061" y="2400770"/>
            <a:ext cx="3324883" cy="9079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Высокие тарифные /нетарифные барьеры (до 50%-100%),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Общая граница, валютные и процедурные ограничения;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Умеренная правовая среда (Нью-Йоркская конвенция);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Риск-профиль: высокий (ОЭСР 7), рейтинг </a:t>
            </a:r>
            <a:r>
              <a:rPr lang="en-US" sz="1000" dirty="0">
                <a:solidFill>
                  <a:srgbClr val="334155"/>
                </a:solidFill>
                <a:latin typeface="Inter Medium"/>
              </a:rPr>
              <a:t>«BB-» </a:t>
            </a:r>
            <a:r>
              <a:rPr lang="ru-RU" sz="1000" dirty="0">
                <a:solidFill>
                  <a:srgbClr val="334155"/>
                </a:solidFill>
                <a:latin typeface="Inter Medium"/>
              </a:rPr>
              <a:t>,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Устойчивый рост при волатильной инфляции; устойчивость зависит от углеводородного сектора</a:t>
            </a:r>
          </a:p>
        </p:txBody>
      </p:sp>
      <p:sp>
        <p:nvSpPr>
          <p:cNvPr id="18" name="Shape 16"/>
          <p:cNvSpPr/>
          <p:nvPr/>
        </p:nvSpPr>
        <p:spPr>
          <a:xfrm>
            <a:off x="8370120" y="1406553"/>
            <a:ext cx="3493008" cy="2229159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dirty="0">
              <a:latin typeface="Inter Medium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9216078" y="1358017"/>
            <a:ext cx="1596044" cy="256032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 w="12700">
            <a:solidFill>
              <a:srgbClr val="009999"/>
            </a:solidFill>
            <a:prstDash val="solid"/>
          </a:ln>
        </p:spPr>
        <p:txBody>
          <a:bodyPr/>
          <a:lstStyle/>
          <a:p>
            <a:endParaRPr lang="ru-RU" dirty="0">
              <a:latin typeface="Inter Medium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9495178" y="1374949"/>
            <a:ext cx="102412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dirty="0">
                <a:solidFill>
                  <a:srgbClr val="FFFFFF"/>
                </a:solidFill>
                <a:latin typeface="Inter Medium"/>
              </a:rPr>
              <a:t>МОНГОЛИЯ </a:t>
            </a:r>
            <a:endParaRPr lang="ru-RU" sz="900" dirty="0">
              <a:latin typeface="Inter Medium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10839000" y="1562002"/>
            <a:ext cx="7498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dirty="0">
                <a:solidFill>
                  <a:srgbClr val="FFFFFF"/>
                </a:solidFill>
                <a:latin typeface="Inter Medium"/>
              </a:rPr>
              <a:t>22 балла</a:t>
            </a:r>
            <a:endParaRPr lang="ru-RU" sz="900" dirty="0">
              <a:latin typeface="Inter Medium"/>
            </a:endParaRPr>
          </a:p>
        </p:txBody>
      </p:sp>
      <p:sp>
        <p:nvSpPr>
          <p:cNvPr id="40" name="Shape 38"/>
          <p:cNvSpPr/>
          <p:nvPr/>
        </p:nvSpPr>
        <p:spPr>
          <a:xfrm>
            <a:off x="6173892" y="4145821"/>
            <a:ext cx="3493008" cy="2156656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dirty="0">
              <a:latin typeface="Inter Medium"/>
            </a:endParaRPr>
          </a:p>
        </p:txBody>
      </p:sp>
      <p:sp>
        <p:nvSpPr>
          <p:cNvPr id="41" name="Shape 39"/>
          <p:cNvSpPr/>
          <p:nvPr/>
        </p:nvSpPr>
        <p:spPr>
          <a:xfrm>
            <a:off x="7117689" y="4062383"/>
            <a:ext cx="1504017" cy="256032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 w="12700">
            <a:solidFill>
              <a:srgbClr val="009999"/>
            </a:solidFill>
            <a:prstDash val="solid"/>
          </a:ln>
        </p:spPr>
        <p:txBody>
          <a:bodyPr/>
          <a:lstStyle/>
          <a:p>
            <a:endParaRPr lang="ru-RU" dirty="0">
              <a:latin typeface="Inter Medium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7197613" y="4077831"/>
            <a:ext cx="134416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900" b="1" dirty="0">
                <a:solidFill>
                  <a:srgbClr val="FFFFFF"/>
                </a:solidFill>
                <a:latin typeface="Inter Medium"/>
              </a:rPr>
              <a:t>АФГАНИСТАН</a:t>
            </a:r>
            <a:endParaRPr lang="ru-RU" sz="900" dirty="0">
              <a:latin typeface="Inter Medium"/>
            </a:endParaRPr>
          </a:p>
        </p:txBody>
      </p:sp>
      <p:sp>
        <p:nvSpPr>
          <p:cNvPr id="44" name="Text 42"/>
          <p:cNvSpPr/>
          <p:nvPr/>
        </p:nvSpPr>
        <p:spPr>
          <a:xfrm>
            <a:off x="8642772" y="4301269"/>
            <a:ext cx="7498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dirty="0">
                <a:solidFill>
                  <a:srgbClr val="FFFFFF"/>
                </a:solidFill>
                <a:latin typeface="Inter Medium"/>
              </a:rPr>
              <a:t>22 балла</a:t>
            </a:r>
            <a:endParaRPr lang="ru-RU" sz="900" dirty="0">
              <a:latin typeface="Inter Medium"/>
            </a:endParaRPr>
          </a:p>
        </p:txBody>
      </p:sp>
      <p:pic>
        <p:nvPicPr>
          <p:cNvPr id="73" name="Рисунок 72" descr="Изображение выглядит как Шрифт, снимок экрана, текст, логотип  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8718D3A-FA3D-CAD1-96A1-FC05349FF4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4" y="81694"/>
            <a:ext cx="2163034" cy="537121"/>
          </a:xfrm>
          <a:prstGeom prst="rect">
            <a:avLst/>
          </a:prstGeom>
        </p:spPr>
      </p:pic>
      <p:sp>
        <p:nvSpPr>
          <p:cNvPr id="78" name="Text 15"/>
          <p:cNvSpPr/>
          <p:nvPr/>
        </p:nvSpPr>
        <p:spPr>
          <a:xfrm>
            <a:off x="8477908" y="2143881"/>
            <a:ext cx="3385220" cy="134268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Временное соглашение в рамках ЕАЭС до 3 лет;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Общей границы нет, транзит через РФ и КНР;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Благоприятная правовая среда (Нью-Йоркская конвенция и Договор о взаимной правовой помощи 1994г);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Риск-профиль: средне-высокий (ОЭСР 6), рейтинг В+/B1;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Рост ВВП около 5,8%, инфляция 10,8%. </a:t>
            </a:r>
          </a:p>
        </p:txBody>
      </p:sp>
      <p:sp>
        <p:nvSpPr>
          <p:cNvPr id="82" name="Text 15"/>
          <p:cNvSpPr/>
          <p:nvPr/>
        </p:nvSpPr>
        <p:spPr>
          <a:xfrm>
            <a:off x="6258370" y="4923552"/>
            <a:ext cx="3408529" cy="12096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Торговый режим ВТО (5-10%), нетарифные барьеры;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Нет границы, транзит через страны Центральной Азии;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Умеренная правовая среда (Нью-Йоркская конвенция);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Риск-профиль: высокий (ОЭСР 7), рейтинг отсутствует, секторальные санкции на отдельные лица;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Медленное восстановление экономики; изоляция финансовой системы</a:t>
            </a:r>
          </a:p>
        </p:txBody>
      </p:sp>
      <p:sp>
        <p:nvSpPr>
          <p:cNvPr id="104" name="Shape 60"/>
          <p:cNvSpPr/>
          <p:nvPr/>
        </p:nvSpPr>
        <p:spPr>
          <a:xfrm>
            <a:off x="535065" y="1465306"/>
            <a:ext cx="3493008" cy="2170407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dirty="0">
              <a:latin typeface="Inter Medium"/>
            </a:endParaRPr>
          </a:p>
        </p:txBody>
      </p:sp>
      <p:sp>
        <p:nvSpPr>
          <p:cNvPr id="105" name="Shape 61"/>
          <p:cNvSpPr/>
          <p:nvPr/>
        </p:nvSpPr>
        <p:spPr>
          <a:xfrm>
            <a:off x="1498830" y="1437600"/>
            <a:ext cx="1349572" cy="256032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 w="12700">
            <a:solidFill>
              <a:srgbClr val="009999"/>
            </a:solidFill>
            <a:prstDash val="solid"/>
          </a:ln>
        </p:spPr>
        <p:txBody>
          <a:bodyPr/>
          <a:lstStyle/>
          <a:p>
            <a:endParaRPr lang="ru-RU" dirty="0">
              <a:latin typeface="Inter Medium"/>
            </a:endParaRPr>
          </a:p>
        </p:txBody>
      </p:sp>
      <p:sp>
        <p:nvSpPr>
          <p:cNvPr id="106" name="Text 62"/>
          <p:cNvSpPr/>
          <p:nvPr/>
        </p:nvSpPr>
        <p:spPr>
          <a:xfrm>
            <a:off x="1498830" y="1456269"/>
            <a:ext cx="134416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dirty="0">
                <a:solidFill>
                  <a:schemeClr val="bg1"/>
                </a:solidFill>
                <a:latin typeface="Inter Medium"/>
              </a:rPr>
              <a:t>СИНГАПУР</a:t>
            </a:r>
            <a:endParaRPr lang="ru-RU" sz="900" dirty="0">
              <a:solidFill>
                <a:schemeClr val="bg1"/>
              </a:solidFill>
              <a:latin typeface="Inter Medium"/>
            </a:endParaRPr>
          </a:p>
        </p:txBody>
      </p:sp>
      <p:sp>
        <p:nvSpPr>
          <p:cNvPr id="114" name="Text 15"/>
          <p:cNvSpPr/>
          <p:nvPr/>
        </p:nvSpPr>
        <p:spPr>
          <a:xfrm>
            <a:off x="608046" y="2231000"/>
            <a:ext cx="3420027" cy="1303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Торговые ограничения носят процедурно-фискальный характер (GST 9% и таможенное администрирование;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Общей границы нет, ключевой хаб Юго-Восточной Азии;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Благоприятная правовая среда ( Нью-Йоркская конвенция и Соглашение о взаимной правовой помощи);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Риск-профиль: низкий (ОЭСР 1),  рейтинг ААА;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Макроэкономическая устойчивость; </a:t>
            </a:r>
          </a:p>
        </p:txBody>
      </p:sp>
      <p:sp>
        <p:nvSpPr>
          <p:cNvPr id="11" name="Семиугольник 10">
            <a:extLst>
              <a:ext uri="{FF2B5EF4-FFF2-40B4-BE49-F238E27FC236}">
                <a16:creationId xmlns:a16="http://schemas.microsoft.com/office/drawing/2014/main" id="{6EEA6755-A99F-8820-2925-2A4C534CE639}"/>
              </a:ext>
            </a:extLst>
          </p:cNvPr>
          <p:cNvSpPr/>
          <p:nvPr/>
        </p:nvSpPr>
        <p:spPr>
          <a:xfrm>
            <a:off x="11523553" y="1259564"/>
            <a:ext cx="528170" cy="429819"/>
          </a:xfrm>
          <a:prstGeom prst="heptagon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Inter Medium"/>
              </a:rPr>
              <a:t>15</a:t>
            </a:r>
          </a:p>
        </p:txBody>
      </p:sp>
      <p:sp>
        <p:nvSpPr>
          <p:cNvPr id="21" name="Text 12">
            <a:extLst>
              <a:ext uri="{FF2B5EF4-FFF2-40B4-BE49-F238E27FC236}">
                <a16:creationId xmlns:a16="http://schemas.microsoft.com/office/drawing/2014/main" id="{A0AC36EE-D494-1E81-B2E6-745A4064A012}"/>
              </a:ext>
            </a:extLst>
          </p:cNvPr>
          <p:cNvSpPr/>
          <p:nvPr/>
        </p:nvSpPr>
        <p:spPr>
          <a:xfrm>
            <a:off x="8475416" y="1686720"/>
            <a:ext cx="822299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$129 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товарооборот</a:t>
            </a:r>
            <a:endParaRPr lang="ru-RU" sz="850" dirty="0">
              <a:latin typeface="Inter Medium"/>
            </a:endParaRPr>
          </a:p>
        </p:txBody>
      </p:sp>
      <p:sp>
        <p:nvSpPr>
          <p:cNvPr id="28" name="Text 14">
            <a:extLst>
              <a:ext uri="{FF2B5EF4-FFF2-40B4-BE49-F238E27FC236}">
                <a16:creationId xmlns:a16="http://schemas.microsoft.com/office/drawing/2014/main" id="{60FDACD0-BB5D-3015-CACB-DD1C8FAC6D03}"/>
              </a:ext>
            </a:extLst>
          </p:cNvPr>
          <p:cNvSpPr/>
          <p:nvPr/>
        </p:nvSpPr>
        <p:spPr>
          <a:xfrm>
            <a:off x="9491712" y="1820171"/>
            <a:ext cx="1120348" cy="260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$1,1 млн</a:t>
            </a:r>
          </a:p>
          <a:p>
            <a:pPr algn="ctr"/>
            <a:r>
              <a:rPr lang="ru-RU" sz="850" noProof="0" dirty="0">
                <a:solidFill>
                  <a:srgbClr val="64748B"/>
                </a:solidFill>
                <a:latin typeface="Inter Medium"/>
              </a:rPr>
              <a:t>поддержка ЭКА</a:t>
            </a:r>
          </a:p>
        </p:txBody>
      </p:sp>
      <p:sp>
        <p:nvSpPr>
          <p:cNvPr id="29" name="Text 12">
            <a:extLst>
              <a:ext uri="{FF2B5EF4-FFF2-40B4-BE49-F238E27FC236}">
                <a16:creationId xmlns:a16="http://schemas.microsoft.com/office/drawing/2014/main" id="{DF94948A-41BC-BA95-B282-46464407C261}"/>
              </a:ext>
            </a:extLst>
          </p:cNvPr>
          <p:cNvSpPr/>
          <p:nvPr/>
        </p:nvSpPr>
        <p:spPr>
          <a:xfrm>
            <a:off x="10648638" y="1689515"/>
            <a:ext cx="1177912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$121 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несырьевой экспорт РК</a:t>
            </a:r>
            <a:endParaRPr lang="ru-RU" sz="850" dirty="0">
              <a:latin typeface="Inter Medium"/>
            </a:endParaRPr>
          </a:p>
        </p:txBody>
      </p:sp>
      <p:sp>
        <p:nvSpPr>
          <p:cNvPr id="30" name="Text 12">
            <a:extLst>
              <a:ext uri="{FF2B5EF4-FFF2-40B4-BE49-F238E27FC236}">
                <a16:creationId xmlns:a16="http://schemas.microsoft.com/office/drawing/2014/main" id="{33BC49BD-2138-5B6B-CE5C-607BABFF7C71}"/>
              </a:ext>
            </a:extLst>
          </p:cNvPr>
          <p:cNvSpPr/>
          <p:nvPr/>
        </p:nvSpPr>
        <p:spPr>
          <a:xfrm>
            <a:off x="4502437" y="1740140"/>
            <a:ext cx="822299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$532 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товарооборот</a:t>
            </a:r>
            <a:endParaRPr lang="ru-RU" sz="850" dirty="0">
              <a:latin typeface="Inter Medium"/>
            </a:endParaRPr>
          </a:p>
        </p:txBody>
      </p:sp>
      <p:sp>
        <p:nvSpPr>
          <p:cNvPr id="31" name="Text 14">
            <a:extLst>
              <a:ext uri="{FF2B5EF4-FFF2-40B4-BE49-F238E27FC236}">
                <a16:creationId xmlns:a16="http://schemas.microsoft.com/office/drawing/2014/main" id="{A26DC3F4-1C4C-1CF5-CA20-FD60A5D08859}"/>
              </a:ext>
            </a:extLst>
          </p:cNvPr>
          <p:cNvSpPr/>
          <p:nvPr/>
        </p:nvSpPr>
        <p:spPr>
          <a:xfrm>
            <a:off x="5484772" y="1867710"/>
            <a:ext cx="1120348" cy="260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$923 </a:t>
            </a:r>
            <a:r>
              <a:rPr lang="ru-RU" sz="1400" b="1" noProof="0" dirty="0" err="1">
                <a:solidFill>
                  <a:schemeClr val="tx2">
                    <a:lumMod val="75000"/>
                  </a:schemeClr>
                </a:solidFill>
                <a:latin typeface="Inter Medium"/>
              </a:rPr>
              <a:t>тыс</a:t>
            </a:r>
            <a:endParaRPr lang="ru-RU" sz="1400" b="1" noProof="0" dirty="0">
              <a:solidFill>
                <a:schemeClr val="tx2">
                  <a:lumMod val="75000"/>
                </a:schemeClr>
              </a:solidFill>
              <a:latin typeface="Inter Medium"/>
            </a:endParaRPr>
          </a:p>
          <a:p>
            <a:pPr algn="ctr"/>
            <a:r>
              <a:rPr lang="ru-RU" sz="850" noProof="0" dirty="0">
                <a:solidFill>
                  <a:srgbClr val="64748B"/>
                </a:solidFill>
                <a:latin typeface="Inter Medium"/>
              </a:rPr>
              <a:t>поддержка ЭКА</a:t>
            </a:r>
          </a:p>
        </p:txBody>
      </p:sp>
      <p:sp>
        <p:nvSpPr>
          <p:cNvPr id="32" name="Text 12">
            <a:extLst>
              <a:ext uri="{FF2B5EF4-FFF2-40B4-BE49-F238E27FC236}">
                <a16:creationId xmlns:a16="http://schemas.microsoft.com/office/drawing/2014/main" id="{190DA120-403A-0254-5065-FB992DC15C5B}"/>
              </a:ext>
            </a:extLst>
          </p:cNvPr>
          <p:cNvSpPr/>
          <p:nvPr/>
        </p:nvSpPr>
        <p:spPr>
          <a:xfrm>
            <a:off x="6630353" y="1728000"/>
            <a:ext cx="1177912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$143 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несырьевой экспорт РК</a:t>
            </a:r>
            <a:endParaRPr lang="ru-RU" sz="850" dirty="0">
              <a:latin typeface="Inter Medium"/>
            </a:endParaRPr>
          </a:p>
        </p:txBody>
      </p:sp>
      <p:sp>
        <p:nvSpPr>
          <p:cNvPr id="33" name="Text 12">
            <a:extLst>
              <a:ext uri="{FF2B5EF4-FFF2-40B4-BE49-F238E27FC236}">
                <a16:creationId xmlns:a16="http://schemas.microsoft.com/office/drawing/2014/main" id="{FDDBA047-73FC-77A3-EAF7-3147FE977832}"/>
              </a:ext>
            </a:extLst>
          </p:cNvPr>
          <p:cNvSpPr/>
          <p:nvPr/>
        </p:nvSpPr>
        <p:spPr>
          <a:xfrm>
            <a:off x="6295390" y="4367373"/>
            <a:ext cx="822299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$1,7 млрд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товарооборот</a:t>
            </a:r>
            <a:endParaRPr lang="ru-RU" sz="850" dirty="0">
              <a:latin typeface="Inter Medium"/>
            </a:endParaRPr>
          </a:p>
        </p:txBody>
      </p:sp>
      <p:sp>
        <p:nvSpPr>
          <p:cNvPr id="34" name="Text 14">
            <a:extLst>
              <a:ext uri="{FF2B5EF4-FFF2-40B4-BE49-F238E27FC236}">
                <a16:creationId xmlns:a16="http://schemas.microsoft.com/office/drawing/2014/main" id="{79C01B90-F99F-BA67-51AB-08C8512FDAE3}"/>
              </a:ext>
            </a:extLst>
          </p:cNvPr>
          <p:cNvSpPr/>
          <p:nvPr/>
        </p:nvSpPr>
        <p:spPr>
          <a:xfrm>
            <a:off x="7215770" y="4523253"/>
            <a:ext cx="1120348" cy="260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$12 млн</a:t>
            </a:r>
          </a:p>
          <a:p>
            <a:pPr algn="ctr"/>
            <a:r>
              <a:rPr lang="ru-RU" sz="850" noProof="0" dirty="0">
                <a:solidFill>
                  <a:srgbClr val="64748B"/>
                </a:solidFill>
                <a:latin typeface="Inter Medium"/>
              </a:rPr>
              <a:t>поддержка ЭКА</a:t>
            </a:r>
          </a:p>
        </p:txBody>
      </p:sp>
      <p:sp>
        <p:nvSpPr>
          <p:cNvPr id="35" name="Text 12">
            <a:extLst>
              <a:ext uri="{FF2B5EF4-FFF2-40B4-BE49-F238E27FC236}">
                <a16:creationId xmlns:a16="http://schemas.microsoft.com/office/drawing/2014/main" id="{8836E69C-0EC0-D470-1194-9AA2FB57A21B}"/>
              </a:ext>
            </a:extLst>
          </p:cNvPr>
          <p:cNvSpPr/>
          <p:nvPr/>
        </p:nvSpPr>
        <p:spPr>
          <a:xfrm>
            <a:off x="8391416" y="4368606"/>
            <a:ext cx="1177912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 млрд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несырьевой экспорт РК</a:t>
            </a:r>
            <a:endParaRPr lang="ru-RU" sz="850" dirty="0">
              <a:latin typeface="Inter Medium"/>
            </a:endParaRPr>
          </a:p>
        </p:txBody>
      </p:sp>
      <p:sp>
        <p:nvSpPr>
          <p:cNvPr id="36" name="Семиугольник 35">
            <a:extLst>
              <a:ext uri="{FF2B5EF4-FFF2-40B4-BE49-F238E27FC236}">
                <a16:creationId xmlns:a16="http://schemas.microsoft.com/office/drawing/2014/main" id="{02D8D17C-6ABD-2CA3-8697-F520522E8350}"/>
              </a:ext>
            </a:extLst>
          </p:cNvPr>
          <p:cNvSpPr/>
          <p:nvPr/>
        </p:nvSpPr>
        <p:spPr>
          <a:xfrm>
            <a:off x="7511859" y="1291202"/>
            <a:ext cx="528170" cy="429819"/>
          </a:xfrm>
          <a:prstGeom prst="heptagon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Inter Medium"/>
              </a:rPr>
              <a:t>16</a:t>
            </a:r>
          </a:p>
        </p:txBody>
      </p:sp>
      <p:sp>
        <p:nvSpPr>
          <p:cNvPr id="37" name="Семиугольник 36">
            <a:extLst>
              <a:ext uri="{FF2B5EF4-FFF2-40B4-BE49-F238E27FC236}">
                <a16:creationId xmlns:a16="http://schemas.microsoft.com/office/drawing/2014/main" id="{EADB8446-C9FE-630A-F1CE-D1A4473734A5}"/>
              </a:ext>
            </a:extLst>
          </p:cNvPr>
          <p:cNvSpPr/>
          <p:nvPr/>
        </p:nvSpPr>
        <p:spPr>
          <a:xfrm>
            <a:off x="9262625" y="3961032"/>
            <a:ext cx="528170" cy="429819"/>
          </a:xfrm>
          <a:prstGeom prst="heptagon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Inter Medium"/>
              </a:rPr>
              <a:t>13</a:t>
            </a:r>
          </a:p>
        </p:txBody>
      </p:sp>
      <p:sp>
        <p:nvSpPr>
          <p:cNvPr id="38" name="Text 12">
            <a:extLst>
              <a:ext uri="{FF2B5EF4-FFF2-40B4-BE49-F238E27FC236}">
                <a16:creationId xmlns:a16="http://schemas.microsoft.com/office/drawing/2014/main" id="{EB05D571-F2AE-B3B6-4AD4-C414046FDCF3}"/>
              </a:ext>
            </a:extLst>
          </p:cNvPr>
          <p:cNvSpPr/>
          <p:nvPr/>
        </p:nvSpPr>
        <p:spPr>
          <a:xfrm>
            <a:off x="608046" y="1728358"/>
            <a:ext cx="822299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$939 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товарооборот</a:t>
            </a:r>
            <a:endParaRPr lang="ru-RU" sz="850" dirty="0">
              <a:latin typeface="Inter Medium"/>
            </a:endParaRPr>
          </a:p>
        </p:txBody>
      </p:sp>
      <p:sp>
        <p:nvSpPr>
          <p:cNvPr id="39" name="Text 14">
            <a:extLst>
              <a:ext uri="{FF2B5EF4-FFF2-40B4-BE49-F238E27FC236}">
                <a16:creationId xmlns:a16="http://schemas.microsoft.com/office/drawing/2014/main" id="{45B61E51-E586-6358-84EE-7E73C155350A}"/>
              </a:ext>
            </a:extLst>
          </p:cNvPr>
          <p:cNvSpPr/>
          <p:nvPr/>
        </p:nvSpPr>
        <p:spPr>
          <a:xfrm>
            <a:off x="1608861" y="1876694"/>
            <a:ext cx="1120348" cy="260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$4,5 млн</a:t>
            </a:r>
          </a:p>
          <a:p>
            <a:pPr algn="ctr"/>
            <a:r>
              <a:rPr lang="ru-RU" sz="850" noProof="0" dirty="0">
                <a:solidFill>
                  <a:srgbClr val="64748B"/>
                </a:solidFill>
                <a:latin typeface="Inter Medium"/>
              </a:rPr>
              <a:t>поддержка ЭКА</a:t>
            </a:r>
          </a:p>
        </p:txBody>
      </p:sp>
      <p:sp>
        <p:nvSpPr>
          <p:cNvPr id="43" name="Text 12">
            <a:extLst>
              <a:ext uri="{FF2B5EF4-FFF2-40B4-BE49-F238E27FC236}">
                <a16:creationId xmlns:a16="http://schemas.microsoft.com/office/drawing/2014/main" id="{430835FD-43BC-B4FA-BB2B-2268884B810B}"/>
              </a:ext>
            </a:extLst>
          </p:cNvPr>
          <p:cNvSpPr/>
          <p:nvPr/>
        </p:nvSpPr>
        <p:spPr>
          <a:xfrm>
            <a:off x="2687767" y="1709026"/>
            <a:ext cx="1177912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$18 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несырьевой экспорт РК</a:t>
            </a:r>
            <a:endParaRPr lang="ru-RU" sz="850" dirty="0">
              <a:latin typeface="Inter Medium"/>
            </a:endParaRPr>
          </a:p>
        </p:txBody>
      </p:sp>
      <p:sp>
        <p:nvSpPr>
          <p:cNvPr id="49" name="Семиугольник 48">
            <a:extLst>
              <a:ext uri="{FF2B5EF4-FFF2-40B4-BE49-F238E27FC236}">
                <a16:creationId xmlns:a16="http://schemas.microsoft.com/office/drawing/2014/main" id="{B6787F57-2DE7-7C13-78BB-8423619C679C}"/>
              </a:ext>
            </a:extLst>
          </p:cNvPr>
          <p:cNvSpPr/>
          <p:nvPr/>
        </p:nvSpPr>
        <p:spPr>
          <a:xfrm>
            <a:off x="3601594" y="1282511"/>
            <a:ext cx="528170" cy="429819"/>
          </a:xfrm>
          <a:prstGeom prst="heptagon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Inter Medium"/>
              </a:rPr>
              <a:t>17</a:t>
            </a:r>
          </a:p>
        </p:txBody>
      </p:sp>
      <p:sp>
        <p:nvSpPr>
          <p:cNvPr id="50" name="Shape 27"/>
          <p:cNvSpPr/>
          <p:nvPr/>
        </p:nvSpPr>
        <p:spPr>
          <a:xfrm>
            <a:off x="2169456" y="4117087"/>
            <a:ext cx="3493008" cy="2185390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1" name="Shape 28"/>
          <p:cNvSpPr/>
          <p:nvPr/>
        </p:nvSpPr>
        <p:spPr>
          <a:xfrm>
            <a:off x="3117214" y="4064962"/>
            <a:ext cx="1440000" cy="255600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 w="12700">
            <a:solidFill>
              <a:srgbClr val="009999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2" name="Text 29"/>
          <p:cNvSpPr/>
          <p:nvPr/>
        </p:nvSpPr>
        <p:spPr>
          <a:xfrm>
            <a:off x="3137893" y="4097403"/>
            <a:ext cx="1344168" cy="2050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ГРУЗИЯ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53" name="Text 15"/>
          <p:cNvSpPr/>
          <p:nvPr/>
        </p:nvSpPr>
        <p:spPr>
          <a:xfrm>
            <a:off x="2233412" y="5025342"/>
            <a:ext cx="3365096" cy="10813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Режим свободной торговли (Соглашение 1997 г);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Нет границы, логистический мост среднего коридора и черноморского плеча;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Благоприятная правовая среда (Минская, Кишинёвская, Нью-Йоркская конвенций);</a:t>
            </a:r>
          </a:p>
          <a:p>
            <a:pPr marL="171450" indent="-171450">
              <a:buFontTx/>
              <a:buChar char="-"/>
            </a:pPr>
            <a:r>
              <a:rPr lang="kk-KZ" sz="1000" dirty="0">
                <a:solidFill>
                  <a:srgbClr val="334155"/>
                </a:solidFill>
                <a:latin typeface="Inter Medium"/>
              </a:rPr>
              <a:t>Риск</a:t>
            </a:r>
            <a:r>
              <a:rPr lang="ru-RU" sz="1000" dirty="0">
                <a:solidFill>
                  <a:srgbClr val="334155"/>
                </a:solidFill>
                <a:latin typeface="Inter Medium"/>
              </a:rPr>
              <a:t>-профиль: средний (ОЭСР 5), рейтинг BB/Ва2;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Устойчивая макроэкономика</a:t>
            </a:r>
          </a:p>
        </p:txBody>
      </p:sp>
      <p:sp>
        <p:nvSpPr>
          <p:cNvPr id="54" name="Text 12">
            <a:extLst>
              <a:ext uri="{FF2B5EF4-FFF2-40B4-BE49-F238E27FC236}">
                <a16:creationId xmlns:a16="http://schemas.microsoft.com/office/drawing/2014/main" id="{9246970E-6256-A944-C5E0-A552EC4E0016}"/>
              </a:ext>
            </a:extLst>
          </p:cNvPr>
          <p:cNvSpPr/>
          <p:nvPr/>
        </p:nvSpPr>
        <p:spPr>
          <a:xfrm>
            <a:off x="2275287" y="4395761"/>
            <a:ext cx="822299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$240 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товарооборот</a:t>
            </a:r>
            <a:endParaRPr lang="ru-RU" sz="850" dirty="0">
              <a:latin typeface="Inter Medium"/>
            </a:endParaRPr>
          </a:p>
        </p:txBody>
      </p:sp>
      <p:sp>
        <p:nvSpPr>
          <p:cNvPr id="55" name="Text 14">
            <a:extLst>
              <a:ext uri="{FF2B5EF4-FFF2-40B4-BE49-F238E27FC236}">
                <a16:creationId xmlns:a16="http://schemas.microsoft.com/office/drawing/2014/main" id="{9DE75A35-B320-D1C5-573B-CD57AB9D07C5}"/>
              </a:ext>
            </a:extLst>
          </p:cNvPr>
          <p:cNvSpPr/>
          <p:nvPr/>
        </p:nvSpPr>
        <p:spPr>
          <a:xfrm>
            <a:off x="3257798" y="4537725"/>
            <a:ext cx="1120348" cy="260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$14 тыс. </a:t>
            </a:r>
          </a:p>
          <a:p>
            <a:pPr algn="ctr"/>
            <a:r>
              <a:rPr lang="ru-RU" sz="850" noProof="0" dirty="0">
                <a:solidFill>
                  <a:srgbClr val="64748B"/>
                </a:solidFill>
                <a:latin typeface="Inter Medium"/>
              </a:rPr>
              <a:t>поддержка ЭКА</a:t>
            </a:r>
          </a:p>
        </p:txBody>
      </p:sp>
      <p:sp>
        <p:nvSpPr>
          <p:cNvPr id="56" name="Text 12">
            <a:extLst>
              <a:ext uri="{FF2B5EF4-FFF2-40B4-BE49-F238E27FC236}">
                <a16:creationId xmlns:a16="http://schemas.microsoft.com/office/drawing/2014/main" id="{6AD3E8D0-4DF9-1FCD-D835-871E9904D07E}"/>
              </a:ext>
            </a:extLst>
          </p:cNvPr>
          <p:cNvSpPr/>
          <p:nvPr/>
        </p:nvSpPr>
        <p:spPr>
          <a:xfrm>
            <a:off x="4421302" y="4381954"/>
            <a:ext cx="1177912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$150 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несырьевой экспорт РК</a:t>
            </a:r>
            <a:endParaRPr lang="ru-RU" sz="850" dirty="0">
              <a:latin typeface="Inter Medium"/>
            </a:endParaRPr>
          </a:p>
        </p:txBody>
      </p:sp>
      <p:sp>
        <p:nvSpPr>
          <p:cNvPr id="57" name="Семиугольник 56">
            <a:extLst>
              <a:ext uri="{FF2B5EF4-FFF2-40B4-BE49-F238E27FC236}">
                <a16:creationId xmlns:a16="http://schemas.microsoft.com/office/drawing/2014/main" id="{1281523B-1500-4BDA-B21C-8B74890F768F}"/>
              </a:ext>
            </a:extLst>
          </p:cNvPr>
          <p:cNvSpPr/>
          <p:nvPr/>
        </p:nvSpPr>
        <p:spPr>
          <a:xfrm>
            <a:off x="5298466" y="3959310"/>
            <a:ext cx="528170" cy="429819"/>
          </a:xfrm>
          <a:prstGeom prst="heptagon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Inter Medium"/>
              </a:rPr>
              <a:t>14</a:t>
            </a:r>
          </a:p>
        </p:txBody>
      </p:sp>
      <p:sp>
        <p:nvSpPr>
          <p:cNvPr id="58" name="Text 2">
            <a:extLst>
              <a:ext uri="{FF2B5EF4-FFF2-40B4-BE49-F238E27FC236}">
                <a16:creationId xmlns:a16="http://schemas.microsoft.com/office/drawing/2014/main" id="{F6DCEBC8-F030-53F2-996F-63BDC1FDAD5D}"/>
              </a:ext>
            </a:extLst>
          </p:cNvPr>
          <p:cNvSpPr/>
          <p:nvPr/>
        </p:nvSpPr>
        <p:spPr>
          <a:xfrm>
            <a:off x="294514" y="6458817"/>
            <a:ext cx="6995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k-KZ" sz="1100" i="1" dirty="0">
                <a:latin typeface="Inter Medium"/>
              </a:rPr>
              <a:t>Показатели</a:t>
            </a:r>
            <a:r>
              <a:rPr lang="ru-RU" sz="1100" i="1" noProof="0" dirty="0">
                <a:latin typeface="Inter Medium"/>
              </a:rPr>
              <a:t> приведены как средние значения за 2022- 2024/2025 гг.</a:t>
            </a:r>
          </a:p>
        </p:txBody>
      </p:sp>
      <p:sp>
        <p:nvSpPr>
          <p:cNvPr id="59" name="Text 1">
            <a:extLst>
              <a:ext uri="{FF2B5EF4-FFF2-40B4-BE49-F238E27FC236}">
                <a16:creationId xmlns:a16="http://schemas.microsoft.com/office/drawing/2014/main" id="{689B6BB7-B717-0B8D-5B26-42A991B13FD0}"/>
              </a:ext>
            </a:extLst>
          </p:cNvPr>
          <p:cNvSpPr/>
          <p:nvPr/>
        </p:nvSpPr>
        <p:spPr>
          <a:xfrm>
            <a:off x="2597761" y="412181"/>
            <a:ext cx="762256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b="1" noProof="0" dirty="0">
                <a:solidFill>
                  <a:srgbClr val="008000"/>
                </a:solidFill>
                <a:latin typeface="Inter Medium"/>
                <a:ea typeface="Arial" pitchFamily="34" charset="-122"/>
                <a:cs typeface="Arial" pitchFamily="34" charset="-120"/>
              </a:rPr>
              <a:t>11 РЫНКОВ ВЫСОКОГО ЭКСПОРТНОГО ИНТЕРЕСА (2/2)</a:t>
            </a:r>
            <a:endParaRPr lang="ru-RU" sz="240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60" name="Text 2">
            <a:extLst>
              <a:ext uri="{FF2B5EF4-FFF2-40B4-BE49-F238E27FC236}">
                <a16:creationId xmlns:a16="http://schemas.microsoft.com/office/drawing/2014/main" id="{88E8D83E-E77A-6F32-71A8-F6516A90AF87}"/>
              </a:ext>
            </a:extLst>
          </p:cNvPr>
          <p:cNvSpPr/>
          <p:nvPr/>
        </p:nvSpPr>
        <p:spPr>
          <a:xfrm>
            <a:off x="2063704" y="912805"/>
            <a:ext cx="7478683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100" b="1" noProof="0" dirty="0">
                <a:solidFill>
                  <a:srgbClr val="BFA056"/>
                </a:solidFill>
                <a:latin typeface="Inter Medium"/>
                <a:cs typeface="Arial" pitchFamily="34" charset="-120"/>
              </a:rPr>
              <a:t>Требуют дифференцированной модели работы: от выборочного сопровождения до развития через хабы и партнёрства</a:t>
            </a:r>
          </a:p>
        </p:txBody>
      </p:sp>
    </p:spTree>
    <p:extLst>
      <p:ext uri="{BB962C8B-B14F-4D97-AF65-F5344CB8AC3E}">
        <p14:creationId xmlns:p14="http://schemas.microsoft.com/office/powerpoint/2010/main" val="24245689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3267835" y="323669"/>
            <a:ext cx="6190489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b="1" dirty="0">
                <a:solidFill>
                  <a:srgbClr val="008000"/>
                </a:solidFill>
                <a:latin typeface="Inter Medium"/>
                <a:cs typeface="Arial" pitchFamily="34" charset="-120"/>
              </a:rPr>
              <a:t>4 РЫНКА СРЕДНЕГО ЭКСПОРТНОГО ИНТЕРЕСА</a:t>
            </a:r>
          </a:p>
        </p:txBody>
      </p:sp>
      <p:sp>
        <p:nvSpPr>
          <p:cNvPr id="4" name="Text 2"/>
          <p:cNvSpPr/>
          <p:nvPr/>
        </p:nvSpPr>
        <p:spPr>
          <a:xfrm>
            <a:off x="3490823" y="688037"/>
            <a:ext cx="4965957" cy="3884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100" b="1" dirty="0">
                <a:solidFill>
                  <a:srgbClr val="BFA056"/>
                </a:solidFill>
                <a:latin typeface="Inter Medium"/>
                <a:cs typeface="Arial" pitchFamily="34" charset="-120"/>
              </a:rPr>
              <a:t>Стратегия: точечная проработка сделок до формирования устойчивого потока</a:t>
            </a:r>
          </a:p>
        </p:txBody>
      </p:sp>
      <p:sp>
        <p:nvSpPr>
          <p:cNvPr id="5" name="Shape 3"/>
          <p:cNvSpPr/>
          <p:nvPr/>
        </p:nvSpPr>
        <p:spPr>
          <a:xfrm flipV="1">
            <a:off x="743159" y="1143225"/>
            <a:ext cx="9360962" cy="20503"/>
          </a:xfrm>
          <a:prstGeom prst="line">
            <a:avLst/>
          </a:prstGeom>
          <a:noFill/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7" name="Shape 5"/>
          <p:cNvSpPr/>
          <p:nvPr/>
        </p:nvSpPr>
        <p:spPr>
          <a:xfrm>
            <a:off x="1275046" y="1426315"/>
            <a:ext cx="3600000" cy="2170800"/>
          </a:xfrm>
          <a:prstGeom prst="roundRect">
            <a:avLst>
              <a:gd name="adj" fmla="val 4412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8" name="Shape 6"/>
          <p:cNvSpPr/>
          <p:nvPr/>
        </p:nvSpPr>
        <p:spPr>
          <a:xfrm>
            <a:off x="2570565" y="1349833"/>
            <a:ext cx="1024128" cy="247790"/>
          </a:xfrm>
          <a:prstGeom prst="roundRect">
            <a:avLst>
              <a:gd name="adj" fmla="val 50000"/>
            </a:avLst>
          </a:prstGeom>
          <a:solidFill>
            <a:srgbClr val="FF7C80"/>
          </a:solidFill>
          <a:ln w="12700">
            <a:solidFill>
              <a:srgbClr val="FF7C80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9" name="Text 7"/>
          <p:cNvSpPr/>
          <p:nvPr/>
        </p:nvSpPr>
        <p:spPr>
          <a:xfrm>
            <a:off x="2570565" y="1371791"/>
            <a:ext cx="102412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АРМЕНИЯ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377398" y="3256522"/>
            <a:ext cx="87782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средний риск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6452571" y="1394933"/>
            <a:ext cx="3600000" cy="2160000"/>
          </a:xfrm>
          <a:prstGeom prst="roundRect">
            <a:avLst>
              <a:gd name="adj" fmla="val 4412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0" name="Shape 18"/>
          <p:cNvSpPr/>
          <p:nvPr/>
        </p:nvSpPr>
        <p:spPr>
          <a:xfrm>
            <a:off x="7492626" y="1328488"/>
            <a:ext cx="1024128" cy="256032"/>
          </a:xfrm>
          <a:prstGeom prst="roundRect">
            <a:avLst>
              <a:gd name="adj" fmla="val 50000"/>
            </a:avLst>
          </a:prstGeom>
          <a:solidFill>
            <a:srgbClr val="FF7C80"/>
          </a:solidFill>
          <a:ln w="12700">
            <a:solidFill>
              <a:srgbClr val="FF7C80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7492626" y="1356682"/>
            <a:ext cx="1024128" cy="21945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ЛИТВА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3496334" y="3368282"/>
            <a:ext cx="877824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низкий риск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31" name="Shape 29"/>
          <p:cNvSpPr/>
          <p:nvPr/>
        </p:nvSpPr>
        <p:spPr>
          <a:xfrm>
            <a:off x="1314985" y="4059321"/>
            <a:ext cx="3600000" cy="2160000"/>
          </a:xfrm>
          <a:prstGeom prst="roundRect">
            <a:avLst>
              <a:gd name="adj" fmla="val 4412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2" name="Shape 30"/>
          <p:cNvSpPr/>
          <p:nvPr/>
        </p:nvSpPr>
        <p:spPr>
          <a:xfrm>
            <a:off x="2496289" y="3980953"/>
            <a:ext cx="1024128" cy="256032"/>
          </a:xfrm>
          <a:prstGeom prst="roundRect">
            <a:avLst>
              <a:gd name="adj" fmla="val 50000"/>
            </a:avLst>
          </a:prstGeom>
          <a:solidFill>
            <a:srgbClr val="FF7C80"/>
          </a:solidFill>
          <a:ln w="12700">
            <a:noFill/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3" name="Text 31"/>
          <p:cNvSpPr/>
          <p:nvPr/>
        </p:nvSpPr>
        <p:spPr>
          <a:xfrm>
            <a:off x="2487365" y="3999241"/>
            <a:ext cx="102412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ХОРВАТИЯ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35" name="Text 33"/>
          <p:cNvSpPr/>
          <p:nvPr/>
        </p:nvSpPr>
        <p:spPr>
          <a:xfrm>
            <a:off x="3058442" y="4251344"/>
            <a:ext cx="7498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11 баллов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43" name="Shape 41"/>
          <p:cNvSpPr/>
          <p:nvPr/>
        </p:nvSpPr>
        <p:spPr>
          <a:xfrm>
            <a:off x="6449498" y="4008150"/>
            <a:ext cx="3600000" cy="2160000"/>
          </a:xfrm>
          <a:prstGeom prst="roundRect">
            <a:avLst>
              <a:gd name="adj" fmla="val 4412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44" name="Shape 42"/>
          <p:cNvSpPr/>
          <p:nvPr/>
        </p:nvSpPr>
        <p:spPr>
          <a:xfrm>
            <a:off x="7466673" y="3939576"/>
            <a:ext cx="1024128" cy="256032"/>
          </a:xfrm>
          <a:prstGeom prst="roundRect">
            <a:avLst>
              <a:gd name="adj" fmla="val 50000"/>
            </a:avLst>
          </a:prstGeom>
          <a:solidFill>
            <a:srgbClr val="FF7C80"/>
          </a:solidFill>
          <a:ln w="12700">
            <a:noFill/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45" name="Text 43"/>
          <p:cNvSpPr/>
          <p:nvPr/>
        </p:nvSpPr>
        <p:spPr>
          <a:xfrm>
            <a:off x="7466673" y="3948720"/>
            <a:ext cx="102412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ЭСТОНИЯ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47" name="Text 45"/>
          <p:cNvSpPr/>
          <p:nvPr/>
        </p:nvSpPr>
        <p:spPr>
          <a:xfrm>
            <a:off x="8074084" y="4159153"/>
            <a:ext cx="7498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10 баллов</a:t>
            </a:r>
            <a:endParaRPr lang="ru-RU" sz="900" noProof="0" dirty="0">
              <a:latin typeface="Inter Medium"/>
            </a:endParaRPr>
          </a:p>
        </p:txBody>
      </p:sp>
      <p:pic>
        <p:nvPicPr>
          <p:cNvPr id="58" name="Рисунок 57" descr="Изображение выглядит как Шрифт, снимок экрана, текст, логотип  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8718D3A-FA3D-CAD1-96A1-FC05349FF4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4" y="81694"/>
            <a:ext cx="2163034" cy="537121"/>
          </a:xfrm>
          <a:prstGeom prst="rect">
            <a:avLst/>
          </a:prstGeom>
        </p:spPr>
      </p:pic>
      <p:sp>
        <p:nvSpPr>
          <p:cNvPr id="53" name="Text 15"/>
          <p:cNvSpPr/>
          <p:nvPr/>
        </p:nvSpPr>
        <p:spPr>
          <a:xfrm>
            <a:off x="1518923" y="2266769"/>
            <a:ext cx="3371355" cy="112605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92075" indent="-92075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Режим свободной торговли ЕАЭС;</a:t>
            </a:r>
          </a:p>
          <a:p>
            <a:pPr marL="92075" indent="-92075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Общей границы нет, транзит через РФ/ Грузию; </a:t>
            </a:r>
          </a:p>
          <a:p>
            <a:pPr marL="92075" indent="-92075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Благоприятная правовая среда (Минская, Кишинёвская, Нью-Йоркская конвенций);</a:t>
            </a:r>
          </a:p>
          <a:p>
            <a:pPr marL="92075" indent="-92075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Риск-профиль: средний (ОЭСР 6), рейтинг BB-/Ba3;</a:t>
            </a:r>
          </a:p>
          <a:p>
            <a:pPr marL="92075" indent="-92075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Устойчивый рост ВВП (~9%), при инфляции 3,4%;</a:t>
            </a:r>
          </a:p>
        </p:txBody>
      </p:sp>
      <p:sp>
        <p:nvSpPr>
          <p:cNvPr id="56" name="Text 15"/>
          <p:cNvSpPr/>
          <p:nvPr/>
        </p:nvSpPr>
        <p:spPr>
          <a:xfrm>
            <a:off x="6737082" y="2193693"/>
            <a:ext cx="3424940" cy="11186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92075" indent="-92075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Режим ВТО, нетарифные барьеры ЕС;</a:t>
            </a:r>
          </a:p>
          <a:p>
            <a:pPr marL="92075" indent="-92075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Общей границы нет, мультимодальные маршруты;</a:t>
            </a:r>
            <a:endParaRPr lang="en-US" sz="1000" dirty="0">
              <a:solidFill>
                <a:srgbClr val="334155"/>
              </a:solidFill>
              <a:latin typeface="Inter Medium"/>
            </a:endParaRPr>
          </a:p>
          <a:p>
            <a:pPr marL="92075" indent="-92075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Умеренная правовая среда (Нью-Йоркская конвенция);</a:t>
            </a:r>
          </a:p>
          <a:p>
            <a:pPr marL="92075" indent="-92075">
              <a:buFontTx/>
              <a:buChar char="-"/>
            </a:pPr>
            <a:r>
              <a:rPr lang="kk-KZ" sz="1000" dirty="0">
                <a:solidFill>
                  <a:srgbClr val="334155"/>
                </a:solidFill>
                <a:latin typeface="Inter Medium"/>
              </a:rPr>
              <a:t>Риск</a:t>
            </a:r>
            <a:r>
              <a:rPr lang="ru-RU" sz="1000" dirty="0">
                <a:solidFill>
                  <a:srgbClr val="334155"/>
                </a:solidFill>
                <a:latin typeface="Inter Medium"/>
              </a:rPr>
              <a:t>-профиль – низкий (ОЭСР 1), рейтинг А/А2;</a:t>
            </a:r>
          </a:p>
          <a:p>
            <a:pPr marL="92075" indent="-92075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Устойчивая макроэкономика.</a:t>
            </a:r>
          </a:p>
        </p:txBody>
      </p:sp>
      <p:sp>
        <p:nvSpPr>
          <p:cNvPr id="60" name="Text 15"/>
          <p:cNvSpPr/>
          <p:nvPr/>
        </p:nvSpPr>
        <p:spPr>
          <a:xfrm>
            <a:off x="1559132" y="4879072"/>
            <a:ext cx="3435475" cy="129089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92075" indent="-92075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Режим ВТО, нетарифные барьеры ЕС;</a:t>
            </a:r>
          </a:p>
          <a:p>
            <a:pPr marL="92075" indent="-92075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Общей границы нет, мультимодальные маршруты;</a:t>
            </a:r>
            <a:endParaRPr lang="en-US" sz="1000" dirty="0">
              <a:solidFill>
                <a:srgbClr val="334155"/>
              </a:solidFill>
              <a:latin typeface="Inter Medium"/>
            </a:endParaRPr>
          </a:p>
          <a:p>
            <a:pPr marL="92075" indent="-92075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Умеренная правовая среда (Нью-Йоркская конвенция);</a:t>
            </a:r>
            <a:endParaRPr lang="en-US" sz="1000" dirty="0">
              <a:solidFill>
                <a:srgbClr val="334155"/>
              </a:solidFill>
              <a:latin typeface="Inter Medium"/>
            </a:endParaRPr>
          </a:p>
          <a:p>
            <a:pPr marL="92075" indent="-92075">
              <a:buFontTx/>
              <a:buChar char="-"/>
            </a:pPr>
            <a:r>
              <a:rPr lang="kk-KZ" sz="1000" dirty="0">
                <a:solidFill>
                  <a:srgbClr val="334155"/>
                </a:solidFill>
                <a:latin typeface="Inter Medium"/>
              </a:rPr>
              <a:t>Риск</a:t>
            </a:r>
            <a:r>
              <a:rPr lang="ru-RU" sz="1000" dirty="0">
                <a:solidFill>
                  <a:srgbClr val="334155"/>
                </a:solidFill>
                <a:latin typeface="Inter Medium"/>
              </a:rPr>
              <a:t>-профиль: низкий (ОЭСР 1), рейтинг А/А3;</a:t>
            </a:r>
          </a:p>
          <a:p>
            <a:pPr marL="92075" indent="-92075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Устойчивая экономика (в среднем рост ВВП ~4% при инфляции ~ 7% в год);</a:t>
            </a:r>
          </a:p>
        </p:txBody>
      </p:sp>
      <p:sp>
        <p:nvSpPr>
          <p:cNvPr id="101" name="Text 15"/>
          <p:cNvSpPr/>
          <p:nvPr/>
        </p:nvSpPr>
        <p:spPr>
          <a:xfrm>
            <a:off x="6690757" y="4803278"/>
            <a:ext cx="3373097" cy="123831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92075" indent="-92075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Режим ВТО, нетарифные барьеры ЕС;</a:t>
            </a:r>
          </a:p>
          <a:p>
            <a:pPr marL="92075" indent="-92075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Общей границы нет, мультимодальные маршруты;</a:t>
            </a:r>
            <a:endParaRPr lang="en-US" sz="1000" dirty="0">
              <a:solidFill>
                <a:srgbClr val="334155"/>
              </a:solidFill>
              <a:latin typeface="Inter Medium"/>
            </a:endParaRPr>
          </a:p>
          <a:p>
            <a:pPr marL="92075" indent="-92075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Умеренная правовая среда (Нью-Йоркская конвенция);</a:t>
            </a:r>
          </a:p>
          <a:p>
            <a:pPr marL="92075" indent="-92075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Риск-профиль: низкий (ОЭСР 1), рейтинг А+;</a:t>
            </a:r>
          </a:p>
          <a:p>
            <a:pPr marL="92075" indent="-92075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Устойчивая макроэкономика</a:t>
            </a:r>
          </a:p>
        </p:txBody>
      </p:sp>
      <p:sp>
        <p:nvSpPr>
          <p:cNvPr id="6" name="Text 12">
            <a:extLst>
              <a:ext uri="{FF2B5EF4-FFF2-40B4-BE49-F238E27FC236}">
                <a16:creationId xmlns:a16="http://schemas.microsoft.com/office/drawing/2014/main" id="{7506B87D-9AAD-ED13-50E3-4247451DE94A}"/>
              </a:ext>
            </a:extLst>
          </p:cNvPr>
          <p:cNvSpPr/>
          <p:nvPr/>
        </p:nvSpPr>
        <p:spPr>
          <a:xfrm>
            <a:off x="1559132" y="1718118"/>
            <a:ext cx="822299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$930 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товарооборот</a:t>
            </a:r>
            <a:endParaRPr lang="ru-RU" sz="850" dirty="0">
              <a:latin typeface="Inter Medium"/>
            </a:endParaRPr>
          </a:p>
        </p:txBody>
      </p:sp>
      <p:sp>
        <p:nvSpPr>
          <p:cNvPr id="10" name="Text 14">
            <a:extLst>
              <a:ext uri="{FF2B5EF4-FFF2-40B4-BE49-F238E27FC236}">
                <a16:creationId xmlns:a16="http://schemas.microsoft.com/office/drawing/2014/main" id="{0E94A457-A383-7037-2AD8-73240FB66854}"/>
              </a:ext>
            </a:extLst>
          </p:cNvPr>
          <p:cNvSpPr/>
          <p:nvPr/>
        </p:nvSpPr>
        <p:spPr>
          <a:xfrm>
            <a:off x="2505930" y="1875788"/>
            <a:ext cx="1120348" cy="260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$120 тыс.</a:t>
            </a:r>
          </a:p>
          <a:p>
            <a:pPr algn="ctr"/>
            <a:r>
              <a:rPr lang="ru-RU" sz="850" noProof="0" dirty="0">
                <a:solidFill>
                  <a:srgbClr val="64748B"/>
                </a:solidFill>
                <a:latin typeface="Inter Medium"/>
              </a:rPr>
              <a:t>поддержка ЭКА</a:t>
            </a:r>
          </a:p>
        </p:txBody>
      </p:sp>
      <p:sp>
        <p:nvSpPr>
          <p:cNvPr id="11" name="Text 12">
            <a:extLst>
              <a:ext uri="{FF2B5EF4-FFF2-40B4-BE49-F238E27FC236}">
                <a16:creationId xmlns:a16="http://schemas.microsoft.com/office/drawing/2014/main" id="{74B35F79-50BC-676D-2C63-C57304510B3C}"/>
              </a:ext>
            </a:extLst>
          </p:cNvPr>
          <p:cNvSpPr/>
          <p:nvPr/>
        </p:nvSpPr>
        <p:spPr>
          <a:xfrm>
            <a:off x="3632708" y="1729570"/>
            <a:ext cx="1177912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$24 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несырьевой экспорт РК</a:t>
            </a:r>
            <a:endParaRPr lang="ru-RU" sz="850" dirty="0">
              <a:latin typeface="Inter Medium"/>
            </a:endParaRPr>
          </a:p>
        </p:txBody>
      </p:sp>
      <p:sp>
        <p:nvSpPr>
          <p:cNvPr id="16" name="Семиугольник 15">
            <a:extLst>
              <a:ext uri="{FF2B5EF4-FFF2-40B4-BE49-F238E27FC236}">
                <a16:creationId xmlns:a16="http://schemas.microsoft.com/office/drawing/2014/main" id="{A4FB3860-2AFF-19CA-283E-E40B06EC93EB}"/>
              </a:ext>
            </a:extLst>
          </p:cNvPr>
          <p:cNvSpPr/>
          <p:nvPr/>
        </p:nvSpPr>
        <p:spPr>
          <a:xfrm>
            <a:off x="4518681" y="1266610"/>
            <a:ext cx="528170" cy="429819"/>
          </a:xfrm>
          <a:prstGeom prst="heptagon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Inter Medium"/>
              </a:rPr>
              <a:t>12</a:t>
            </a:r>
          </a:p>
        </p:txBody>
      </p:sp>
      <p:sp>
        <p:nvSpPr>
          <p:cNvPr id="17" name="Text 12">
            <a:extLst>
              <a:ext uri="{FF2B5EF4-FFF2-40B4-BE49-F238E27FC236}">
                <a16:creationId xmlns:a16="http://schemas.microsoft.com/office/drawing/2014/main" id="{0DDFBF6F-C410-A104-7609-9EF3D58C675C}"/>
              </a:ext>
            </a:extLst>
          </p:cNvPr>
          <p:cNvSpPr/>
          <p:nvPr/>
        </p:nvSpPr>
        <p:spPr>
          <a:xfrm>
            <a:off x="6711401" y="1697987"/>
            <a:ext cx="822299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</a:t>
            </a:r>
            <a:r>
              <a:rPr lang="en-US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146</a:t>
            </a: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 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товарооборот</a:t>
            </a:r>
            <a:endParaRPr lang="ru-RU" sz="850" dirty="0">
              <a:latin typeface="Inter Medium"/>
            </a:endParaRPr>
          </a:p>
        </p:txBody>
      </p:sp>
      <p:sp>
        <p:nvSpPr>
          <p:cNvPr id="22" name="Text 14">
            <a:extLst>
              <a:ext uri="{FF2B5EF4-FFF2-40B4-BE49-F238E27FC236}">
                <a16:creationId xmlns:a16="http://schemas.microsoft.com/office/drawing/2014/main" id="{33D049D8-787F-32C7-74D1-8AD3E7E338F1}"/>
              </a:ext>
            </a:extLst>
          </p:cNvPr>
          <p:cNvSpPr/>
          <p:nvPr/>
        </p:nvSpPr>
        <p:spPr>
          <a:xfrm>
            <a:off x="7714154" y="1843255"/>
            <a:ext cx="1120348" cy="260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</a:t>
            </a:r>
            <a:r>
              <a:rPr lang="en-US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209</a:t>
            </a: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 тыс.</a:t>
            </a:r>
          </a:p>
          <a:p>
            <a:pPr algn="ctr"/>
            <a:r>
              <a:rPr lang="ru-RU" sz="850" noProof="0" dirty="0">
                <a:solidFill>
                  <a:srgbClr val="64748B"/>
                </a:solidFill>
                <a:latin typeface="Inter Medium"/>
              </a:rPr>
              <a:t>поддержка ЭКА</a:t>
            </a:r>
          </a:p>
        </p:txBody>
      </p:sp>
      <p:sp>
        <p:nvSpPr>
          <p:cNvPr id="23" name="Text 12">
            <a:extLst>
              <a:ext uri="{FF2B5EF4-FFF2-40B4-BE49-F238E27FC236}">
                <a16:creationId xmlns:a16="http://schemas.microsoft.com/office/drawing/2014/main" id="{C72C196A-E956-122C-BB6E-26EDC7736913}"/>
              </a:ext>
            </a:extLst>
          </p:cNvPr>
          <p:cNvSpPr/>
          <p:nvPr/>
        </p:nvSpPr>
        <p:spPr>
          <a:xfrm>
            <a:off x="8885943" y="1696429"/>
            <a:ext cx="1177912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</a:t>
            </a:r>
            <a:r>
              <a:rPr lang="en-US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11 </a:t>
            </a: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несырьевой экспорт РК</a:t>
            </a:r>
            <a:endParaRPr lang="ru-RU" sz="850" dirty="0">
              <a:latin typeface="Inter Medium"/>
            </a:endParaRPr>
          </a:p>
        </p:txBody>
      </p:sp>
      <p:sp>
        <p:nvSpPr>
          <p:cNvPr id="28" name="Text 12">
            <a:extLst>
              <a:ext uri="{FF2B5EF4-FFF2-40B4-BE49-F238E27FC236}">
                <a16:creationId xmlns:a16="http://schemas.microsoft.com/office/drawing/2014/main" id="{DB2447B4-EC1F-747A-BA1C-9904C5F094D0}"/>
              </a:ext>
            </a:extLst>
          </p:cNvPr>
          <p:cNvSpPr/>
          <p:nvPr/>
        </p:nvSpPr>
        <p:spPr>
          <a:xfrm>
            <a:off x="1543426" y="4369949"/>
            <a:ext cx="822299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</a:t>
            </a:r>
            <a:r>
              <a:rPr lang="en-US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349</a:t>
            </a: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 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товарооборот</a:t>
            </a:r>
            <a:endParaRPr lang="ru-RU" sz="850" dirty="0">
              <a:latin typeface="Inter Medium"/>
            </a:endParaRPr>
          </a:p>
        </p:txBody>
      </p:sp>
      <p:sp>
        <p:nvSpPr>
          <p:cNvPr id="29" name="Text 14">
            <a:extLst>
              <a:ext uri="{FF2B5EF4-FFF2-40B4-BE49-F238E27FC236}">
                <a16:creationId xmlns:a16="http://schemas.microsoft.com/office/drawing/2014/main" id="{5F254A57-404F-946F-3269-C94DC56F9C32}"/>
              </a:ext>
            </a:extLst>
          </p:cNvPr>
          <p:cNvSpPr/>
          <p:nvPr/>
        </p:nvSpPr>
        <p:spPr>
          <a:xfrm>
            <a:off x="2479016" y="4528930"/>
            <a:ext cx="1120348" cy="260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</a:t>
            </a:r>
            <a:r>
              <a:rPr lang="en-US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181</a:t>
            </a: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 тыс.</a:t>
            </a:r>
          </a:p>
          <a:p>
            <a:pPr algn="ctr"/>
            <a:r>
              <a:rPr lang="ru-RU" sz="850" noProof="0" dirty="0">
                <a:solidFill>
                  <a:srgbClr val="64748B"/>
                </a:solidFill>
                <a:latin typeface="Inter Medium"/>
              </a:rPr>
              <a:t>поддержка ЭКА</a:t>
            </a:r>
          </a:p>
        </p:txBody>
      </p:sp>
      <p:sp>
        <p:nvSpPr>
          <p:cNvPr id="34" name="Text 12">
            <a:extLst>
              <a:ext uri="{FF2B5EF4-FFF2-40B4-BE49-F238E27FC236}">
                <a16:creationId xmlns:a16="http://schemas.microsoft.com/office/drawing/2014/main" id="{6F665F12-C031-6B52-051E-DE51DD8B8F47}"/>
              </a:ext>
            </a:extLst>
          </p:cNvPr>
          <p:cNvSpPr/>
          <p:nvPr/>
        </p:nvSpPr>
        <p:spPr>
          <a:xfrm>
            <a:off x="3617003" y="4369949"/>
            <a:ext cx="1177912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</a:t>
            </a:r>
            <a:r>
              <a:rPr lang="en-US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4 </a:t>
            </a: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несырьевой экспорт РК</a:t>
            </a:r>
            <a:endParaRPr lang="ru-RU" sz="850" dirty="0">
              <a:latin typeface="Inter Medium"/>
            </a:endParaRPr>
          </a:p>
        </p:txBody>
      </p:sp>
      <p:sp>
        <p:nvSpPr>
          <p:cNvPr id="40" name="Text 12">
            <a:extLst>
              <a:ext uri="{FF2B5EF4-FFF2-40B4-BE49-F238E27FC236}">
                <a16:creationId xmlns:a16="http://schemas.microsoft.com/office/drawing/2014/main" id="{AA5CCFF5-AA00-DAA4-644A-D054C4263DD7}"/>
              </a:ext>
            </a:extLst>
          </p:cNvPr>
          <p:cNvSpPr/>
          <p:nvPr/>
        </p:nvSpPr>
        <p:spPr>
          <a:xfrm>
            <a:off x="6637178" y="4280101"/>
            <a:ext cx="822299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</a:t>
            </a:r>
            <a:r>
              <a:rPr lang="en-US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75</a:t>
            </a: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 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товарооборот</a:t>
            </a:r>
            <a:endParaRPr lang="ru-RU" sz="850" dirty="0">
              <a:latin typeface="Inter Medium"/>
            </a:endParaRPr>
          </a:p>
        </p:txBody>
      </p:sp>
      <p:sp>
        <p:nvSpPr>
          <p:cNvPr id="41" name="Text 14">
            <a:extLst>
              <a:ext uri="{FF2B5EF4-FFF2-40B4-BE49-F238E27FC236}">
                <a16:creationId xmlns:a16="http://schemas.microsoft.com/office/drawing/2014/main" id="{2AAAD7EA-B00E-FB3B-A774-7A1AE4A62F3D}"/>
              </a:ext>
            </a:extLst>
          </p:cNvPr>
          <p:cNvSpPr/>
          <p:nvPr/>
        </p:nvSpPr>
        <p:spPr>
          <a:xfrm>
            <a:off x="7631986" y="4438039"/>
            <a:ext cx="1120348" cy="260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</a:t>
            </a:r>
            <a:r>
              <a:rPr lang="en-US" sz="1400" b="1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294</a:t>
            </a: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 тыс.</a:t>
            </a:r>
          </a:p>
          <a:p>
            <a:pPr algn="ctr"/>
            <a:r>
              <a:rPr lang="ru-RU" sz="850" noProof="0" dirty="0">
                <a:solidFill>
                  <a:srgbClr val="64748B"/>
                </a:solidFill>
                <a:latin typeface="Inter Medium"/>
              </a:rPr>
              <a:t>поддержка ЭКА</a:t>
            </a:r>
          </a:p>
        </p:txBody>
      </p:sp>
      <p:sp>
        <p:nvSpPr>
          <p:cNvPr id="54" name="Text 12">
            <a:extLst>
              <a:ext uri="{FF2B5EF4-FFF2-40B4-BE49-F238E27FC236}">
                <a16:creationId xmlns:a16="http://schemas.microsoft.com/office/drawing/2014/main" id="{87086D18-0D68-5C7E-6197-FC4671B8CA5C}"/>
              </a:ext>
            </a:extLst>
          </p:cNvPr>
          <p:cNvSpPr/>
          <p:nvPr/>
        </p:nvSpPr>
        <p:spPr>
          <a:xfrm>
            <a:off x="8806767" y="4310517"/>
            <a:ext cx="1177912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</a:t>
            </a:r>
            <a:r>
              <a:rPr lang="en-US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12,7 </a:t>
            </a: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несырьевой экспорт РК</a:t>
            </a:r>
            <a:endParaRPr lang="ru-RU" sz="850" dirty="0">
              <a:latin typeface="Inter Medium"/>
            </a:endParaRPr>
          </a:p>
        </p:txBody>
      </p:sp>
      <p:sp>
        <p:nvSpPr>
          <p:cNvPr id="61" name="Text 2">
            <a:extLst>
              <a:ext uri="{FF2B5EF4-FFF2-40B4-BE49-F238E27FC236}">
                <a16:creationId xmlns:a16="http://schemas.microsoft.com/office/drawing/2014/main" id="{A490F625-D10F-BA02-1113-AAC020311CBF}"/>
              </a:ext>
            </a:extLst>
          </p:cNvPr>
          <p:cNvSpPr/>
          <p:nvPr/>
        </p:nvSpPr>
        <p:spPr>
          <a:xfrm>
            <a:off x="294514" y="6458817"/>
            <a:ext cx="6995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k-KZ" sz="1100" i="1" dirty="0">
                <a:latin typeface="Inter Medium"/>
              </a:rPr>
              <a:t>Показатели</a:t>
            </a:r>
            <a:r>
              <a:rPr lang="ru-RU" sz="1100" i="1" noProof="0" dirty="0">
                <a:latin typeface="Inter Medium"/>
              </a:rPr>
              <a:t> приведены как средние значения за 2022- 2024/2025 гг.</a:t>
            </a:r>
          </a:p>
        </p:txBody>
      </p:sp>
      <p:sp>
        <p:nvSpPr>
          <p:cNvPr id="62" name="Семиугольник 61">
            <a:extLst>
              <a:ext uri="{FF2B5EF4-FFF2-40B4-BE49-F238E27FC236}">
                <a16:creationId xmlns:a16="http://schemas.microsoft.com/office/drawing/2014/main" id="{06736F75-69C2-6676-D404-CDEF6D454E8C}"/>
              </a:ext>
            </a:extLst>
          </p:cNvPr>
          <p:cNvSpPr/>
          <p:nvPr/>
        </p:nvSpPr>
        <p:spPr>
          <a:xfrm>
            <a:off x="9799770" y="1180023"/>
            <a:ext cx="528170" cy="429819"/>
          </a:xfrm>
          <a:prstGeom prst="heptagon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Inter Medium"/>
              </a:rPr>
              <a:t>11</a:t>
            </a:r>
          </a:p>
        </p:txBody>
      </p:sp>
      <p:sp>
        <p:nvSpPr>
          <p:cNvPr id="63" name="Семиугольник 62">
            <a:extLst>
              <a:ext uri="{FF2B5EF4-FFF2-40B4-BE49-F238E27FC236}">
                <a16:creationId xmlns:a16="http://schemas.microsoft.com/office/drawing/2014/main" id="{BA5A94BF-03CF-FCE7-A713-35E8382418BD}"/>
              </a:ext>
            </a:extLst>
          </p:cNvPr>
          <p:cNvSpPr/>
          <p:nvPr/>
        </p:nvSpPr>
        <p:spPr>
          <a:xfrm>
            <a:off x="4567248" y="3907907"/>
            <a:ext cx="528170" cy="429819"/>
          </a:xfrm>
          <a:prstGeom prst="heptagon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Inter Medium"/>
              </a:rPr>
              <a:t>11</a:t>
            </a:r>
          </a:p>
        </p:txBody>
      </p:sp>
      <p:sp>
        <p:nvSpPr>
          <p:cNvPr id="64" name="Семиугольник 63">
            <a:extLst>
              <a:ext uri="{FF2B5EF4-FFF2-40B4-BE49-F238E27FC236}">
                <a16:creationId xmlns:a16="http://schemas.microsoft.com/office/drawing/2014/main" id="{1D169616-0BF7-2FD5-0CE0-25A534DE7588}"/>
              </a:ext>
            </a:extLst>
          </p:cNvPr>
          <p:cNvSpPr/>
          <p:nvPr/>
        </p:nvSpPr>
        <p:spPr>
          <a:xfrm>
            <a:off x="9698902" y="3843538"/>
            <a:ext cx="528170" cy="429819"/>
          </a:xfrm>
          <a:prstGeom prst="heptagon">
            <a:avLst/>
          </a:prstGeom>
          <a:solidFill>
            <a:srgbClr val="FF7C80"/>
          </a:solidFill>
          <a:ln>
            <a:solidFill>
              <a:srgbClr val="FF7C8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Inter Medium"/>
              </a:rPr>
              <a:t>10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B3789E2-8FD1-36BC-E308-BE67026E3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" name="WorldMap Outline"/>
          <p:cNvPicPr>
            <a:picLocks noChangeAspect="1"/>
          </p:cNvPicPr>
          <p:nvPr/>
        </p:nvPicPr>
        <p:blipFill>
          <a:blip r:embed="rId3">
            <a:grayscl/>
            <a:alphaModFix amt="50000"/>
          </a:blip>
          <a:srcRect t="7882" b="10847"/>
          <a:stretch>
            <a:fillRect/>
          </a:stretch>
        </p:blipFill>
        <p:spPr>
          <a:xfrm>
            <a:off x="766878" y="1273642"/>
            <a:ext cx="10525126" cy="5082502"/>
          </a:xfrm>
          <a:prstGeom prst="rect">
            <a:avLst/>
          </a:prstGeom>
        </p:spPr>
      </p:pic>
      <p:sp>
        <p:nvSpPr>
          <p:cNvPr id="3" name="Text 1">
            <a:extLst>
              <a:ext uri="{FF2B5EF4-FFF2-40B4-BE49-F238E27FC236}">
                <a16:creationId xmlns:a16="http://schemas.microsoft.com/office/drawing/2014/main" id="{C5A71992-6688-1AFE-CCE5-B7C2EFDD0181}"/>
              </a:ext>
            </a:extLst>
          </p:cNvPr>
          <p:cNvSpPr/>
          <p:nvPr/>
        </p:nvSpPr>
        <p:spPr>
          <a:xfrm>
            <a:off x="2990718" y="356105"/>
            <a:ext cx="6319787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b="1" dirty="0">
                <a:solidFill>
                  <a:srgbClr val="008000"/>
                </a:solidFill>
                <a:latin typeface="Inter Medium"/>
                <a:cs typeface="Arial" pitchFamily="34" charset="-120"/>
              </a:rPr>
              <a:t>ЛОГИСТИЧЕСКИЕ КОНТУРЫ И ХАБЫ ЭКСПОРТА </a:t>
            </a:r>
          </a:p>
        </p:txBody>
      </p:sp>
      <p:sp>
        <p:nvSpPr>
          <p:cNvPr id="57" name="Text 55">
            <a:extLst>
              <a:ext uri="{FF2B5EF4-FFF2-40B4-BE49-F238E27FC236}">
                <a16:creationId xmlns:a16="http://schemas.microsoft.com/office/drawing/2014/main" id="{C11B53FA-86C0-48EC-AD63-D3CE4D6C6874}"/>
              </a:ext>
            </a:extLst>
          </p:cNvPr>
          <p:cNvSpPr/>
          <p:nvPr/>
        </p:nvSpPr>
        <p:spPr>
          <a:xfrm>
            <a:off x="1067920" y="6397119"/>
            <a:ext cx="11124080" cy="4608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00" b="1" noProof="0" dirty="0">
                <a:solidFill>
                  <a:srgbClr val="334155"/>
                </a:solidFill>
                <a:latin typeface="Inter Medium"/>
              </a:rPr>
              <a:t>Отдельные рынки выполняют не только торговую, но и транзитную функцию, формируя «логистическую воронку» выхода на третьи страны</a:t>
            </a:r>
            <a:endParaRPr lang="ru-RU" sz="1200" noProof="0" dirty="0">
              <a:latin typeface="Inter Medium"/>
            </a:endParaRPr>
          </a:p>
        </p:txBody>
      </p:sp>
      <p:pic>
        <p:nvPicPr>
          <p:cNvPr id="58" name="Рисунок 57" descr="Изображение выглядит как Шрифт, снимок экрана, текст, логотип  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E5615139-FE45-56AA-0004-5D29F33752D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4" y="81694"/>
            <a:ext cx="2163034" cy="537121"/>
          </a:xfrm>
          <a:prstGeom prst="rect">
            <a:avLst/>
          </a:prstGeom>
        </p:spPr>
      </p:pic>
      <p:sp>
        <p:nvSpPr>
          <p:cNvPr id="80" name="Text 1">
            <a:extLst>
              <a:ext uri="{FF2B5EF4-FFF2-40B4-BE49-F238E27FC236}">
                <a16:creationId xmlns:a16="http://schemas.microsoft.com/office/drawing/2014/main" id="{4767010D-9D5C-7A5D-D79B-7E4222313B40}"/>
              </a:ext>
            </a:extLst>
          </p:cNvPr>
          <p:cNvSpPr/>
          <p:nvPr/>
        </p:nvSpPr>
        <p:spPr>
          <a:xfrm>
            <a:off x="1102798" y="735149"/>
            <a:ext cx="10683131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600" b="1" noProof="0" dirty="0">
                <a:solidFill>
                  <a:srgbClr val="BFA056"/>
                </a:solidFill>
                <a:latin typeface="Inter Medium"/>
                <a:ea typeface="Arial" pitchFamily="34" charset="-122"/>
                <a:cs typeface="Arial" pitchFamily="34" charset="-120"/>
              </a:rPr>
              <a:t>Экспортная география формируется через 5 ключевых контура, определяющих доступ к рынкам и модель работы</a:t>
            </a:r>
            <a:endParaRPr lang="ru-RU" sz="1600" noProof="0" dirty="0">
              <a:solidFill>
                <a:srgbClr val="BFA056"/>
              </a:solidFill>
              <a:latin typeface="Inter Medium"/>
            </a:endParaRPr>
          </a:p>
        </p:txBody>
      </p:sp>
      <p:sp>
        <p:nvSpPr>
          <p:cNvPr id="87" name="Shape 8">
            <a:extLst>
              <a:ext uri="{FF2B5EF4-FFF2-40B4-BE49-F238E27FC236}">
                <a16:creationId xmlns:a16="http://schemas.microsoft.com/office/drawing/2014/main" id="{3C5FC613-75FB-2BC2-2B96-2019B1A3E1D5}"/>
              </a:ext>
            </a:extLst>
          </p:cNvPr>
          <p:cNvSpPr/>
          <p:nvPr/>
        </p:nvSpPr>
        <p:spPr>
          <a:xfrm>
            <a:off x="4649106" y="1194190"/>
            <a:ext cx="2880000" cy="1590527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sz="1100" noProof="0" dirty="0">
              <a:latin typeface="Inter Medium"/>
            </a:endParaRPr>
          </a:p>
        </p:txBody>
      </p:sp>
      <p:sp>
        <p:nvSpPr>
          <p:cNvPr id="88" name="Text 9">
            <a:extLst>
              <a:ext uri="{FF2B5EF4-FFF2-40B4-BE49-F238E27FC236}">
                <a16:creationId xmlns:a16="http://schemas.microsoft.com/office/drawing/2014/main" id="{8A5451AB-E5D9-3FB5-ECB0-E66218E9FB57}"/>
              </a:ext>
            </a:extLst>
          </p:cNvPr>
          <p:cNvSpPr/>
          <p:nvPr/>
        </p:nvSpPr>
        <p:spPr>
          <a:xfrm>
            <a:off x="4779012" y="1279159"/>
            <a:ext cx="2697480" cy="250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500" b="1" noProof="0" dirty="0">
                <a:solidFill>
                  <a:srgbClr val="008000"/>
                </a:solidFill>
                <a:latin typeface="Inter Medium"/>
              </a:rPr>
              <a:t>СЕВЕРНЫЙ КОНТУР</a:t>
            </a:r>
            <a:endParaRPr lang="ru-RU" sz="150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89" name="Text 10">
            <a:extLst>
              <a:ext uri="{FF2B5EF4-FFF2-40B4-BE49-F238E27FC236}">
                <a16:creationId xmlns:a16="http://schemas.microsoft.com/office/drawing/2014/main" id="{E03F1331-C162-3FE2-342C-4864159DA0F7}"/>
              </a:ext>
            </a:extLst>
          </p:cNvPr>
          <p:cNvSpPr/>
          <p:nvPr/>
        </p:nvSpPr>
        <p:spPr>
          <a:xfrm>
            <a:off x="4779012" y="1454491"/>
            <a:ext cx="2743200" cy="106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400"/>
              </a:spcAft>
            </a:pPr>
            <a:r>
              <a:rPr lang="ru-RU" sz="1100" b="1" noProof="0" dirty="0">
                <a:solidFill>
                  <a:srgbClr val="334155"/>
                </a:solidFill>
                <a:latin typeface="Inter Medium"/>
              </a:rPr>
              <a:t>Россия, Кыргызстан, Беларусь: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noProof="0" dirty="0">
                <a:solidFill>
                  <a:srgbClr val="334155"/>
                </a:solidFill>
                <a:latin typeface="Inter Medium"/>
              </a:rPr>
              <a:t>Прямая или упрощённая логистика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noProof="0" dirty="0">
                <a:solidFill>
                  <a:srgbClr val="334155"/>
                </a:solidFill>
                <a:latin typeface="Inter Medium"/>
              </a:rPr>
              <a:t>Интеграция в рамках ЕАЭС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noProof="0" dirty="0">
                <a:solidFill>
                  <a:srgbClr val="334155"/>
                </a:solidFill>
                <a:latin typeface="Inter Medium"/>
              </a:rPr>
              <a:t>Свободная торговля</a:t>
            </a:r>
            <a:endParaRPr lang="ru-RU" sz="1100" noProof="0" dirty="0">
              <a:latin typeface="Inter Medium"/>
            </a:endParaRPr>
          </a:p>
        </p:txBody>
      </p:sp>
      <p:sp>
        <p:nvSpPr>
          <p:cNvPr id="90" name="Shape 11">
            <a:extLst>
              <a:ext uri="{FF2B5EF4-FFF2-40B4-BE49-F238E27FC236}">
                <a16:creationId xmlns:a16="http://schemas.microsoft.com/office/drawing/2014/main" id="{9B9B7AB7-28C3-9653-A16B-B2734CABD545}"/>
              </a:ext>
            </a:extLst>
          </p:cNvPr>
          <p:cNvSpPr/>
          <p:nvPr/>
        </p:nvSpPr>
        <p:spPr>
          <a:xfrm>
            <a:off x="8124290" y="2927860"/>
            <a:ext cx="2880000" cy="1596970"/>
          </a:xfrm>
          <a:prstGeom prst="roundRect">
            <a:avLst>
              <a:gd name="adj" fmla="val 10000"/>
            </a:avLst>
          </a:prstGeom>
          <a:solidFill>
            <a:srgbClr val="DDF5F2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sz="1100" noProof="0" dirty="0">
              <a:latin typeface="Inter Medium"/>
            </a:endParaRPr>
          </a:p>
        </p:txBody>
      </p:sp>
      <p:sp>
        <p:nvSpPr>
          <p:cNvPr id="91" name="Text 12">
            <a:extLst>
              <a:ext uri="{FF2B5EF4-FFF2-40B4-BE49-F238E27FC236}">
                <a16:creationId xmlns:a16="http://schemas.microsoft.com/office/drawing/2014/main" id="{0F32BBC8-8EEE-559B-E6BD-CACF2F9114DF}"/>
              </a:ext>
            </a:extLst>
          </p:cNvPr>
          <p:cNvSpPr/>
          <p:nvPr/>
        </p:nvSpPr>
        <p:spPr>
          <a:xfrm>
            <a:off x="8526116" y="3049655"/>
            <a:ext cx="209397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500" b="1" noProof="0" dirty="0">
                <a:solidFill>
                  <a:srgbClr val="008000"/>
                </a:solidFill>
                <a:latin typeface="Inter Medium"/>
              </a:rPr>
              <a:t>КИТАЙСКИЙ КОНТУР</a:t>
            </a:r>
            <a:endParaRPr lang="ru-RU" sz="150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92" name="Text 13">
            <a:extLst>
              <a:ext uri="{FF2B5EF4-FFF2-40B4-BE49-F238E27FC236}">
                <a16:creationId xmlns:a16="http://schemas.microsoft.com/office/drawing/2014/main" id="{CD954795-0352-5AE1-410D-578BA14B4AFC}"/>
              </a:ext>
            </a:extLst>
          </p:cNvPr>
          <p:cNvSpPr/>
          <p:nvPr/>
        </p:nvSpPr>
        <p:spPr>
          <a:xfrm>
            <a:off x="8235216" y="3424854"/>
            <a:ext cx="2851233" cy="61178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ru-RU" sz="1100" b="1" noProof="0" dirty="0">
                <a:solidFill>
                  <a:srgbClr val="334155"/>
                </a:solidFill>
                <a:latin typeface="Inter Medium"/>
              </a:rPr>
              <a:t>Китай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noProof="0" dirty="0">
                <a:solidFill>
                  <a:srgbClr val="334155"/>
                </a:solidFill>
                <a:latin typeface="Inter Medium"/>
              </a:rPr>
              <a:t>Пограничные переходы: Достык, Хоргос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noProof="0" dirty="0">
                <a:solidFill>
                  <a:srgbClr val="334155"/>
                </a:solidFill>
                <a:latin typeface="Inter Medium"/>
              </a:rPr>
              <a:t>Высокая пропускная способность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noProof="0" dirty="0">
                <a:solidFill>
                  <a:srgbClr val="334155"/>
                </a:solidFill>
                <a:latin typeface="Inter Medium"/>
              </a:rPr>
              <a:t>Формирование стабильного экспорта</a:t>
            </a:r>
            <a:endParaRPr lang="ru-RU" sz="1100" noProof="0" dirty="0">
              <a:latin typeface="Inter Medium"/>
            </a:endParaRPr>
          </a:p>
        </p:txBody>
      </p:sp>
      <p:sp>
        <p:nvSpPr>
          <p:cNvPr id="93" name="Shape 14">
            <a:extLst>
              <a:ext uri="{FF2B5EF4-FFF2-40B4-BE49-F238E27FC236}">
                <a16:creationId xmlns:a16="http://schemas.microsoft.com/office/drawing/2014/main" id="{CA555DA0-CC8A-7259-3211-78FCECAB01F1}"/>
              </a:ext>
            </a:extLst>
          </p:cNvPr>
          <p:cNvSpPr/>
          <p:nvPr/>
        </p:nvSpPr>
        <p:spPr>
          <a:xfrm>
            <a:off x="1197232" y="2934303"/>
            <a:ext cx="2880000" cy="1590527"/>
          </a:xfrm>
          <a:prstGeom prst="roundRect">
            <a:avLst>
              <a:gd name="adj" fmla="val 10000"/>
            </a:avLst>
          </a:prstGeom>
          <a:solidFill>
            <a:srgbClr val="DDF5F2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sz="1100" noProof="0" dirty="0">
              <a:latin typeface="Inter Medium"/>
            </a:endParaRPr>
          </a:p>
        </p:txBody>
      </p:sp>
      <p:sp>
        <p:nvSpPr>
          <p:cNvPr id="94" name="Text 15">
            <a:extLst>
              <a:ext uri="{FF2B5EF4-FFF2-40B4-BE49-F238E27FC236}">
                <a16:creationId xmlns:a16="http://schemas.microsoft.com/office/drawing/2014/main" id="{7A529F79-D833-5EFE-9729-9D6BA428A186}"/>
              </a:ext>
            </a:extLst>
          </p:cNvPr>
          <p:cNvSpPr/>
          <p:nvPr/>
        </p:nvSpPr>
        <p:spPr>
          <a:xfrm>
            <a:off x="1564226" y="3053977"/>
            <a:ext cx="218541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500" b="1" noProof="0" dirty="0">
                <a:solidFill>
                  <a:srgbClr val="008000"/>
                </a:solidFill>
                <a:latin typeface="Inter Medium"/>
              </a:rPr>
              <a:t>СРЕДНИЙ КОРИДОР</a:t>
            </a:r>
            <a:endParaRPr lang="ru-RU" sz="150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95" name="Text 16">
            <a:extLst>
              <a:ext uri="{FF2B5EF4-FFF2-40B4-BE49-F238E27FC236}">
                <a16:creationId xmlns:a16="http://schemas.microsoft.com/office/drawing/2014/main" id="{4AB96C60-DF1D-B47F-E33E-5E95B6CC9208}"/>
              </a:ext>
            </a:extLst>
          </p:cNvPr>
          <p:cNvSpPr/>
          <p:nvPr/>
        </p:nvSpPr>
        <p:spPr>
          <a:xfrm>
            <a:off x="1284697" y="3337380"/>
            <a:ext cx="2744475" cy="831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ru-RU" sz="1100" b="1" noProof="0" dirty="0">
                <a:solidFill>
                  <a:srgbClr val="334155"/>
                </a:solidFill>
                <a:latin typeface="Inter Medium"/>
              </a:rPr>
              <a:t>Азербайджан + Грузия</a:t>
            </a:r>
            <a:r>
              <a:rPr lang="ru-RU" sz="1100" noProof="0" dirty="0">
                <a:solidFill>
                  <a:srgbClr val="334155"/>
                </a:solidFill>
                <a:latin typeface="Inter Medium"/>
              </a:rPr>
              <a:t>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noProof="0" dirty="0">
                <a:solidFill>
                  <a:srgbClr val="334155"/>
                </a:solidFill>
                <a:latin typeface="Inter Medium"/>
              </a:rPr>
              <a:t>Транзит через Каспий → Черное море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noProof="0" dirty="0">
                <a:solidFill>
                  <a:srgbClr val="334155"/>
                </a:solidFill>
                <a:latin typeface="Inter Medium"/>
              </a:rPr>
              <a:t>Альтернатива северному маршруту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noProof="0" dirty="0">
                <a:solidFill>
                  <a:srgbClr val="334155"/>
                </a:solidFill>
                <a:latin typeface="Inter Medium"/>
              </a:rPr>
              <a:t>Доступ к рынкам ЕС и Турции</a:t>
            </a:r>
            <a:endParaRPr lang="ru-RU" sz="1100" noProof="0" dirty="0">
              <a:latin typeface="Inter Medium"/>
            </a:endParaRPr>
          </a:p>
        </p:txBody>
      </p:sp>
      <p:sp>
        <p:nvSpPr>
          <p:cNvPr id="96" name="Shape 17">
            <a:extLst>
              <a:ext uri="{FF2B5EF4-FFF2-40B4-BE49-F238E27FC236}">
                <a16:creationId xmlns:a16="http://schemas.microsoft.com/office/drawing/2014/main" id="{8D175558-ED46-72AE-AED6-FFA7F124F395}"/>
              </a:ext>
            </a:extLst>
          </p:cNvPr>
          <p:cNvSpPr/>
          <p:nvPr/>
        </p:nvSpPr>
        <p:spPr>
          <a:xfrm>
            <a:off x="4656000" y="2934303"/>
            <a:ext cx="2880000" cy="1590527"/>
          </a:xfrm>
          <a:prstGeom prst="roundRect">
            <a:avLst>
              <a:gd name="adj" fmla="val 10000"/>
            </a:avLst>
          </a:prstGeom>
          <a:solidFill>
            <a:srgbClr val="DDF5F2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sz="1100" noProof="0" dirty="0">
              <a:latin typeface="Inter Medium"/>
            </a:endParaRPr>
          </a:p>
        </p:txBody>
      </p:sp>
      <p:sp>
        <p:nvSpPr>
          <p:cNvPr id="97" name="Text 18">
            <a:extLst>
              <a:ext uri="{FF2B5EF4-FFF2-40B4-BE49-F238E27FC236}">
                <a16:creationId xmlns:a16="http://schemas.microsoft.com/office/drawing/2014/main" id="{75F2CD89-CB2E-9A61-E485-1A69DC3B3CC7}"/>
              </a:ext>
            </a:extLst>
          </p:cNvPr>
          <p:cNvSpPr/>
          <p:nvPr/>
        </p:nvSpPr>
        <p:spPr>
          <a:xfrm>
            <a:off x="5126484" y="3049709"/>
            <a:ext cx="200253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500" b="1" noProof="0" dirty="0">
                <a:solidFill>
                  <a:srgbClr val="008000"/>
                </a:solidFill>
                <a:latin typeface="Inter Medium"/>
              </a:rPr>
              <a:t>ГЛОБАЛЬНЫЕ ХАБЫ</a:t>
            </a:r>
            <a:endParaRPr lang="ru-RU" sz="150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98" name="Text 19">
            <a:extLst>
              <a:ext uri="{FF2B5EF4-FFF2-40B4-BE49-F238E27FC236}">
                <a16:creationId xmlns:a16="http://schemas.microsoft.com/office/drawing/2014/main" id="{5B4DE284-33EF-38F8-73FB-8B753F72861D}"/>
              </a:ext>
            </a:extLst>
          </p:cNvPr>
          <p:cNvSpPr/>
          <p:nvPr/>
        </p:nvSpPr>
        <p:spPr>
          <a:xfrm>
            <a:off x="4875979" y="3433516"/>
            <a:ext cx="2974257" cy="6067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400"/>
              </a:spcAft>
              <a:buNone/>
            </a:pPr>
            <a:r>
              <a:rPr lang="ru-RU" sz="1100" b="1" noProof="0" dirty="0">
                <a:solidFill>
                  <a:srgbClr val="334155"/>
                </a:solidFill>
                <a:latin typeface="Inter Medium"/>
              </a:rPr>
              <a:t>ОАЭ, Сингапур: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noProof="0" dirty="0">
                <a:solidFill>
                  <a:srgbClr val="334155"/>
                </a:solidFill>
                <a:latin typeface="Inter Medium"/>
              </a:rPr>
              <a:t>Финансово-логистические центры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noProof="0" dirty="0">
                <a:solidFill>
                  <a:srgbClr val="334155"/>
                </a:solidFill>
                <a:latin typeface="Inter Medium"/>
              </a:rPr>
              <a:t>Модель: хаб → реэкспорт → регион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noProof="0" dirty="0">
                <a:solidFill>
                  <a:srgbClr val="334155"/>
                </a:solidFill>
                <a:latin typeface="Inter Medium"/>
              </a:rPr>
              <a:t>Выход на Ближний Восток и Азию</a:t>
            </a:r>
            <a:endParaRPr lang="ru-RU" sz="1100" noProof="0" dirty="0">
              <a:latin typeface="Inter Medium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B65BCE-FD59-10E9-0B45-030AE50F6612}"/>
              </a:ext>
            </a:extLst>
          </p:cNvPr>
          <p:cNvSpPr txBox="1"/>
          <p:nvPr/>
        </p:nvSpPr>
        <p:spPr>
          <a:xfrm>
            <a:off x="4687752" y="2457122"/>
            <a:ext cx="2880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latin typeface="Inter Medium"/>
              </a:rPr>
              <a:t>Базовый контур для масштабирования поставок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1B8CFB1-E979-2FE5-F137-039647D41AD0}"/>
              </a:ext>
            </a:extLst>
          </p:cNvPr>
          <p:cNvSpPr txBox="1"/>
          <p:nvPr/>
        </p:nvSpPr>
        <p:spPr>
          <a:xfrm>
            <a:off x="8143437" y="4208686"/>
            <a:ext cx="282528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latin typeface="Inter Medium"/>
              </a:rPr>
              <a:t>Ключевой драйвер объёмов и инфраструктуры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07313DF-BEC6-978F-C2C3-A93F5FD9D666}"/>
              </a:ext>
            </a:extLst>
          </p:cNvPr>
          <p:cNvSpPr txBox="1"/>
          <p:nvPr/>
        </p:nvSpPr>
        <p:spPr>
          <a:xfrm>
            <a:off x="1251946" y="4208686"/>
            <a:ext cx="282528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latin typeface="Inter Medium"/>
              </a:rPr>
              <a:t>Стратегический маршрут диверсификации 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2E7A701-C2DC-CAC9-219B-DB188BF6F2A8}"/>
              </a:ext>
            </a:extLst>
          </p:cNvPr>
          <p:cNvSpPr txBox="1"/>
          <p:nvPr/>
        </p:nvSpPr>
        <p:spPr>
          <a:xfrm>
            <a:off x="4875979" y="4201625"/>
            <a:ext cx="2825286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latin typeface="Inter Medium"/>
              </a:rPr>
              <a:t>Инструмент масштабирования рынков</a:t>
            </a:r>
          </a:p>
        </p:txBody>
      </p:sp>
      <p:sp>
        <p:nvSpPr>
          <p:cNvPr id="2" name="Shape 8">
            <a:extLst>
              <a:ext uri="{FF2B5EF4-FFF2-40B4-BE49-F238E27FC236}">
                <a16:creationId xmlns:a16="http://schemas.microsoft.com/office/drawing/2014/main" id="{C839AF88-26BB-DC39-E065-322D6B89A53D}"/>
              </a:ext>
            </a:extLst>
          </p:cNvPr>
          <p:cNvSpPr/>
          <p:nvPr/>
        </p:nvSpPr>
        <p:spPr>
          <a:xfrm>
            <a:off x="4656000" y="4686164"/>
            <a:ext cx="2880000" cy="1590527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sz="1100" noProof="0" dirty="0">
              <a:latin typeface="Inter Medium"/>
            </a:endParaRPr>
          </a:p>
        </p:txBody>
      </p:sp>
      <p:sp>
        <p:nvSpPr>
          <p:cNvPr id="4" name="Text 9">
            <a:extLst>
              <a:ext uri="{FF2B5EF4-FFF2-40B4-BE49-F238E27FC236}">
                <a16:creationId xmlns:a16="http://schemas.microsoft.com/office/drawing/2014/main" id="{244649E3-F494-C3E4-9B7D-60F212201320}"/>
              </a:ext>
            </a:extLst>
          </p:cNvPr>
          <p:cNvSpPr/>
          <p:nvPr/>
        </p:nvSpPr>
        <p:spPr>
          <a:xfrm>
            <a:off x="4785906" y="4771133"/>
            <a:ext cx="2697480" cy="25056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500" b="1" noProof="0" dirty="0">
                <a:solidFill>
                  <a:srgbClr val="008000"/>
                </a:solidFill>
                <a:latin typeface="Inter Medium"/>
              </a:rPr>
              <a:t>ЮЖНЫЙ КОРИДОР</a:t>
            </a:r>
            <a:endParaRPr lang="ru-RU" sz="150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5" name="Text 10">
            <a:extLst>
              <a:ext uri="{FF2B5EF4-FFF2-40B4-BE49-F238E27FC236}">
                <a16:creationId xmlns:a16="http://schemas.microsoft.com/office/drawing/2014/main" id="{877F190F-CCF1-F653-8F07-D5B34773D517}"/>
              </a:ext>
            </a:extLst>
          </p:cNvPr>
          <p:cNvSpPr/>
          <p:nvPr/>
        </p:nvSpPr>
        <p:spPr>
          <a:xfrm>
            <a:off x="4785906" y="4946465"/>
            <a:ext cx="2743200" cy="10633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400"/>
              </a:spcAft>
            </a:pPr>
            <a:r>
              <a:rPr lang="ru-RU" sz="1100" b="1" noProof="0" dirty="0">
                <a:solidFill>
                  <a:srgbClr val="334155"/>
                </a:solidFill>
                <a:latin typeface="Inter Medium"/>
              </a:rPr>
              <a:t>Таджикистан, Узбекистан, Туркменистан: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noProof="0" dirty="0">
                <a:solidFill>
                  <a:srgbClr val="334155"/>
                </a:solidFill>
                <a:latin typeface="Inter Medium"/>
              </a:rPr>
              <a:t>Новый экспортный вектор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noProof="0" dirty="0">
                <a:solidFill>
                  <a:srgbClr val="334155"/>
                </a:solidFill>
                <a:latin typeface="Inter Medium"/>
              </a:rPr>
              <a:t>Выход на Южную Азию и Ближний Восток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noProof="0" dirty="0">
                <a:solidFill>
                  <a:srgbClr val="334155"/>
                </a:solidFill>
                <a:latin typeface="Inter Medium"/>
              </a:rPr>
              <a:t>Повышенный риск, сложная логистика</a:t>
            </a:r>
            <a:endParaRPr lang="ru-RU" sz="1100" noProof="0" dirty="0">
              <a:latin typeface="Inter Medium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2EAEE2F-BA46-6D29-370C-218D85629ED4}"/>
              </a:ext>
            </a:extLst>
          </p:cNvPr>
          <p:cNvSpPr txBox="1"/>
          <p:nvPr/>
        </p:nvSpPr>
        <p:spPr>
          <a:xfrm>
            <a:off x="4785906" y="6005786"/>
            <a:ext cx="2880000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b="1" dirty="0">
                <a:latin typeface="Inter Medium"/>
              </a:rPr>
              <a:t>Потенциал роста с повышенным риском</a:t>
            </a:r>
          </a:p>
        </p:txBody>
      </p:sp>
    </p:spTree>
    <p:extLst>
      <p:ext uri="{BB962C8B-B14F-4D97-AF65-F5344CB8AC3E}">
        <p14:creationId xmlns:p14="http://schemas.microsoft.com/office/powerpoint/2010/main" val="29659700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/mnt/data/work_prioritized/src/ppt/media/image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8" y="129341"/>
            <a:ext cx="2057400" cy="509414"/>
          </a:xfrm>
          <a:prstGeom prst="rect">
            <a:avLst/>
          </a:prstGeom>
        </p:spPr>
      </p:pic>
      <p:sp>
        <p:nvSpPr>
          <p:cNvPr id="4" name="Shape 1"/>
          <p:cNvSpPr/>
          <p:nvPr/>
        </p:nvSpPr>
        <p:spPr>
          <a:xfrm>
            <a:off x="676656" y="947988"/>
            <a:ext cx="10881360" cy="0"/>
          </a:xfrm>
          <a:prstGeom prst="line">
            <a:avLst/>
          </a:prstGeom>
          <a:noFill/>
          <a:ln w="12700">
            <a:solidFill>
              <a:srgbClr val="D8DEE6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6" name="Shape 3"/>
          <p:cNvSpPr/>
          <p:nvPr/>
        </p:nvSpPr>
        <p:spPr>
          <a:xfrm>
            <a:off x="4104472" y="3418206"/>
            <a:ext cx="3815614" cy="870330"/>
          </a:xfrm>
          <a:prstGeom prst="roundRect">
            <a:avLst>
              <a:gd name="adj" fmla="val 14286"/>
            </a:avLst>
          </a:prstGeom>
          <a:solidFill>
            <a:srgbClr val="FFF6E6"/>
          </a:solidFill>
          <a:ln w="12700">
            <a:solidFill>
              <a:srgbClr val="FFF6E6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7" name="Text 4"/>
          <p:cNvSpPr/>
          <p:nvPr/>
        </p:nvSpPr>
        <p:spPr>
          <a:xfrm>
            <a:off x="4348929" y="3456094"/>
            <a:ext cx="3421882" cy="7945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700" b="1" noProof="0" dirty="0">
                <a:solidFill>
                  <a:srgbClr val="008000"/>
                </a:solidFill>
                <a:latin typeface="Inter Medium"/>
                <a:ea typeface="Aptos" pitchFamily="34" charset="-122"/>
                <a:cs typeface="Aptos" pitchFamily="34" charset="-120"/>
              </a:rPr>
              <a:t>ФОКУС: ВЫБОР МОДЕЛИ, </a:t>
            </a:r>
            <a:endParaRPr lang="en-US" sz="1700" b="1" noProof="0" dirty="0">
              <a:solidFill>
                <a:srgbClr val="008000"/>
              </a:solidFill>
              <a:latin typeface="Inter Medium"/>
              <a:ea typeface="Aptos" pitchFamily="34" charset="-122"/>
              <a:cs typeface="Aptos" pitchFamily="34" charset="-120"/>
            </a:endParaRPr>
          </a:p>
          <a:p>
            <a:pPr marL="0" indent="0" algn="ctr">
              <a:buNone/>
            </a:pPr>
            <a:r>
              <a:rPr lang="ru-RU" sz="1700" b="1" noProof="0" dirty="0">
                <a:solidFill>
                  <a:srgbClr val="008000"/>
                </a:solidFill>
                <a:latin typeface="Inter Medium"/>
                <a:ea typeface="Aptos" pitchFamily="34" charset="-122"/>
                <a:cs typeface="Aptos" pitchFamily="34" charset="-120"/>
              </a:rPr>
              <a:t>А НЕ РАСШИРЕНИЕ ГЕОГРАФИИ</a:t>
            </a:r>
          </a:p>
        </p:txBody>
      </p:sp>
      <p:sp>
        <p:nvSpPr>
          <p:cNvPr id="8" name="Shape 5"/>
          <p:cNvSpPr/>
          <p:nvPr/>
        </p:nvSpPr>
        <p:spPr>
          <a:xfrm>
            <a:off x="108530" y="2535005"/>
            <a:ext cx="3815614" cy="1800000"/>
          </a:xfrm>
          <a:prstGeom prst="roundRect">
            <a:avLst>
              <a:gd name="adj" fmla="val 3659"/>
            </a:avLst>
          </a:prstGeom>
          <a:solidFill>
            <a:srgbClr val="9DE098"/>
          </a:solidFill>
          <a:ln w="12700">
            <a:solidFill>
              <a:srgbClr val="D5EAE6"/>
            </a:solidFill>
            <a:prstDash val="solid"/>
          </a:ln>
          <a:effectLst>
            <a:outerShdw blurRad="15240" dist="508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9" name="Text 6"/>
          <p:cNvSpPr/>
          <p:nvPr/>
        </p:nvSpPr>
        <p:spPr>
          <a:xfrm>
            <a:off x="540337" y="2547973"/>
            <a:ext cx="3049647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300" b="1" noProof="0" dirty="0">
                <a:solidFill>
                  <a:srgbClr val="006600"/>
                </a:solidFill>
                <a:latin typeface="Inter Medium"/>
                <a:ea typeface="Aptos" pitchFamily="34" charset="-122"/>
                <a:cs typeface="Aptos" pitchFamily="34" charset="-120"/>
              </a:rPr>
              <a:t>1. </a:t>
            </a:r>
            <a:r>
              <a:rPr lang="ru-RU" sz="1300" b="1" dirty="0">
                <a:solidFill>
                  <a:srgbClr val="006600"/>
                </a:solidFill>
                <a:latin typeface="Inter Medium"/>
                <a:ea typeface="Aptos" pitchFamily="34" charset="-122"/>
                <a:cs typeface="Aptos" pitchFamily="34" charset="-120"/>
              </a:rPr>
              <a:t>Основной контур </a:t>
            </a:r>
            <a:r>
              <a:rPr lang="ru-RU" sz="1300" b="1" noProof="0" dirty="0">
                <a:solidFill>
                  <a:srgbClr val="006600"/>
                </a:solidFill>
                <a:latin typeface="Inter Medium"/>
                <a:ea typeface="Aptos" pitchFamily="34" charset="-122"/>
                <a:cs typeface="Aptos" pitchFamily="34" charset="-120"/>
              </a:rPr>
              <a:t>роста</a:t>
            </a:r>
            <a:endParaRPr lang="ru-RU" sz="1300" noProof="0" dirty="0">
              <a:solidFill>
                <a:srgbClr val="006600"/>
              </a:solidFill>
              <a:latin typeface="Inter Medium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1053440" y="3196513"/>
            <a:ext cx="109728" cy="109728"/>
          </a:xfrm>
          <a:prstGeom prst="ellipse">
            <a:avLst/>
          </a:prstGeom>
          <a:solidFill>
            <a:srgbClr val="107E73"/>
          </a:solidFill>
          <a:ln w="12700">
            <a:solidFill>
              <a:srgbClr val="107E73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1" name="Text 8"/>
          <p:cNvSpPr/>
          <p:nvPr/>
        </p:nvSpPr>
        <p:spPr>
          <a:xfrm>
            <a:off x="1310140" y="3035093"/>
            <a:ext cx="2471806" cy="13426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600"/>
              </a:spcAft>
            </a:pPr>
            <a:r>
              <a:rPr lang="ru-RU" sz="1000" noProof="0" dirty="0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Высокий спрос на несырьевой экспорт</a:t>
            </a:r>
            <a:endParaRPr lang="ru-RU" sz="1000" noProof="0" dirty="0">
              <a:latin typeface="Inter Medium"/>
            </a:endParaRPr>
          </a:p>
          <a:p>
            <a:pPr>
              <a:spcAft>
                <a:spcPts val="600"/>
              </a:spcAft>
            </a:pPr>
            <a:r>
              <a:rPr lang="ru-RU" sz="1000" noProof="0" dirty="0">
                <a:solidFill>
                  <a:srgbClr val="4D5B61"/>
                </a:solidFill>
                <a:latin typeface="Inter Medium"/>
                <a:ea typeface="Poppins" pitchFamily="34" charset="-122"/>
                <a:cs typeface="Poppins" pitchFamily="34" charset="-120"/>
              </a:rPr>
              <a:t>Потребность в инструментах ЭКА</a:t>
            </a:r>
          </a:p>
          <a:p>
            <a:pPr>
              <a:spcAft>
                <a:spcPts val="600"/>
              </a:spcAft>
            </a:pPr>
            <a:r>
              <a:rPr lang="ru-RU" sz="1000" noProof="0" dirty="0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Высокая правовая и торговая интеграция</a:t>
            </a:r>
          </a:p>
          <a:p>
            <a:pPr>
              <a:spcAft>
                <a:spcPts val="600"/>
              </a:spcAft>
            </a:pPr>
            <a:r>
              <a:rPr lang="ru-RU" sz="1000" dirty="0">
                <a:solidFill>
                  <a:srgbClr val="425466"/>
                </a:solidFill>
                <a:latin typeface="Inter Medium"/>
              </a:rPr>
              <a:t>Доступная логистика</a:t>
            </a:r>
          </a:p>
          <a:p>
            <a:pPr>
              <a:spcAft>
                <a:spcPts val="600"/>
              </a:spcAft>
            </a:pPr>
            <a:r>
              <a:rPr lang="ru-RU" sz="1000" noProof="0" dirty="0">
                <a:solidFill>
                  <a:srgbClr val="4D5B61"/>
                </a:solidFill>
                <a:latin typeface="Inter Medium"/>
                <a:ea typeface="Poppins" pitchFamily="34" charset="-122"/>
                <a:cs typeface="Poppins" pitchFamily="34" charset="-120"/>
              </a:rPr>
              <a:t>Умеренный риск</a:t>
            </a:r>
          </a:p>
        </p:txBody>
      </p:sp>
      <p:sp>
        <p:nvSpPr>
          <p:cNvPr id="12" name="Shape 9"/>
          <p:cNvSpPr/>
          <p:nvPr/>
        </p:nvSpPr>
        <p:spPr>
          <a:xfrm>
            <a:off x="1060690" y="3427932"/>
            <a:ext cx="109728" cy="109728"/>
          </a:xfrm>
          <a:prstGeom prst="ellipse">
            <a:avLst/>
          </a:prstGeom>
          <a:solidFill>
            <a:srgbClr val="107E73"/>
          </a:solidFill>
          <a:ln w="12700">
            <a:solidFill>
              <a:srgbClr val="107E73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4" name="Shape 11"/>
          <p:cNvSpPr/>
          <p:nvPr/>
        </p:nvSpPr>
        <p:spPr>
          <a:xfrm>
            <a:off x="1061278" y="3652523"/>
            <a:ext cx="109728" cy="109728"/>
          </a:xfrm>
          <a:prstGeom prst="ellipse">
            <a:avLst/>
          </a:prstGeom>
          <a:solidFill>
            <a:srgbClr val="107E73"/>
          </a:solidFill>
          <a:ln w="12700">
            <a:solidFill>
              <a:srgbClr val="107E73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5" name="Text 12"/>
          <p:cNvSpPr/>
          <p:nvPr/>
        </p:nvSpPr>
        <p:spPr>
          <a:xfrm>
            <a:off x="1093202" y="4080343"/>
            <a:ext cx="2286000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endParaRPr lang="ru-RU" sz="1000" noProof="0" dirty="0">
              <a:latin typeface="Inter Medium"/>
            </a:endParaRPr>
          </a:p>
        </p:txBody>
      </p:sp>
      <p:sp>
        <p:nvSpPr>
          <p:cNvPr id="18" name="Shape 15"/>
          <p:cNvSpPr/>
          <p:nvPr/>
        </p:nvSpPr>
        <p:spPr>
          <a:xfrm>
            <a:off x="4063866" y="1431198"/>
            <a:ext cx="3951831" cy="1684579"/>
          </a:xfrm>
          <a:prstGeom prst="roundRect">
            <a:avLst>
              <a:gd name="adj" fmla="val 3659"/>
            </a:avLst>
          </a:prstGeom>
          <a:solidFill>
            <a:srgbClr val="DAF4D8"/>
          </a:solidFill>
          <a:ln w="12700">
            <a:solidFill>
              <a:srgbClr val="D4E0F2"/>
            </a:solidFill>
            <a:prstDash val="solid"/>
          </a:ln>
          <a:effectLst>
            <a:outerShdw blurRad="15240" dist="508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9" name="Text 16"/>
          <p:cNvSpPr/>
          <p:nvPr/>
        </p:nvSpPr>
        <p:spPr>
          <a:xfrm>
            <a:off x="4820982" y="1397979"/>
            <a:ext cx="3099104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300" b="1" noProof="0" dirty="0">
                <a:solidFill>
                  <a:srgbClr val="006600"/>
                </a:solidFill>
                <a:latin typeface="Inter Medium"/>
                <a:ea typeface="Aptos" pitchFamily="34" charset="-122"/>
                <a:cs typeface="Aptos" pitchFamily="34" charset="-120"/>
              </a:rPr>
              <a:t>2. Стратегические, но селективные рынки</a:t>
            </a:r>
            <a:endParaRPr lang="ru-RU" sz="1300" noProof="0" dirty="0">
              <a:solidFill>
                <a:srgbClr val="006600"/>
              </a:solidFill>
              <a:latin typeface="Inter Medium"/>
            </a:endParaRPr>
          </a:p>
        </p:txBody>
      </p:sp>
      <p:sp>
        <p:nvSpPr>
          <p:cNvPr id="20" name="Shape 17"/>
          <p:cNvSpPr/>
          <p:nvPr/>
        </p:nvSpPr>
        <p:spPr>
          <a:xfrm>
            <a:off x="4844982" y="2101913"/>
            <a:ext cx="109728" cy="109728"/>
          </a:xfrm>
          <a:prstGeom prst="ellipse">
            <a:avLst/>
          </a:prstGeom>
          <a:solidFill>
            <a:srgbClr val="2A55D6"/>
          </a:solidFill>
          <a:ln w="12700">
            <a:solidFill>
              <a:srgbClr val="2A55D6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1" name="Text 18"/>
          <p:cNvSpPr/>
          <p:nvPr/>
        </p:nvSpPr>
        <p:spPr>
          <a:xfrm>
            <a:off x="5112036" y="1972779"/>
            <a:ext cx="2903661" cy="4688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000" b="1" noProof="0" dirty="0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Россия</a:t>
            </a:r>
            <a:r>
              <a:rPr lang="ru-RU" sz="1000" noProof="0" dirty="0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: значительные объемы и интеграция ЕАЭС, но повышенные санкционные риски.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22" name="Shape 19"/>
          <p:cNvSpPr/>
          <p:nvPr/>
        </p:nvSpPr>
        <p:spPr>
          <a:xfrm>
            <a:off x="4834928" y="2553004"/>
            <a:ext cx="109728" cy="109728"/>
          </a:xfrm>
          <a:prstGeom prst="ellipse">
            <a:avLst/>
          </a:prstGeom>
          <a:solidFill>
            <a:srgbClr val="2A55D6"/>
          </a:solidFill>
          <a:ln w="12700">
            <a:solidFill>
              <a:srgbClr val="2A55D6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3" name="Text 20"/>
          <p:cNvSpPr/>
          <p:nvPr/>
        </p:nvSpPr>
        <p:spPr>
          <a:xfrm>
            <a:off x="5126777" y="2400727"/>
            <a:ext cx="2825925" cy="5004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000" b="1" noProof="0" dirty="0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Китай</a:t>
            </a:r>
            <a:r>
              <a:rPr lang="ru-RU" sz="1000" noProof="0" dirty="0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: стратегическое партнерство, но высокие регуляторные требования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25" name="Text 22"/>
          <p:cNvSpPr/>
          <p:nvPr/>
        </p:nvSpPr>
        <p:spPr>
          <a:xfrm>
            <a:off x="4832914" y="2774007"/>
            <a:ext cx="251311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000" b="1" noProof="0" dirty="0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Работа через отрасли и партнерства</a:t>
            </a:r>
            <a:endParaRPr lang="ru-RU" sz="1000" b="1" noProof="0" dirty="0">
              <a:latin typeface="Inter Medium"/>
            </a:endParaRPr>
          </a:p>
        </p:txBody>
      </p:sp>
      <p:sp>
        <p:nvSpPr>
          <p:cNvPr id="27" name="Text 24"/>
          <p:cNvSpPr/>
          <p:nvPr/>
        </p:nvSpPr>
        <p:spPr>
          <a:xfrm>
            <a:off x="3639312" y="4288536"/>
            <a:ext cx="2066544" cy="1097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endParaRPr lang="ru-RU" sz="860" noProof="0" dirty="0">
              <a:latin typeface="Inter Medium"/>
            </a:endParaRPr>
          </a:p>
        </p:txBody>
      </p:sp>
      <p:sp>
        <p:nvSpPr>
          <p:cNvPr id="28" name="Shape 25"/>
          <p:cNvSpPr/>
          <p:nvPr/>
        </p:nvSpPr>
        <p:spPr>
          <a:xfrm>
            <a:off x="8164543" y="2591321"/>
            <a:ext cx="3941884" cy="1746206"/>
          </a:xfrm>
          <a:prstGeom prst="roundRect">
            <a:avLst>
              <a:gd name="adj" fmla="val 3659"/>
            </a:avLst>
          </a:prstGeom>
          <a:solidFill>
            <a:srgbClr val="EDFAEC"/>
          </a:solidFill>
          <a:ln w="12700">
            <a:solidFill>
              <a:srgbClr val="EED2D2"/>
            </a:solidFill>
            <a:prstDash val="solid"/>
          </a:ln>
          <a:effectLst>
            <a:outerShdw blurRad="15240" dist="508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9" name="Text 26"/>
          <p:cNvSpPr/>
          <p:nvPr/>
        </p:nvSpPr>
        <p:spPr>
          <a:xfrm>
            <a:off x="8756723" y="2568531"/>
            <a:ext cx="2992771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300" b="1" noProof="0" dirty="0">
                <a:solidFill>
                  <a:srgbClr val="1E2A38"/>
                </a:solidFill>
                <a:latin typeface="Inter Medium"/>
                <a:ea typeface="Aptos" pitchFamily="34" charset="-122"/>
                <a:cs typeface="Aptos" pitchFamily="34" charset="-120"/>
              </a:rPr>
              <a:t>3. Хабы и логистические коридоры</a:t>
            </a:r>
            <a:endParaRPr lang="ru-RU" sz="1300" noProof="0" dirty="0">
              <a:latin typeface="Inter Medium"/>
            </a:endParaRPr>
          </a:p>
        </p:txBody>
      </p:sp>
      <p:sp>
        <p:nvSpPr>
          <p:cNvPr id="30" name="Shape 27"/>
          <p:cNvSpPr/>
          <p:nvPr/>
        </p:nvSpPr>
        <p:spPr>
          <a:xfrm>
            <a:off x="9138093" y="3291333"/>
            <a:ext cx="109728" cy="109728"/>
          </a:xfrm>
          <a:prstGeom prst="ellipse">
            <a:avLst/>
          </a:prstGeom>
          <a:solidFill>
            <a:srgbClr val="C91E1E"/>
          </a:solidFill>
          <a:ln w="12700">
            <a:solidFill>
              <a:srgbClr val="C91E1E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1" name="Text 28"/>
          <p:cNvSpPr/>
          <p:nvPr/>
        </p:nvSpPr>
        <p:spPr>
          <a:xfrm>
            <a:off x="9413435" y="3130679"/>
            <a:ext cx="2351107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000" noProof="0" dirty="0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Выход </a:t>
            </a:r>
            <a:r>
              <a:rPr lang="ru-RU" sz="1000" dirty="0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на третьи рынки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32" name="Shape 29"/>
          <p:cNvSpPr/>
          <p:nvPr/>
        </p:nvSpPr>
        <p:spPr>
          <a:xfrm>
            <a:off x="9137071" y="3637874"/>
            <a:ext cx="109728" cy="109728"/>
          </a:xfrm>
          <a:prstGeom prst="ellipse">
            <a:avLst/>
          </a:prstGeom>
          <a:solidFill>
            <a:srgbClr val="C91E1E"/>
          </a:solidFill>
          <a:ln w="12700">
            <a:solidFill>
              <a:srgbClr val="C91E1E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3" name="Text 30"/>
          <p:cNvSpPr/>
          <p:nvPr/>
        </p:nvSpPr>
        <p:spPr>
          <a:xfrm>
            <a:off x="9413435" y="3470673"/>
            <a:ext cx="2200113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000" noProof="0" dirty="0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Логистическая и финансовая связка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38" name="Shape 35"/>
          <p:cNvSpPr/>
          <p:nvPr/>
        </p:nvSpPr>
        <p:spPr>
          <a:xfrm>
            <a:off x="1993806" y="4525349"/>
            <a:ext cx="3816000" cy="1800000"/>
          </a:xfrm>
          <a:prstGeom prst="roundRect">
            <a:avLst>
              <a:gd name="adj" fmla="val 3659"/>
            </a:avLst>
          </a:prstGeom>
          <a:solidFill>
            <a:schemeClr val="bg1">
              <a:lumMod val="85000"/>
            </a:schemeClr>
          </a:solidFill>
          <a:ln w="12700">
            <a:solidFill>
              <a:srgbClr val="F1E6B7"/>
            </a:solidFill>
            <a:prstDash val="solid"/>
          </a:ln>
          <a:effectLst>
            <a:outerShdw blurRad="15240" dist="508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9" name="Text 36"/>
          <p:cNvSpPr/>
          <p:nvPr/>
        </p:nvSpPr>
        <p:spPr>
          <a:xfrm>
            <a:off x="2546043" y="4515707"/>
            <a:ext cx="2794240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300" b="1" noProof="0" dirty="0">
                <a:solidFill>
                  <a:srgbClr val="1E2A38"/>
                </a:solidFill>
                <a:latin typeface="Inter Medium"/>
                <a:ea typeface="Aptos" pitchFamily="34" charset="-122"/>
                <a:cs typeface="Aptos" pitchFamily="34" charset="-120"/>
              </a:rPr>
              <a:t>4. Рынки с повышенным риском</a:t>
            </a:r>
            <a:endParaRPr lang="ru-RU" sz="1300" noProof="0" dirty="0">
              <a:latin typeface="Inter Medium"/>
            </a:endParaRPr>
          </a:p>
        </p:txBody>
      </p:sp>
      <p:sp>
        <p:nvSpPr>
          <p:cNvPr id="40" name="Shape 37"/>
          <p:cNvSpPr/>
          <p:nvPr/>
        </p:nvSpPr>
        <p:spPr>
          <a:xfrm>
            <a:off x="3118445" y="5252117"/>
            <a:ext cx="109728" cy="109728"/>
          </a:xfrm>
          <a:prstGeom prst="ellipse">
            <a:avLst/>
          </a:prstGeom>
          <a:solidFill>
            <a:srgbClr val="C56A0B"/>
          </a:solidFill>
          <a:ln w="12700">
            <a:solidFill>
              <a:srgbClr val="C56A0B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41" name="Text 38"/>
          <p:cNvSpPr/>
          <p:nvPr/>
        </p:nvSpPr>
        <p:spPr>
          <a:xfrm>
            <a:off x="3350471" y="5283802"/>
            <a:ext cx="2579648" cy="7667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800"/>
              </a:spcAft>
              <a:buNone/>
            </a:pPr>
            <a:r>
              <a:rPr lang="ru-RU" sz="1000" noProof="0" dirty="0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Высокий спрос на несырьевой экспорт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000" dirty="0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Потребность в</a:t>
            </a:r>
            <a:r>
              <a:rPr lang="ru-RU" sz="1000" noProof="0" dirty="0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 инструментах ЭКА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000" noProof="0" dirty="0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Высокий риск, санкционные давления</a:t>
            </a:r>
            <a:r>
              <a:rPr lang="ru-RU" sz="1000" dirty="0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000" dirty="0" err="1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Валютно</a:t>
            </a:r>
            <a:r>
              <a:rPr lang="ru-RU" sz="1000" noProof="0" dirty="0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-платежные ограничения</a:t>
            </a:r>
          </a:p>
        </p:txBody>
      </p:sp>
      <p:sp>
        <p:nvSpPr>
          <p:cNvPr id="42" name="Shape 39"/>
          <p:cNvSpPr/>
          <p:nvPr/>
        </p:nvSpPr>
        <p:spPr>
          <a:xfrm>
            <a:off x="3108493" y="5502420"/>
            <a:ext cx="109728" cy="109728"/>
          </a:xfrm>
          <a:prstGeom prst="ellipse">
            <a:avLst/>
          </a:prstGeom>
          <a:solidFill>
            <a:srgbClr val="C56A0B"/>
          </a:solidFill>
          <a:ln w="12700">
            <a:solidFill>
              <a:srgbClr val="C56A0B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44" name="Shape 41"/>
          <p:cNvSpPr/>
          <p:nvPr/>
        </p:nvSpPr>
        <p:spPr>
          <a:xfrm>
            <a:off x="3108493" y="5752723"/>
            <a:ext cx="109728" cy="109728"/>
          </a:xfrm>
          <a:prstGeom prst="ellipse">
            <a:avLst/>
          </a:prstGeom>
          <a:solidFill>
            <a:srgbClr val="C56A0B"/>
          </a:solidFill>
          <a:ln w="12700">
            <a:solidFill>
              <a:srgbClr val="C56A0B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5" name="Text 32"/>
          <p:cNvSpPr/>
          <p:nvPr/>
        </p:nvSpPr>
        <p:spPr>
          <a:xfrm>
            <a:off x="1106780" y="3818935"/>
            <a:ext cx="2286000" cy="27764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endParaRPr lang="ru-RU" sz="1000" noProof="0" dirty="0">
              <a:solidFill>
                <a:srgbClr val="4D5B61"/>
              </a:solidFill>
              <a:latin typeface="Inter Medium"/>
              <a:ea typeface="Poppins" pitchFamily="34" charset="-122"/>
              <a:cs typeface="Poppins" pitchFamily="34" charset="-120"/>
            </a:endParaRPr>
          </a:p>
        </p:txBody>
      </p:sp>
      <p:sp>
        <p:nvSpPr>
          <p:cNvPr id="56" name="Shape 11"/>
          <p:cNvSpPr/>
          <p:nvPr/>
        </p:nvSpPr>
        <p:spPr>
          <a:xfrm>
            <a:off x="1060690" y="3890737"/>
            <a:ext cx="109728" cy="109728"/>
          </a:xfrm>
          <a:prstGeom prst="ellipse">
            <a:avLst/>
          </a:prstGeom>
          <a:solidFill>
            <a:srgbClr val="107E73"/>
          </a:solidFill>
          <a:ln w="12700">
            <a:solidFill>
              <a:srgbClr val="107E73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7" name="Shape 35"/>
          <p:cNvSpPr/>
          <p:nvPr/>
        </p:nvSpPr>
        <p:spPr>
          <a:xfrm>
            <a:off x="6287946" y="4525349"/>
            <a:ext cx="4046679" cy="1800000"/>
          </a:xfrm>
          <a:prstGeom prst="roundRect">
            <a:avLst>
              <a:gd name="adj" fmla="val 3659"/>
            </a:avLst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rgbClr val="F1E6B7"/>
            </a:solidFill>
            <a:prstDash val="solid"/>
          </a:ln>
          <a:effectLst>
            <a:outerShdw blurRad="15240" dist="5080" dir="2700000" algn="bl" rotWithShape="0">
              <a:srgbClr val="000000">
                <a:alpha val="10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8" name="Text 46"/>
          <p:cNvSpPr/>
          <p:nvPr/>
        </p:nvSpPr>
        <p:spPr>
          <a:xfrm>
            <a:off x="6512470" y="4515707"/>
            <a:ext cx="2998070" cy="31550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300" b="1" noProof="0" dirty="0">
                <a:solidFill>
                  <a:srgbClr val="1E2A38"/>
                </a:solidFill>
                <a:latin typeface="Inter Medium"/>
                <a:ea typeface="Aptos" pitchFamily="34" charset="-122"/>
                <a:cs typeface="Aptos" pitchFamily="34" charset="-120"/>
              </a:rPr>
              <a:t>5. Развитые рынки</a:t>
            </a:r>
            <a:endParaRPr lang="ru-RU" sz="1300" noProof="0" dirty="0">
              <a:latin typeface="Inter Medium"/>
            </a:endParaRPr>
          </a:p>
        </p:txBody>
      </p:sp>
      <p:sp>
        <p:nvSpPr>
          <p:cNvPr id="59" name="Text 47"/>
          <p:cNvSpPr/>
          <p:nvPr/>
        </p:nvSpPr>
        <p:spPr>
          <a:xfrm>
            <a:off x="7286784" y="4927741"/>
            <a:ext cx="2743700" cy="14788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800"/>
              </a:spcAft>
              <a:buNone/>
            </a:pPr>
            <a:r>
              <a:rPr lang="ru-RU" sz="1010" noProof="0" dirty="0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низкий риск, устойчивая экономика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010" noProof="0" dirty="0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высокий спрос на сырьевой экспорт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010" noProof="0" dirty="0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минимальный охват инструментами ЭКА 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010" noProof="0" dirty="0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жесткие регуляторные и нетарифные требования</a:t>
            </a:r>
          </a:p>
          <a:p>
            <a:pPr marL="0" indent="0">
              <a:spcAft>
                <a:spcPts val="800"/>
              </a:spcAft>
              <a:buNone/>
            </a:pPr>
            <a:r>
              <a:rPr lang="ru-RU" sz="1010" dirty="0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сложная логистика</a:t>
            </a:r>
            <a:r>
              <a:rPr lang="ru-RU" sz="1010" noProof="0" dirty="0">
                <a:solidFill>
                  <a:srgbClr val="425466"/>
                </a:solidFill>
                <a:latin typeface="Inter Medium"/>
                <a:ea typeface="Aptos" pitchFamily="34" charset="-122"/>
                <a:cs typeface="Aptos" pitchFamily="34" charset="-120"/>
              </a:rPr>
              <a:t> </a:t>
            </a:r>
          </a:p>
        </p:txBody>
      </p:sp>
      <p:sp>
        <p:nvSpPr>
          <p:cNvPr id="60" name="Shape 37"/>
          <p:cNvSpPr/>
          <p:nvPr/>
        </p:nvSpPr>
        <p:spPr>
          <a:xfrm>
            <a:off x="7048514" y="5112667"/>
            <a:ext cx="109728" cy="109728"/>
          </a:xfrm>
          <a:prstGeom prst="ellipse">
            <a:avLst/>
          </a:prstGeom>
          <a:solidFill>
            <a:srgbClr val="C56A0B"/>
          </a:solidFill>
          <a:ln w="12700">
            <a:solidFill>
              <a:srgbClr val="C56A0B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61" name="Shape 37"/>
          <p:cNvSpPr/>
          <p:nvPr/>
        </p:nvSpPr>
        <p:spPr>
          <a:xfrm>
            <a:off x="7048514" y="5384224"/>
            <a:ext cx="109728" cy="109728"/>
          </a:xfrm>
          <a:prstGeom prst="ellipse">
            <a:avLst/>
          </a:prstGeom>
          <a:solidFill>
            <a:srgbClr val="C56A0B"/>
          </a:solidFill>
          <a:ln w="12700">
            <a:solidFill>
              <a:srgbClr val="C56A0B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62" name="Shape 39"/>
          <p:cNvSpPr/>
          <p:nvPr/>
        </p:nvSpPr>
        <p:spPr>
          <a:xfrm>
            <a:off x="7052275" y="5647360"/>
            <a:ext cx="109728" cy="109728"/>
          </a:xfrm>
          <a:prstGeom prst="ellipse">
            <a:avLst/>
          </a:prstGeom>
          <a:solidFill>
            <a:srgbClr val="C56A0B"/>
          </a:solidFill>
          <a:ln w="12700">
            <a:solidFill>
              <a:srgbClr val="C56A0B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6" name="Text 1">
            <a:extLst>
              <a:ext uri="{FF2B5EF4-FFF2-40B4-BE49-F238E27FC236}">
                <a16:creationId xmlns:a16="http://schemas.microsoft.com/office/drawing/2014/main" id="{02BA6BA0-34C7-5C9D-76F3-CF9FDCCA6267}"/>
              </a:ext>
            </a:extLst>
          </p:cNvPr>
          <p:cNvSpPr/>
          <p:nvPr/>
        </p:nvSpPr>
        <p:spPr>
          <a:xfrm>
            <a:off x="3044742" y="390256"/>
            <a:ext cx="6908883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b="1" dirty="0">
                <a:solidFill>
                  <a:srgbClr val="008000"/>
                </a:solidFill>
                <a:latin typeface="Inter Medium"/>
                <a:cs typeface="Arial" pitchFamily="34" charset="-120"/>
              </a:rPr>
              <a:t>Д</a:t>
            </a:r>
            <a:r>
              <a:rPr lang="ru-RU" sz="2400" b="1" noProof="0" dirty="0">
                <a:solidFill>
                  <a:srgbClr val="008000"/>
                </a:solidFill>
                <a:latin typeface="Inter Medium"/>
                <a:cs typeface="Arial" pitchFamily="34" charset="-120"/>
              </a:rPr>
              <a:t>ИФФЕРЕНЦИРОВАННЫЕ МОДЕЛИ ПРИСУТСТВИЯ</a:t>
            </a:r>
          </a:p>
        </p:txBody>
      </p:sp>
      <p:sp>
        <p:nvSpPr>
          <p:cNvPr id="17" name="Text 1">
            <a:extLst>
              <a:ext uri="{FF2B5EF4-FFF2-40B4-BE49-F238E27FC236}">
                <a16:creationId xmlns:a16="http://schemas.microsoft.com/office/drawing/2014/main" id="{AEE76B81-AB4E-8EFD-14E2-0C591D3907E6}"/>
              </a:ext>
            </a:extLst>
          </p:cNvPr>
          <p:cNvSpPr/>
          <p:nvPr/>
        </p:nvSpPr>
        <p:spPr>
          <a:xfrm>
            <a:off x="2095011" y="949313"/>
            <a:ext cx="902097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600" b="1" noProof="0" dirty="0">
                <a:solidFill>
                  <a:srgbClr val="BFA056"/>
                </a:solidFill>
                <a:latin typeface="Inter Medium"/>
                <a:ea typeface="Arial" pitchFamily="34" charset="-122"/>
                <a:cs typeface="Arial" pitchFamily="34" charset="-120"/>
              </a:rPr>
              <a:t>Потенциал сосредоточен в разных типах рынков - каждому соответствует своя модель работы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057ACCC-E820-E004-9706-7AFACE644DA2}"/>
              </a:ext>
            </a:extLst>
          </p:cNvPr>
          <p:cNvSpPr txBox="1"/>
          <p:nvPr/>
        </p:nvSpPr>
        <p:spPr>
          <a:xfrm>
            <a:off x="1096590" y="2842903"/>
            <a:ext cx="24718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noProof="0" dirty="0">
                <a:solidFill>
                  <a:srgbClr val="002060"/>
                </a:solidFill>
                <a:latin typeface="Inter Medium"/>
                <a:ea typeface="Aptos" pitchFamily="34" charset="-122"/>
                <a:cs typeface="Aptos" pitchFamily="34" charset="-120"/>
              </a:rPr>
              <a:t>Центральная Азия и Монголия</a:t>
            </a:r>
            <a:endParaRPr lang="ru-RU" sz="1200" noProof="0" dirty="0">
              <a:solidFill>
                <a:srgbClr val="002060"/>
              </a:solidFill>
              <a:latin typeface="Inter Medium"/>
            </a:endParaRPr>
          </a:p>
        </p:txBody>
      </p:sp>
      <p:sp>
        <p:nvSpPr>
          <p:cNvPr id="47" name="Shape 11">
            <a:extLst>
              <a:ext uri="{FF2B5EF4-FFF2-40B4-BE49-F238E27FC236}">
                <a16:creationId xmlns:a16="http://schemas.microsoft.com/office/drawing/2014/main" id="{AA26F632-306E-D992-E2FD-80CB862498D1}"/>
              </a:ext>
            </a:extLst>
          </p:cNvPr>
          <p:cNvSpPr/>
          <p:nvPr/>
        </p:nvSpPr>
        <p:spPr>
          <a:xfrm>
            <a:off x="1060690" y="4109901"/>
            <a:ext cx="109728" cy="109728"/>
          </a:xfrm>
          <a:prstGeom prst="ellipse">
            <a:avLst/>
          </a:prstGeom>
          <a:solidFill>
            <a:srgbClr val="107E73"/>
          </a:solidFill>
          <a:ln w="12700">
            <a:solidFill>
              <a:srgbClr val="107E73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90AFF44A-C8E5-6A33-44B8-5CDECD55BE66}"/>
              </a:ext>
            </a:extLst>
          </p:cNvPr>
          <p:cNvSpPr txBox="1"/>
          <p:nvPr/>
        </p:nvSpPr>
        <p:spPr>
          <a:xfrm>
            <a:off x="5490003" y="1698649"/>
            <a:ext cx="14565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noProof="0" dirty="0">
                <a:solidFill>
                  <a:srgbClr val="002060"/>
                </a:solidFill>
                <a:latin typeface="Inter Medium"/>
                <a:ea typeface="Aptos" pitchFamily="34" charset="-122"/>
                <a:cs typeface="Aptos" pitchFamily="34" charset="-120"/>
              </a:rPr>
              <a:t>Россия, Китай</a:t>
            </a:r>
            <a:endParaRPr lang="ru-RU" sz="1200" noProof="0" dirty="0">
              <a:solidFill>
                <a:srgbClr val="002060"/>
              </a:solidFill>
              <a:latin typeface="Inter Medium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FBC3F997-64B7-C5E5-3B13-7E51808DACE8}"/>
              </a:ext>
            </a:extLst>
          </p:cNvPr>
          <p:cNvSpPr txBox="1"/>
          <p:nvPr/>
        </p:nvSpPr>
        <p:spPr>
          <a:xfrm>
            <a:off x="9026760" y="2884400"/>
            <a:ext cx="28819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noProof="0" dirty="0">
                <a:solidFill>
                  <a:srgbClr val="66CCFF"/>
                </a:solidFill>
                <a:latin typeface="Inter Medium"/>
                <a:ea typeface="Aptos" pitchFamily="34" charset="-122"/>
                <a:cs typeface="Aptos" pitchFamily="34" charset="-120"/>
              </a:rPr>
              <a:t>Азербайджан, Грузия, ОАЭ, Сингапур</a:t>
            </a:r>
            <a:endParaRPr lang="ru-RU" sz="1200" noProof="0" dirty="0">
              <a:solidFill>
                <a:srgbClr val="66CCFF"/>
              </a:solidFill>
              <a:latin typeface="Inter Medium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58B3478-131E-81E4-3252-0A5938DC45A7}"/>
              </a:ext>
            </a:extLst>
          </p:cNvPr>
          <p:cNvSpPr txBox="1"/>
          <p:nvPr/>
        </p:nvSpPr>
        <p:spPr>
          <a:xfrm>
            <a:off x="6880220" y="4765566"/>
            <a:ext cx="33728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noProof="0" dirty="0">
                <a:solidFill>
                  <a:srgbClr val="008000"/>
                </a:solidFill>
                <a:latin typeface="Inter Medium"/>
                <a:ea typeface="Aptos" pitchFamily="34" charset="-122"/>
                <a:cs typeface="Aptos" pitchFamily="34" charset="-120"/>
              </a:rPr>
              <a:t>Турция</a:t>
            </a:r>
            <a:r>
              <a:rPr lang="ru-RU" sz="1200" b="1" dirty="0">
                <a:solidFill>
                  <a:srgbClr val="008000"/>
                </a:solidFill>
                <a:latin typeface="Inter Medium"/>
                <a:ea typeface="Aptos" pitchFamily="34" charset="-122"/>
                <a:cs typeface="Aptos" pitchFamily="34" charset="-120"/>
              </a:rPr>
              <a:t>, США, ОАЭ, Германия и иные страны </a:t>
            </a:r>
            <a:r>
              <a:rPr lang="ru-RU" sz="1200" b="1" noProof="0" dirty="0">
                <a:solidFill>
                  <a:srgbClr val="008000"/>
                </a:solidFill>
                <a:latin typeface="Inter Medium"/>
                <a:ea typeface="Aptos" pitchFamily="34" charset="-122"/>
                <a:cs typeface="Aptos" pitchFamily="34" charset="-120"/>
              </a:rPr>
              <a:t>ЕС</a:t>
            </a:r>
            <a:endParaRPr lang="ru-RU" sz="120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54" name="Shape 37">
            <a:extLst>
              <a:ext uri="{FF2B5EF4-FFF2-40B4-BE49-F238E27FC236}">
                <a16:creationId xmlns:a16="http://schemas.microsoft.com/office/drawing/2014/main" id="{37A5CC39-30C9-BA1B-E2C3-AB8A9BB8F9D2}"/>
              </a:ext>
            </a:extLst>
          </p:cNvPr>
          <p:cNvSpPr/>
          <p:nvPr/>
        </p:nvSpPr>
        <p:spPr>
          <a:xfrm>
            <a:off x="7057499" y="5905713"/>
            <a:ext cx="109728" cy="109728"/>
          </a:xfrm>
          <a:prstGeom prst="ellipse">
            <a:avLst/>
          </a:prstGeom>
          <a:solidFill>
            <a:srgbClr val="C56A0B"/>
          </a:solidFill>
          <a:ln w="12700">
            <a:solidFill>
              <a:srgbClr val="C56A0B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63" name="Shape 37">
            <a:extLst>
              <a:ext uri="{FF2B5EF4-FFF2-40B4-BE49-F238E27FC236}">
                <a16:creationId xmlns:a16="http://schemas.microsoft.com/office/drawing/2014/main" id="{0D969503-4FC4-6B38-8C6C-74F16B61F084}"/>
              </a:ext>
            </a:extLst>
          </p:cNvPr>
          <p:cNvSpPr/>
          <p:nvPr/>
        </p:nvSpPr>
        <p:spPr>
          <a:xfrm>
            <a:off x="7057499" y="6122406"/>
            <a:ext cx="109728" cy="109728"/>
          </a:xfrm>
          <a:prstGeom prst="ellipse">
            <a:avLst/>
          </a:prstGeom>
          <a:solidFill>
            <a:srgbClr val="C56A0B"/>
          </a:solidFill>
          <a:ln w="12700">
            <a:solidFill>
              <a:srgbClr val="C56A0B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64" name="Text 22">
            <a:extLst>
              <a:ext uri="{FF2B5EF4-FFF2-40B4-BE49-F238E27FC236}">
                <a16:creationId xmlns:a16="http://schemas.microsoft.com/office/drawing/2014/main" id="{1B45DC1C-92D1-B0A5-0B63-2DF6382E81CC}"/>
              </a:ext>
            </a:extLst>
          </p:cNvPr>
          <p:cNvSpPr/>
          <p:nvPr/>
        </p:nvSpPr>
        <p:spPr>
          <a:xfrm>
            <a:off x="6218285" y="6335285"/>
            <a:ext cx="3806588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b="1" dirty="0">
                <a:solidFill>
                  <a:srgbClr val="425466"/>
                </a:solidFill>
                <a:latin typeface="Inter Medium"/>
              </a:rPr>
              <a:t>Сотрудничество через общие проекты – инвестиции в РК + страхование, со/перестрахование и гарантирование за экспортёров</a:t>
            </a:r>
            <a:endParaRPr lang="ru-RU" sz="1000" b="1" noProof="0" dirty="0">
              <a:latin typeface="Inter Medium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02A39F7-E6FD-332E-1E79-81F5278DBD26}"/>
              </a:ext>
            </a:extLst>
          </p:cNvPr>
          <p:cNvSpPr txBox="1"/>
          <p:nvPr/>
        </p:nvSpPr>
        <p:spPr>
          <a:xfrm>
            <a:off x="2787383" y="4820163"/>
            <a:ext cx="275176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200" b="1" noProof="0" dirty="0">
                <a:solidFill>
                  <a:srgbClr val="008000"/>
                </a:solidFill>
                <a:latin typeface="Inter Medium"/>
                <a:ea typeface="Aptos" pitchFamily="34" charset="-122"/>
                <a:cs typeface="Aptos" pitchFamily="34" charset="-120"/>
              </a:rPr>
              <a:t>Афганистан, Беларусь, Туркменистан</a:t>
            </a:r>
            <a:endParaRPr lang="ru-RU" sz="120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66" name="Shape 41">
            <a:extLst>
              <a:ext uri="{FF2B5EF4-FFF2-40B4-BE49-F238E27FC236}">
                <a16:creationId xmlns:a16="http://schemas.microsoft.com/office/drawing/2014/main" id="{7FE5E84E-7003-A04F-8467-7987979E74B9}"/>
              </a:ext>
            </a:extLst>
          </p:cNvPr>
          <p:cNvSpPr/>
          <p:nvPr/>
        </p:nvSpPr>
        <p:spPr>
          <a:xfrm>
            <a:off x="3110048" y="6012678"/>
            <a:ext cx="109728" cy="109728"/>
          </a:xfrm>
          <a:prstGeom prst="ellipse">
            <a:avLst/>
          </a:prstGeom>
          <a:solidFill>
            <a:srgbClr val="C56A0B"/>
          </a:solidFill>
          <a:ln w="12700">
            <a:solidFill>
              <a:srgbClr val="C56A0B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67" name="Text 22">
            <a:extLst>
              <a:ext uri="{FF2B5EF4-FFF2-40B4-BE49-F238E27FC236}">
                <a16:creationId xmlns:a16="http://schemas.microsoft.com/office/drawing/2014/main" id="{3C4BC8F2-8BB6-CB1B-0154-5A6FE70CE9B0}"/>
              </a:ext>
            </a:extLst>
          </p:cNvPr>
          <p:cNvSpPr/>
          <p:nvPr/>
        </p:nvSpPr>
        <p:spPr>
          <a:xfrm>
            <a:off x="2167128" y="6349143"/>
            <a:ext cx="3372023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000" b="1" dirty="0">
                <a:solidFill>
                  <a:srgbClr val="425466"/>
                </a:solidFill>
                <a:latin typeface="Inter Medium"/>
              </a:rPr>
              <a:t>Выборочная работа (</a:t>
            </a:r>
            <a:r>
              <a:rPr lang="en-US" sz="1000" b="1" dirty="0">
                <a:solidFill>
                  <a:srgbClr val="425466"/>
                </a:solidFill>
                <a:latin typeface="Inter Medium"/>
              </a:rPr>
              <a:t>deal-by-deal)</a:t>
            </a:r>
            <a:r>
              <a:rPr lang="ru-RU" sz="1000" b="1" dirty="0">
                <a:solidFill>
                  <a:srgbClr val="425466"/>
                </a:solidFill>
                <a:latin typeface="Inter Medium"/>
              </a:rPr>
              <a:t> либо через внутренний рынок Казахстана</a:t>
            </a:r>
            <a:endParaRPr lang="ru-RU" sz="1000" b="1" noProof="0" dirty="0">
              <a:latin typeface="Inter Medium"/>
            </a:endParaRPr>
          </a:p>
        </p:txBody>
      </p:sp>
      <p:sp>
        <p:nvSpPr>
          <p:cNvPr id="68" name="Text 22">
            <a:extLst>
              <a:ext uri="{FF2B5EF4-FFF2-40B4-BE49-F238E27FC236}">
                <a16:creationId xmlns:a16="http://schemas.microsoft.com/office/drawing/2014/main" id="{FCBFC88B-5C5A-AD9F-5825-F950394F8E18}"/>
              </a:ext>
            </a:extLst>
          </p:cNvPr>
          <p:cNvSpPr/>
          <p:nvPr/>
        </p:nvSpPr>
        <p:spPr>
          <a:xfrm>
            <a:off x="9356325" y="3858065"/>
            <a:ext cx="2513112" cy="4206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000" b="1" dirty="0">
                <a:solidFill>
                  <a:srgbClr val="425466"/>
                </a:solidFill>
                <a:latin typeface="Inter Medium"/>
              </a:rPr>
              <a:t>Региональное расширение через хабы</a:t>
            </a:r>
            <a:endParaRPr lang="ru-RU" sz="1000" b="1" noProof="0" dirty="0">
              <a:latin typeface="Inter Medium"/>
            </a:endParaRPr>
          </a:p>
        </p:txBody>
      </p:sp>
      <p:pic>
        <p:nvPicPr>
          <p:cNvPr id="5" name="Рисунок 4" descr="Цель со сплошной заливкой">
            <a:extLst>
              <a:ext uri="{FF2B5EF4-FFF2-40B4-BE49-F238E27FC236}">
                <a16:creationId xmlns:a16="http://schemas.microsoft.com/office/drawing/2014/main" id="{00AE203C-6CD5-E2BC-0959-1D023C49AA2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952" y="2695503"/>
            <a:ext cx="720000" cy="720000"/>
          </a:xfrm>
          <a:prstGeom prst="rect">
            <a:avLst/>
          </a:prstGeom>
        </p:spPr>
      </p:pic>
      <p:pic>
        <p:nvPicPr>
          <p:cNvPr id="13" name="Рисунок 12" descr="Весы правосудия со сплошной заливкой">
            <a:extLst>
              <a:ext uri="{FF2B5EF4-FFF2-40B4-BE49-F238E27FC236}">
                <a16:creationId xmlns:a16="http://schemas.microsoft.com/office/drawing/2014/main" id="{24BD9C0F-19A5-95D3-CF18-52DA0B3AB8A4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138516" y="1563790"/>
            <a:ext cx="682466" cy="682466"/>
          </a:xfrm>
          <a:prstGeom prst="rect">
            <a:avLst/>
          </a:prstGeom>
        </p:spPr>
      </p:pic>
      <p:pic>
        <p:nvPicPr>
          <p:cNvPr id="24" name="Рисунок 23" descr="Земля со сплошной заливкой">
            <a:extLst>
              <a:ext uri="{FF2B5EF4-FFF2-40B4-BE49-F238E27FC236}">
                <a16:creationId xmlns:a16="http://schemas.microsoft.com/office/drawing/2014/main" id="{93F7EBB5-8091-0316-A3A1-15DFBDE980A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227671" y="2780209"/>
            <a:ext cx="673200" cy="673200"/>
          </a:xfrm>
          <a:prstGeom prst="rect">
            <a:avLst/>
          </a:prstGeom>
        </p:spPr>
      </p:pic>
      <p:pic>
        <p:nvPicPr>
          <p:cNvPr id="37" name="Рисунок 36" descr="Предупреждение со сплошной заливкой">
            <a:extLst>
              <a:ext uri="{FF2B5EF4-FFF2-40B4-BE49-F238E27FC236}">
                <a16:creationId xmlns:a16="http://schemas.microsoft.com/office/drawing/2014/main" id="{81A081F1-DF9C-CC46-067E-FAB2E8190F17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168222" y="4673457"/>
            <a:ext cx="648000" cy="648000"/>
          </a:xfrm>
          <a:prstGeom prst="rect">
            <a:avLst/>
          </a:prstGeom>
        </p:spPr>
      </p:pic>
      <p:pic>
        <p:nvPicPr>
          <p:cNvPr id="43" name="Рисунок 42" descr="Компас на карте со сплошной заливкой">
            <a:extLst>
              <a:ext uri="{FF2B5EF4-FFF2-40B4-BE49-F238E27FC236}">
                <a16:creationId xmlns:a16="http://schemas.microsoft.com/office/drawing/2014/main" id="{97F98222-4E41-17F1-6C75-17728A4C172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277481" y="4638643"/>
            <a:ext cx="6732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2631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4">
            <a:extLst>
              <a:ext uri="{FF2B5EF4-FFF2-40B4-BE49-F238E27FC236}">
                <a16:creationId xmlns:a16="http://schemas.microsoft.com/office/drawing/2014/main" id="{59AE0EDC-1D68-D365-515A-32B87CAD5E58}"/>
              </a:ext>
            </a:extLst>
          </p:cNvPr>
          <p:cNvSpPr/>
          <p:nvPr/>
        </p:nvSpPr>
        <p:spPr>
          <a:xfrm>
            <a:off x="5667648" y="1929048"/>
            <a:ext cx="6169676" cy="3439964"/>
          </a:xfrm>
          <a:prstGeom prst="roundRect">
            <a:avLst>
              <a:gd name="adj" fmla="val 1000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sz="1100" noProof="0" dirty="0">
              <a:latin typeface="Inter Medium"/>
            </a:endParaRPr>
          </a:p>
        </p:txBody>
      </p:sp>
      <p:pic>
        <p:nvPicPr>
          <p:cNvPr id="39" name="Рисунок 38" descr="Изображение выглядит как Шрифт, снимок экрана, текст, логотип  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8718D3A-FA3D-CAD1-96A1-FC05349FF4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8" y="89243"/>
            <a:ext cx="2163034" cy="537121"/>
          </a:xfrm>
          <a:prstGeom prst="rect">
            <a:avLst/>
          </a:prstGeom>
        </p:spPr>
      </p:pic>
      <p:sp>
        <p:nvSpPr>
          <p:cNvPr id="69" name="Text 2"/>
          <p:cNvSpPr/>
          <p:nvPr/>
        </p:nvSpPr>
        <p:spPr>
          <a:xfrm>
            <a:off x="281178" y="6445689"/>
            <a:ext cx="1600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880" dirty="0">
                <a:solidFill>
                  <a:srgbClr val="00803D"/>
                </a:solidFill>
                <a:latin typeface="Inter Medium"/>
                <a:ea typeface="Inter" pitchFamily="34" charset="-122"/>
                <a:cs typeface="Inter" pitchFamily="34" charset="-120"/>
              </a:rPr>
              <a:t>www.kazakhexport.kz</a:t>
            </a:r>
            <a:endParaRPr lang="en-US" sz="880" dirty="0">
              <a:latin typeface="Inter Medium"/>
            </a:endParaRPr>
          </a:p>
        </p:txBody>
      </p:sp>
      <p:sp>
        <p:nvSpPr>
          <p:cNvPr id="70" name="Text 3"/>
          <p:cNvSpPr/>
          <p:nvPr/>
        </p:nvSpPr>
        <p:spPr>
          <a:xfrm>
            <a:off x="3047238" y="338938"/>
            <a:ext cx="7410691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400" b="1" dirty="0">
                <a:solidFill>
                  <a:srgbClr val="008000"/>
                </a:solidFill>
                <a:latin typeface="Inter Medium"/>
                <a:cs typeface="Arial" pitchFamily="34" charset="-120"/>
              </a:rPr>
              <a:t>ПОТЕНЦИАЛ НЕСЫРЬЕВОГО ЭКСПОРТА ПО ОТРАСЛЯМ</a:t>
            </a:r>
            <a:endParaRPr lang="en-US" sz="2400" b="1" dirty="0">
              <a:solidFill>
                <a:srgbClr val="008000"/>
              </a:solidFill>
              <a:latin typeface="Inter Medium"/>
              <a:cs typeface="Arial" pitchFamily="34" charset="-120"/>
            </a:endParaRPr>
          </a:p>
        </p:txBody>
      </p:sp>
      <p:sp>
        <p:nvSpPr>
          <p:cNvPr id="71" name="Shape 5"/>
          <p:cNvSpPr/>
          <p:nvPr/>
        </p:nvSpPr>
        <p:spPr>
          <a:xfrm>
            <a:off x="825246" y="1710512"/>
            <a:ext cx="4443984" cy="4256948"/>
          </a:xfrm>
          <a:prstGeom prst="roundRect">
            <a:avLst>
              <a:gd name="adj" fmla="val 2235"/>
            </a:avLst>
          </a:prstGeom>
          <a:solidFill>
            <a:srgbClr val="FFFFFF"/>
          </a:solidFill>
          <a:ln w="12700">
            <a:solidFill>
              <a:srgbClr val="DCD5C8"/>
            </a:solidFill>
            <a:prstDash val="solid"/>
          </a:ln>
          <a:effectLst>
            <a:outerShdw blurRad="19050" dist="635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ru-RU">
              <a:latin typeface="Inter Medium"/>
            </a:endParaRPr>
          </a:p>
        </p:txBody>
      </p:sp>
      <p:sp>
        <p:nvSpPr>
          <p:cNvPr id="72" name="Text 6"/>
          <p:cNvSpPr/>
          <p:nvPr/>
        </p:nvSpPr>
        <p:spPr>
          <a:xfrm>
            <a:off x="1008126" y="1929968"/>
            <a:ext cx="356616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20" b="1" dirty="0">
                <a:solidFill>
                  <a:srgbClr val="00803D"/>
                </a:solidFill>
                <a:latin typeface="Inter Medium"/>
                <a:ea typeface="Inter" pitchFamily="34" charset="-122"/>
                <a:cs typeface="Inter" pitchFamily="34" charset="-120"/>
              </a:rPr>
              <a:t>КЛЮЧЕВЫЕ ВЫВОДЫ</a:t>
            </a:r>
            <a:endParaRPr lang="en-US" sz="1220" dirty="0">
              <a:latin typeface="Inter Medium"/>
            </a:endParaRPr>
          </a:p>
        </p:txBody>
      </p:sp>
      <p:sp>
        <p:nvSpPr>
          <p:cNvPr id="73" name="Text 7"/>
          <p:cNvSpPr/>
          <p:nvPr/>
        </p:nvSpPr>
        <p:spPr>
          <a:xfrm>
            <a:off x="994986" y="2278836"/>
            <a:ext cx="2926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1</a:t>
            </a:r>
            <a:endParaRPr lang="en-US" sz="2200" dirty="0">
              <a:latin typeface="Inter Medium"/>
            </a:endParaRPr>
          </a:p>
        </p:txBody>
      </p:sp>
      <p:sp>
        <p:nvSpPr>
          <p:cNvPr id="89" name="Text 9"/>
          <p:cNvSpPr/>
          <p:nvPr/>
        </p:nvSpPr>
        <p:spPr>
          <a:xfrm>
            <a:off x="942428" y="3309410"/>
            <a:ext cx="2926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2</a:t>
            </a:r>
            <a:endParaRPr lang="en-US" sz="2200" dirty="0">
              <a:latin typeface="Inter Medium"/>
            </a:endParaRPr>
          </a:p>
        </p:txBody>
      </p:sp>
      <p:sp>
        <p:nvSpPr>
          <p:cNvPr id="90" name="Text 10"/>
          <p:cNvSpPr/>
          <p:nvPr/>
        </p:nvSpPr>
        <p:spPr>
          <a:xfrm>
            <a:off x="1267483" y="3189476"/>
            <a:ext cx="3749039" cy="87840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sz="1130" dirty="0">
              <a:latin typeface="Inter Medium"/>
            </a:endParaRPr>
          </a:p>
        </p:txBody>
      </p:sp>
      <p:sp>
        <p:nvSpPr>
          <p:cNvPr id="91" name="Text 11"/>
          <p:cNvSpPr/>
          <p:nvPr/>
        </p:nvSpPr>
        <p:spPr>
          <a:xfrm>
            <a:off x="931056" y="4217631"/>
            <a:ext cx="2926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2200" b="1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3</a:t>
            </a:r>
            <a:endParaRPr lang="en-US" sz="2200" dirty="0">
              <a:latin typeface="Inter Medium"/>
            </a:endParaRPr>
          </a:p>
        </p:txBody>
      </p:sp>
      <p:sp>
        <p:nvSpPr>
          <p:cNvPr id="95" name="Text 15"/>
          <p:cNvSpPr/>
          <p:nvPr/>
        </p:nvSpPr>
        <p:spPr>
          <a:xfrm>
            <a:off x="5788152" y="2153020"/>
            <a:ext cx="6049173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kk-KZ" sz="1230" b="1" dirty="0">
                <a:solidFill>
                  <a:srgbClr val="00803D"/>
                </a:solidFill>
                <a:latin typeface="Inter Medium"/>
                <a:ea typeface="Inter" pitchFamily="34" charset="-122"/>
                <a:cs typeface="Inter" pitchFamily="34" charset="-120"/>
              </a:rPr>
              <a:t>ТОЧКИ РОСТА</a:t>
            </a:r>
            <a:r>
              <a:rPr lang="en-US" sz="1230" b="1" dirty="0">
                <a:solidFill>
                  <a:srgbClr val="00803D"/>
                </a:solidFill>
                <a:latin typeface="Inter Medium"/>
                <a:ea typeface="Inter" pitchFamily="34" charset="-122"/>
                <a:cs typeface="Inter" pitchFamily="34" charset="-120"/>
              </a:rPr>
              <a:t> </a:t>
            </a:r>
            <a:r>
              <a:rPr lang="kk-KZ" sz="1230" b="1" dirty="0">
                <a:solidFill>
                  <a:srgbClr val="00803D"/>
                </a:solidFill>
                <a:latin typeface="Inter Medium"/>
                <a:ea typeface="Inter" pitchFamily="34" charset="-122"/>
                <a:cs typeface="Inter" pitchFamily="34" charset="-120"/>
              </a:rPr>
              <a:t> </a:t>
            </a:r>
            <a:endParaRPr lang="en-US" sz="1230" dirty="0">
              <a:latin typeface="Inter Medium"/>
            </a:endParaRPr>
          </a:p>
        </p:txBody>
      </p:sp>
      <p:sp>
        <p:nvSpPr>
          <p:cNvPr id="96" name="Text 16"/>
          <p:cNvSpPr/>
          <p:nvPr/>
        </p:nvSpPr>
        <p:spPr>
          <a:xfrm>
            <a:off x="5788152" y="2609088"/>
            <a:ext cx="221284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803D"/>
                </a:solidFill>
                <a:latin typeface="Inter Medium"/>
                <a:ea typeface="Inter" pitchFamily="34" charset="-122"/>
                <a:cs typeface="Inter" pitchFamily="34" charset="-120"/>
              </a:rPr>
              <a:t>МЕТАЛЛЫ И МЕТАЛЛОИЗДЕЛИЯ</a:t>
            </a:r>
            <a:endParaRPr lang="en-US" sz="1100" b="1" dirty="0">
              <a:solidFill>
                <a:srgbClr val="00803D"/>
              </a:solidFill>
              <a:latin typeface="Inter Medium"/>
            </a:endParaRPr>
          </a:p>
        </p:txBody>
      </p:sp>
      <p:sp>
        <p:nvSpPr>
          <p:cNvPr id="97" name="Shape 17"/>
          <p:cNvSpPr/>
          <p:nvPr/>
        </p:nvSpPr>
        <p:spPr>
          <a:xfrm>
            <a:off x="8165592" y="2636520"/>
            <a:ext cx="2468880" cy="164592"/>
          </a:xfrm>
          <a:prstGeom prst="roundRect">
            <a:avLst>
              <a:gd name="adj" fmla="val 27778"/>
            </a:avLst>
          </a:prstGeom>
          <a:solidFill>
            <a:srgbClr val="DDD7CB"/>
          </a:solidFill>
          <a:ln w="12700">
            <a:solidFill>
              <a:srgbClr val="DDD7CB"/>
            </a:solidFill>
            <a:prstDash val="solid"/>
          </a:ln>
        </p:spPr>
        <p:txBody>
          <a:bodyPr/>
          <a:lstStyle/>
          <a:p>
            <a:endParaRPr lang="ru-RU">
              <a:latin typeface="Inter Medium"/>
            </a:endParaRPr>
          </a:p>
        </p:txBody>
      </p:sp>
      <p:sp>
        <p:nvSpPr>
          <p:cNvPr id="98" name="Shape 18"/>
          <p:cNvSpPr/>
          <p:nvPr/>
        </p:nvSpPr>
        <p:spPr>
          <a:xfrm>
            <a:off x="8165592" y="2636520"/>
            <a:ext cx="2468880" cy="164592"/>
          </a:xfrm>
          <a:prstGeom prst="roundRect">
            <a:avLst>
              <a:gd name="adj" fmla="val 27778"/>
            </a:avLst>
          </a:prstGeom>
          <a:solidFill>
            <a:srgbClr val="00803D"/>
          </a:solidFill>
          <a:ln w="12700">
            <a:solidFill>
              <a:srgbClr val="00803D"/>
            </a:solidFill>
            <a:prstDash val="solid"/>
          </a:ln>
        </p:spPr>
        <p:txBody>
          <a:bodyPr/>
          <a:lstStyle/>
          <a:p>
            <a:endParaRPr lang="ru-RU">
              <a:solidFill>
                <a:srgbClr val="00803D"/>
              </a:solidFill>
              <a:latin typeface="Inter Medium"/>
            </a:endParaRPr>
          </a:p>
        </p:txBody>
      </p:sp>
      <p:sp>
        <p:nvSpPr>
          <p:cNvPr id="99" name="Text 19"/>
          <p:cNvSpPr/>
          <p:nvPr/>
        </p:nvSpPr>
        <p:spPr>
          <a:xfrm>
            <a:off x="10853928" y="2590800"/>
            <a:ext cx="685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00803D"/>
                </a:solidFill>
                <a:latin typeface="Inter Medium"/>
                <a:ea typeface="Inter" pitchFamily="34" charset="-122"/>
                <a:cs typeface="Inter" pitchFamily="34" charset="-120"/>
              </a:rPr>
              <a:t>$5,6 млрд</a:t>
            </a:r>
            <a:endParaRPr lang="en-US" sz="1200" dirty="0">
              <a:solidFill>
                <a:srgbClr val="00803D"/>
              </a:solidFill>
              <a:latin typeface="Inter Medium"/>
            </a:endParaRPr>
          </a:p>
        </p:txBody>
      </p:sp>
      <p:sp>
        <p:nvSpPr>
          <p:cNvPr id="100" name="Text 20"/>
          <p:cNvSpPr/>
          <p:nvPr/>
        </p:nvSpPr>
        <p:spPr>
          <a:xfrm>
            <a:off x="5788152" y="3121152"/>
            <a:ext cx="221284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803D"/>
                </a:solidFill>
                <a:latin typeface="Inter Medium"/>
                <a:ea typeface="Inter" pitchFamily="34" charset="-122"/>
                <a:cs typeface="Inter" pitchFamily="34" charset="-120"/>
              </a:rPr>
              <a:t>ХИМИЯ И НЕФТЕХИМИЯ</a:t>
            </a:r>
            <a:endParaRPr lang="en-US" sz="1100" b="1" dirty="0">
              <a:solidFill>
                <a:srgbClr val="00803D"/>
              </a:solidFill>
              <a:latin typeface="Inter Medium"/>
            </a:endParaRPr>
          </a:p>
        </p:txBody>
      </p:sp>
      <p:sp>
        <p:nvSpPr>
          <p:cNvPr id="101" name="Shape 21"/>
          <p:cNvSpPr/>
          <p:nvPr/>
        </p:nvSpPr>
        <p:spPr>
          <a:xfrm>
            <a:off x="8165592" y="3148584"/>
            <a:ext cx="2468880" cy="164592"/>
          </a:xfrm>
          <a:prstGeom prst="roundRect">
            <a:avLst>
              <a:gd name="adj" fmla="val 27778"/>
            </a:avLst>
          </a:prstGeom>
          <a:solidFill>
            <a:srgbClr val="EAE6DE"/>
          </a:solidFill>
          <a:ln w="12700">
            <a:solidFill>
              <a:srgbClr val="DDD7CB"/>
            </a:solidFill>
            <a:prstDash val="solid"/>
          </a:ln>
        </p:spPr>
        <p:txBody>
          <a:bodyPr/>
          <a:lstStyle/>
          <a:p>
            <a:endParaRPr lang="ru-RU">
              <a:latin typeface="Inter Medium"/>
            </a:endParaRPr>
          </a:p>
        </p:txBody>
      </p:sp>
      <p:sp>
        <p:nvSpPr>
          <p:cNvPr id="102" name="Shape 22"/>
          <p:cNvSpPr/>
          <p:nvPr/>
        </p:nvSpPr>
        <p:spPr>
          <a:xfrm>
            <a:off x="8165592" y="3148584"/>
            <a:ext cx="1278527" cy="164592"/>
          </a:xfrm>
          <a:prstGeom prst="roundRect">
            <a:avLst>
              <a:gd name="adj" fmla="val 27778"/>
            </a:avLst>
          </a:prstGeom>
          <a:solidFill>
            <a:srgbClr val="00B456"/>
          </a:solidFill>
          <a:ln w="12700">
            <a:solidFill>
              <a:srgbClr val="00803D"/>
            </a:solidFill>
            <a:prstDash val="solid"/>
          </a:ln>
        </p:spPr>
        <p:txBody>
          <a:bodyPr/>
          <a:lstStyle/>
          <a:p>
            <a:endParaRPr lang="ru-RU">
              <a:latin typeface="Inter Medium"/>
            </a:endParaRPr>
          </a:p>
        </p:txBody>
      </p:sp>
      <p:sp>
        <p:nvSpPr>
          <p:cNvPr id="103" name="Text 23"/>
          <p:cNvSpPr/>
          <p:nvPr/>
        </p:nvSpPr>
        <p:spPr>
          <a:xfrm>
            <a:off x="10853928" y="3102864"/>
            <a:ext cx="685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00B456"/>
                </a:solidFill>
                <a:latin typeface="Inter Medium"/>
                <a:ea typeface="Inter" pitchFamily="34" charset="-122"/>
                <a:cs typeface="Inter" pitchFamily="34" charset="-120"/>
              </a:rPr>
              <a:t>$2,9 млрд</a:t>
            </a:r>
            <a:endParaRPr lang="en-US" sz="1200" dirty="0">
              <a:solidFill>
                <a:srgbClr val="00B456"/>
              </a:solidFill>
              <a:latin typeface="Inter Medium"/>
            </a:endParaRPr>
          </a:p>
        </p:txBody>
      </p:sp>
      <p:sp>
        <p:nvSpPr>
          <p:cNvPr id="104" name="Text 24"/>
          <p:cNvSpPr/>
          <p:nvPr/>
        </p:nvSpPr>
        <p:spPr>
          <a:xfrm>
            <a:off x="5788151" y="3973207"/>
            <a:ext cx="221284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100" b="1" dirty="0">
                <a:solidFill>
                  <a:srgbClr val="00803D"/>
                </a:solidFill>
                <a:latin typeface="Inter Medium"/>
                <a:ea typeface="Inter" pitchFamily="34" charset="-122"/>
                <a:cs typeface="Inter" pitchFamily="34" charset="-120"/>
              </a:rPr>
              <a:t>АПК</a:t>
            </a:r>
            <a:r>
              <a:rPr lang="ru-RU" sz="1100" b="1" dirty="0">
                <a:solidFill>
                  <a:srgbClr val="00803D"/>
                </a:solidFill>
                <a:latin typeface="Inter Medium"/>
                <a:ea typeface="Inter" pitchFamily="34" charset="-122"/>
                <a:cs typeface="Inter" pitchFamily="34" charset="-120"/>
              </a:rPr>
              <a:t> (ПЕРЕРАБОТКА)</a:t>
            </a:r>
            <a:endParaRPr lang="en-US" sz="1100" b="1" dirty="0">
              <a:solidFill>
                <a:srgbClr val="00803D"/>
              </a:solidFill>
              <a:latin typeface="Inter Medium"/>
            </a:endParaRPr>
          </a:p>
        </p:txBody>
      </p:sp>
      <p:sp>
        <p:nvSpPr>
          <p:cNvPr id="105" name="Shape 25"/>
          <p:cNvSpPr/>
          <p:nvPr/>
        </p:nvSpPr>
        <p:spPr>
          <a:xfrm>
            <a:off x="8165591" y="4000639"/>
            <a:ext cx="2468880" cy="164592"/>
          </a:xfrm>
          <a:prstGeom prst="roundRect">
            <a:avLst>
              <a:gd name="adj" fmla="val 27778"/>
            </a:avLst>
          </a:prstGeom>
          <a:solidFill>
            <a:srgbClr val="EAE6DE"/>
          </a:solidFill>
          <a:ln w="12700">
            <a:solidFill>
              <a:srgbClr val="DDD7CB"/>
            </a:solidFill>
            <a:prstDash val="solid"/>
          </a:ln>
        </p:spPr>
        <p:txBody>
          <a:bodyPr/>
          <a:lstStyle/>
          <a:p>
            <a:endParaRPr lang="ru-RU">
              <a:latin typeface="Inter Medium"/>
            </a:endParaRPr>
          </a:p>
        </p:txBody>
      </p:sp>
      <p:sp>
        <p:nvSpPr>
          <p:cNvPr id="106" name="Shape 26"/>
          <p:cNvSpPr/>
          <p:nvPr/>
        </p:nvSpPr>
        <p:spPr>
          <a:xfrm>
            <a:off x="8165591" y="4000639"/>
            <a:ext cx="661307" cy="164592"/>
          </a:xfrm>
          <a:prstGeom prst="roundRect">
            <a:avLst>
              <a:gd name="adj" fmla="val 27778"/>
            </a:avLst>
          </a:prstGeom>
          <a:solidFill>
            <a:srgbClr val="8BFFC2"/>
          </a:solidFill>
          <a:ln w="12700">
            <a:solidFill>
              <a:srgbClr val="00B456"/>
            </a:solidFill>
            <a:prstDash val="solid"/>
          </a:ln>
        </p:spPr>
        <p:txBody>
          <a:bodyPr/>
          <a:lstStyle/>
          <a:p>
            <a:endParaRPr lang="ru-RU">
              <a:latin typeface="Inter Medium"/>
            </a:endParaRPr>
          </a:p>
        </p:txBody>
      </p:sp>
      <p:sp>
        <p:nvSpPr>
          <p:cNvPr id="107" name="Text 27"/>
          <p:cNvSpPr/>
          <p:nvPr/>
        </p:nvSpPr>
        <p:spPr>
          <a:xfrm>
            <a:off x="10853927" y="3954919"/>
            <a:ext cx="685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$1,5 млрд</a:t>
            </a:r>
            <a:endParaRPr lang="en-US" sz="1200" dirty="0">
              <a:latin typeface="Inter Medium"/>
            </a:endParaRPr>
          </a:p>
        </p:txBody>
      </p:sp>
      <p:sp>
        <p:nvSpPr>
          <p:cNvPr id="108" name="Text 28"/>
          <p:cNvSpPr/>
          <p:nvPr/>
        </p:nvSpPr>
        <p:spPr>
          <a:xfrm>
            <a:off x="5788151" y="4485271"/>
            <a:ext cx="221284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803D"/>
                </a:solidFill>
                <a:latin typeface="Inter Medium"/>
                <a:ea typeface="Inter" pitchFamily="34" charset="-122"/>
                <a:cs typeface="Inter" pitchFamily="34" charset="-120"/>
              </a:rPr>
              <a:t>ПИЩЕВАЯ ПРОМЫШЛЕННОСТЬ</a:t>
            </a:r>
            <a:endParaRPr lang="en-US" sz="1000" b="1" dirty="0">
              <a:solidFill>
                <a:srgbClr val="00803D"/>
              </a:solidFill>
              <a:latin typeface="Inter Medium"/>
            </a:endParaRPr>
          </a:p>
        </p:txBody>
      </p:sp>
      <p:sp>
        <p:nvSpPr>
          <p:cNvPr id="109" name="Shape 29"/>
          <p:cNvSpPr/>
          <p:nvPr/>
        </p:nvSpPr>
        <p:spPr>
          <a:xfrm>
            <a:off x="8165591" y="4512703"/>
            <a:ext cx="2468880" cy="164592"/>
          </a:xfrm>
          <a:prstGeom prst="roundRect">
            <a:avLst>
              <a:gd name="adj" fmla="val 27778"/>
            </a:avLst>
          </a:prstGeom>
          <a:solidFill>
            <a:srgbClr val="EAE6DE"/>
          </a:solidFill>
          <a:ln w="12700">
            <a:solidFill>
              <a:srgbClr val="DDD7CB"/>
            </a:solidFill>
            <a:prstDash val="solid"/>
          </a:ln>
        </p:spPr>
        <p:txBody>
          <a:bodyPr/>
          <a:lstStyle/>
          <a:p>
            <a:endParaRPr lang="ru-RU">
              <a:latin typeface="Inter Medium"/>
            </a:endParaRPr>
          </a:p>
        </p:txBody>
      </p:sp>
      <p:sp>
        <p:nvSpPr>
          <p:cNvPr id="110" name="Shape 30"/>
          <p:cNvSpPr/>
          <p:nvPr/>
        </p:nvSpPr>
        <p:spPr>
          <a:xfrm>
            <a:off x="8165591" y="4512703"/>
            <a:ext cx="365923" cy="164592"/>
          </a:xfrm>
          <a:prstGeom prst="roundRect">
            <a:avLst>
              <a:gd name="adj" fmla="val 27778"/>
            </a:avLst>
          </a:prstGeom>
          <a:solidFill>
            <a:srgbClr val="D1FFE7"/>
          </a:solidFill>
          <a:ln w="12700">
            <a:solidFill>
              <a:srgbClr val="7CBF94"/>
            </a:solidFill>
            <a:prstDash val="solid"/>
          </a:ln>
        </p:spPr>
        <p:txBody>
          <a:bodyPr/>
          <a:lstStyle/>
          <a:p>
            <a:endParaRPr lang="ru-RU">
              <a:latin typeface="Inter Medium"/>
            </a:endParaRPr>
          </a:p>
        </p:txBody>
      </p:sp>
      <p:sp>
        <p:nvSpPr>
          <p:cNvPr id="111" name="Text 31"/>
          <p:cNvSpPr/>
          <p:nvPr/>
        </p:nvSpPr>
        <p:spPr>
          <a:xfrm>
            <a:off x="10853927" y="4466983"/>
            <a:ext cx="685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$830 млн</a:t>
            </a:r>
            <a:endParaRPr lang="en-US" sz="1200" dirty="0">
              <a:latin typeface="Inter Medium"/>
            </a:endParaRPr>
          </a:p>
        </p:txBody>
      </p:sp>
      <p:sp>
        <p:nvSpPr>
          <p:cNvPr id="112" name="Text 32"/>
          <p:cNvSpPr/>
          <p:nvPr/>
        </p:nvSpPr>
        <p:spPr>
          <a:xfrm>
            <a:off x="5788151" y="4997335"/>
            <a:ext cx="2212848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en-US" sz="1000" b="1" dirty="0">
                <a:solidFill>
                  <a:srgbClr val="00803D"/>
                </a:solidFill>
                <a:latin typeface="Inter Medium"/>
                <a:ea typeface="Inter" pitchFamily="34" charset="-122"/>
                <a:cs typeface="Inter" pitchFamily="34" charset="-120"/>
              </a:rPr>
              <a:t>ЛЕГКАЯ ПРОМЫШЛЕННОСТЬ</a:t>
            </a:r>
            <a:endParaRPr lang="en-US" sz="1000" b="1" dirty="0">
              <a:solidFill>
                <a:srgbClr val="00803D"/>
              </a:solidFill>
              <a:latin typeface="Inter Medium"/>
            </a:endParaRPr>
          </a:p>
        </p:txBody>
      </p:sp>
      <p:sp>
        <p:nvSpPr>
          <p:cNvPr id="113" name="Shape 33"/>
          <p:cNvSpPr/>
          <p:nvPr/>
        </p:nvSpPr>
        <p:spPr>
          <a:xfrm>
            <a:off x="8165591" y="5024767"/>
            <a:ext cx="2468880" cy="164592"/>
          </a:xfrm>
          <a:prstGeom prst="roundRect">
            <a:avLst>
              <a:gd name="adj" fmla="val 27778"/>
            </a:avLst>
          </a:prstGeom>
          <a:solidFill>
            <a:srgbClr val="EAE6DE"/>
          </a:solidFill>
          <a:ln w="12700">
            <a:solidFill>
              <a:srgbClr val="DDD7CB"/>
            </a:solidFill>
            <a:prstDash val="solid"/>
          </a:ln>
        </p:spPr>
        <p:txBody>
          <a:bodyPr/>
          <a:lstStyle/>
          <a:p>
            <a:endParaRPr lang="ru-RU">
              <a:latin typeface="Inter Medium"/>
            </a:endParaRPr>
          </a:p>
        </p:txBody>
      </p:sp>
      <p:sp>
        <p:nvSpPr>
          <p:cNvPr id="114" name="Shape 34"/>
          <p:cNvSpPr/>
          <p:nvPr/>
        </p:nvSpPr>
        <p:spPr>
          <a:xfrm>
            <a:off x="8165591" y="5024767"/>
            <a:ext cx="56872" cy="164592"/>
          </a:xfrm>
          <a:prstGeom prst="roundRect">
            <a:avLst>
              <a:gd name="adj" fmla="val 80391"/>
            </a:avLst>
          </a:prstGeom>
          <a:solidFill>
            <a:schemeClr val="accent2">
              <a:lumMod val="60000"/>
              <a:lumOff val="40000"/>
            </a:schemeClr>
          </a:solidFill>
          <a:ln w="12700">
            <a:solidFill>
              <a:schemeClr val="accent2">
                <a:lumMod val="40000"/>
                <a:lumOff val="60000"/>
              </a:schemeClr>
            </a:solidFill>
            <a:prstDash val="solid"/>
          </a:ln>
        </p:spPr>
        <p:txBody>
          <a:bodyPr/>
          <a:lstStyle/>
          <a:p>
            <a:endParaRPr lang="ru-RU">
              <a:latin typeface="Inter Medium"/>
            </a:endParaRPr>
          </a:p>
        </p:txBody>
      </p:sp>
      <p:sp>
        <p:nvSpPr>
          <p:cNvPr id="115" name="Text 35"/>
          <p:cNvSpPr/>
          <p:nvPr/>
        </p:nvSpPr>
        <p:spPr>
          <a:xfrm>
            <a:off x="10853927" y="4979047"/>
            <a:ext cx="685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$129 млн</a:t>
            </a:r>
            <a:endParaRPr lang="en-US" sz="1200" dirty="0">
              <a:latin typeface="Inter Medium"/>
            </a:endParaRPr>
          </a:p>
        </p:txBody>
      </p:sp>
      <p:sp>
        <p:nvSpPr>
          <p:cNvPr id="116" name="Shape 36"/>
          <p:cNvSpPr/>
          <p:nvPr/>
        </p:nvSpPr>
        <p:spPr>
          <a:xfrm flipV="1">
            <a:off x="5788151" y="5481967"/>
            <a:ext cx="5872542" cy="30443"/>
          </a:xfrm>
          <a:prstGeom prst="line">
            <a:avLst/>
          </a:prstGeom>
          <a:noFill/>
          <a:ln w="12700">
            <a:solidFill>
              <a:srgbClr val="DCD5C8"/>
            </a:solidFill>
            <a:prstDash val="solid"/>
          </a:ln>
        </p:spPr>
        <p:txBody>
          <a:bodyPr/>
          <a:lstStyle/>
          <a:p>
            <a:endParaRPr lang="ru-RU">
              <a:latin typeface="Inter Medium"/>
            </a:endParaRPr>
          </a:p>
        </p:txBody>
      </p:sp>
      <p:sp>
        <p:nvSpPr>
          <p:cNvPr id="117" name="Text 37"/>
          <p:cNvSpPr/>
          <p:nvPr/>
        </p:nvSpPr>
        <p:spPr>
          <a:xfrm>
            <a:off x="5844278" y="5661620"/>
            <a:ext cx="5816415" cy="4023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130" dirty="0">
                <a:solidFill>
                  <a:schemeClr val="bg2">
                    <a:lumMod val="25000"/>
                  </a:schemeClr>
                </a:solidFill>
                <a:latin typeface="Inter Medium"/>
                <a:ea typeface="Inter" pitchFamily="34" charset="-122"/>
                <a:cs typeface="Inter" pitchFamily="34" charset="-120"/>
              </a:rPr>
              <a:t>Машиностроение и электроника - отдельное стратегическое направление роста, связанное с локализацией, развитием производства комплектующих для железнодорожной техники, кабельной продукции и электроаппаратуры.</a:t>
            </a:r>
            <a:endParaRPr lang="en-US" sz="1130" dirty="0">
              <a:solidFill>
                <a:schemeClr val="bg2">
                  <a:lumMod val="25000"/>
                </a:schemeClr>
              </a:solidFill>
              <a:latin typeface="Inter Medium"/>
            </a:endParaRPr>
          </a:p>
        </p:txBody>
      </p:sp>
      <p:sp>
        <p:nvSpPr>
          <p:cNvPr id="118" name="Text 20"/>
          <p:cNvSpPr/>
          <p:nvPr/>
        </p:nvSpPr>
        <p:spPr>
          <a:xfrm>
            <a:off x="5778625" y="3549999"/>
            <a:ext cx="2377441" cy="17485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en-US" sz="1100" b="1" dirty="0">
                <a:solidFill>
                  <a:srgbClr val="00803D"/>
                </a:solidFill>
                <a:latin typeface="Inter Medium"/>
                <a:ea typeface="Inter" pitchFamily="34" charset="-122"/>
                <a:cs typeface="Inter" pitchFamily="34" charset="-120"/>
              </a:rPr>
              <a:t>МАШИНОСТРОЕНИЕ И </a:t>
            </a:r>
            <a:r>
              <a:rPr lang="kk-KZ" sz="1100" b="1" dirty="0">
                <a:solidFill>
                  <a:srgbClr val="00803D"/>
                </a:solidFill>
                <a:latin typeface="Inter Medium"/>
                <a:ea typeface="Inter" pitchFamily="34" charset="-122"/>
                <a:cs typeface="Inter" pitchFamily="34" charset="-120"/>
              </a:rPr>
              <a:t>Э</a:t>
            </a:r>
            <a:r>
              <a:rPr lang="en-US" sz="1100" b="1" dirty="0">
                <a:solidFill>
                  <a:srgbClr val="00803D"/>
                </a:solidFill>
                <a:latin typeface="Inter Medium"/>
                <a:ea typeface="Inter" pitchFamily="34" charset="-122"/>
                <a:cs typeface="Inter" pitchFamily="34" charset="-120"/>
              </a:rPr>
              <a:t>ЛЕКТРОНИКА</a:t>
            </a:r>
          </a:p>
        </p:txBody>
      </p:sp>
      <p:sp>
        <p:nvSpPr>
          <p:cNvPr id="119" name="Shape 21"/>
          <p:cNvSpPr/>
          <p:nvPr/>
        </p:nvSpPr>
        <p:spPr>
          <a:xfrm>
            <a:off x="8165591" y="3550740"/>
            <a:ext cx="2468880" cy="164592"/>
          </a:xfrm>
          <a:prstGeom prst="roundRect">
            <a:avLst>
              <a:gd name="adj" fmla="val 27778"/>
            </a:avLst>
          </a:prstGeom>
          <a:solidFill>
            <a:srgbClr val="EAE6DE"/>
          </a:solidFill>
          <a:ln w="12700">
            <a:solidFill>
              <a:srgbClr val="DDD7CB"/>
            </a:solidFill>
            <a:prstDash val="solid"/>
          </a:ln>
        </p:spPr>
        <p:txBody>
          <a:bodyPr/>
          <a:lstStyle/>
          <a:p>
            <a:endParaRPr lang="ru-RU">
              <a:latin typeface="Inter Medium"/>
            </a:endParaRPr>
          </a:p>
        </p:txBody>
      </p:sp>
      <p:sp>
        <p:nvSpPr>
          <p:cNvPr id="120" name="Shape 22"/>
          <p:cNvSpPr/>
          <p:nvPr/>
        </p:nvSpPr>
        <p:spPr>
          <a:xfrm>
            <a:off x="8165592" y="3552788"/>
            <a:ext cx="803841" cy="165600"/>
          </a:xfrm>
          <a:prstGeom prst="roundRect">
            <a:avLst>
              <a:gd name="adj" fmla="val 27778"/>
            </a:avLst>
          </a:prstGeom>
          <a:solidFill>
            <a:srgbClr val="05FF7C"/>
          </a:solidFill>
          <a:ln w="12700">
            <a:solidFill>
              <a:srgbClr val="00803D"/>
            </a:solidFill>
            <a:prstDash val="solid"/>
          </a:ln>
        </p:spPr>
        <p:txBody>
          <a:bodyPr/>
          <a:lstStyle/>
          <a:p>
            <a:endParaRPr lang="ru-RU">
              <a:solidFill>
                <a:srgbClr val="05FF7C"/>
              </a:solidFill>
              <a:latin typeface="Inter Medium"/>
            </a:endParaRPr>
          </a:p>
        </p:txBody>
      </p:sp>
      <p:sp>
        <p:nvSpPr>
          <p:cNvPr id="121" name="Text 23"/>
          <p:cNvSpPr/>
          <p:nvPr/>
        </p:nvSpPr>
        <p:spPr>
          <a:xfrm>
            <a:off x="10853928" y="3510104"/>
            <a:ext cx="6858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en-US" sz="1200" b="1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$</a:t>
            </a:r>
            <a:r>
              <a:rPr lang="kk-KZ" sz="1200" b="1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1</a:t>
            </a:r>
            <a:r>
              <a:rPr lang="en-US" sz="1200" b="1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,</a:t>
            </a:r>
            <a:r>
              <a:rPr lang="kk-KZ" sz="1200" b="1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6</a:t>
            </a:r>
            <a:r>
              <a:rPr lang="en-US" sz="1200" b="1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 млрд</a:t>
            </a:r>
            <a:endParaRPr lang="en-US" sz="1200" dirty="0">
              <a:latin typeface="Inter Medium"/>
            </a:endParaRPr>
          </a:p>
        </p:txBody>
      </p:sp>
      <p:sp>
        <p:nvSpPr>
          <p:cNvPr id="2" name="Text 1">
            <a:extLst>
              <a:ext uri="{FF2B5EF4-FFF2-40B4-BE49-F238E27FC236}">
                <a16:creationId xmlns:a16="http://schemas.microsoft.com/office/drawing/2014/main" id="{9AB45E74-1EA0-408D-7025-3EFC66080D6B}"/>
              </a:ext>
            </a:extLst>
          </p:cNvPr>
          <p:cNvSpPr/>
          <p:nvPr/>
        </p:nvSpPr>
        <p:spPr>
          <a:xfrm>
            <a:off x="2002413" y="1052331"/>
            <a:ext cx="9020972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600" b="1" noProof="0" dirty="0">
                <a:solidFill>
                  <a:srgbClr val="BFA056"/>
                </a:solidFill>
                <a:latin typeface="Inter Medium"/>
                <a:ea typeface="Arial" pitchFamily="34" charset="-122"/>
                <a:cs typeface="Arial" pitchFamily="34" charset="-120"/>
              </a:rPr>
              <a:t>Рост обеспечивается за счёт перехода от сырья к глубокой переработке и компонентной продукции</a:t>
            </a:r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5A4A254E-2107-0F68-7FC7-40A6EBDB4139}"/>
              </a:ext>
            </a:extLst>
          </p:cNvPr>
          <p:cNvSpPr/>
          <p:nvPr/>
        </p:nvSpPr>
        <p:spPr>
          <a:xfrm>
            <a:off x="1230377" y="2278836"/>
            <a:ext cx="3897208" cy="414171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30" dirty="0">
                <a:solidFill>
                  <a:schemeClr val="bg2">
                    <a:lumMod val="25000"/>
                  </a:schemeClr>
                </a:solidFill>
                <a:latin typeface="Inter Medium"/>
              </a:rPr>
              <a:t>Рост сосредоточен в переходе к более высоким звеньям цепочек стоимости</a:t>
            </a:r>
          </a:p>
        </p:txBody>
      </p:sp>
      <p:sp>
        <p:nvSpPr>
          <p:cNvPr id="6" name="Прямоугольник: скругленные углы 5">
            <a:extLst>
              <a:ext uri="{FF2B5EF4-FFF2-40B4-BE49-F238E27FC236}">
                <a16:creationId xmlns:a16="http://schemas.microsoft.com/office/drawing/2014/main" id="{FBA643B4-813F-D851-935E-07F695FF0476}"/>
              </a:ext>
            </a:extLst>
          </p:cNvPr>
          <p:cNvSpPr/>
          <p:nvPr/>
        </p:nvSpPr>
        <p:spPr>
          <a:xfrm>
            <a:off x="1223664" y="2838154"/>
            <a:ext cx="3897208" cy="1161968"/>
          </a:xfrm>
          <a:prstGeom prst="roundRect">
            <a:avLst/>
          </a:prstGeom>
          <a:solidFill>
            <a:srgbClr val="CCFF99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kk-KZ" sz="1130" b="1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Металлургия</a:t>
            </a:r>
            <a:r>
              <a:rPr lang="kk-KZ" sz="1130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 - драйвер масштабирования</a:t>
            </a:r>
          </a:p>
          <a:p>
            <a:pPr>
              <a:spcAft>
                <a:spcPts val="600"/>
              </a:spcAft>
            </a:pPr>
            <a:r>
              <a:rPr lang="ru-RU" sz="1130" b="1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Химическая отрасль, агропереработка и пищевая промышленность </a:t>
            </a:r>
            <a:r>
              <a:rPr lang="ru-RU" sz="1130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– база диверсификации</a:t>
            </a:r>
          </a:p>
          <a:p>
            <a:pPr>
              <a:spcAft>
                <a:spcPts val="600"/>
              </a:spcAft>
            </a:pPr>
            <a:r>
              <a:rPr lang="ru-RU" sz="1130" b="1" dirty="0">
                <a:solidFill>
                  <a:srgbClr val="10221A"/>
                </a:solidFill>
                <a:latin typeface="Inter Medium"/>
                <a:cs typeface="Inter" pitchFamily="34" charset="-120"/>
              </a:rPr>
              <a:t>Машиностроение</a:t>
            </a:r>
            <a:r>
              <a:rPr lang="ru-RU" sz="1130" dirty="0">
                <a:solidFill>
                  <a:srgbClr val="10221A"/>
                </a:solidFill>
                <a:latin typeface="Inter Medium"/>
                <a:cs typeface="Inter" pitchFamily="34" charset="-120"/>
              </a:rPr>
              <a:t> - стратегическое направление локализации</a:t>
            </a:r>
            <a:endParaRPr lang="en-US" sz="1130" dirty="0">
              <a:latin typeface="Inter Medium"/>
            </a:endParaRPr>
          </a:p>
        </p:txBody>
      </p:sp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DB897F93-D3FE-CBC2-D365-1F430922E1B7}"/>
              </a:ext>
            </a:extLst>
          </p:cNvPr>
          <p:cNvSpPr/>
          <p:nvPr/>
        </p:nvSpPr>
        <p:spPr>
          <a:xfrm>
            <a:off x="1203685" y="4156192"/>
            <a:ext cx="3897208" cy="41417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30" dirty="0">
                <a:solidFill>
                  <a:schemeClr val="bg2">
                    <a:lumMod val="25000"/>
                  </a:schemeClr>
                </a:solidFill>
                <a:latin typeface="Inter Medium"/>
              </a:rPr>
              <a:t>Ключевой фактор - реализуемость сделок</a:t>
            </a: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D4A4E1B2-F793-7599-623B-7AB3BDFE20AC}"/>
              </a:ext>
            </a:extLst>
          </p:cNvPr>
          <p:cNvSpPr/>
          <p:nvPr/>
        </p:nvSpPr>
        <p:spPr>
          <a:xfrm>
            <a:off x="1203685" y="4723777"/>
            <a:ext cx="3897208" cy="41417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30" dirty="0">
                <a:solidFill>
                  <a:schemeClr val="bg2">
                    <a:lumMod val="25000"/>
                  </a:schemeClr>
                </a:solidFill>
                <a:latin typeface="Inter Medium"/>
              </a:rPr>
              <a:t>Конкурентоспособность включает продукт, логистику и финансирование</a:t>
            </a:r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24ED2052-6E6B-4CB6-1FC8-2DFCC6E429C9}"/>
              </a:ext>
            </a:extLst>
          </p:cNvPr>
          <p:cNvSpPr/>
          <p:nvPr/>
        </p:nvSpPr>
        <p:spPr>
          <a:xfrm>
            <a:off x="1229120" y="5303442"/>
            <a:ext cx="3897208" cy="414171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30" dirty="0">
                <a:solidFill>
                  <a:schemeClr val="bg2">
                    <a:lumMod val="25000"/>
                  </a:schemeClr>
                </a:solidFill>
                <a:latin typeface="Inter Medium"/>
              </a:rPr>
              <a:t>Фокус — устойчивые экспортные модели, а не разовые поставки</a:t>
            </a:r>
          </a:p>
        </p:txBody>
      </p:sp>
      <p:sp>
        <p:nvSpPr>
          <p:cNvPr id="10" name="Text 11">
            <a:extLst>
              <a:ext uri="{FF2B5EF4-FFF2-40B4-BE49-F238E27FC236}">
                <a16:creationId xmlns:a16="http://schemas.microsoft.com/office/drawing/2014/main" id="{718F42E8-E285-20F2-8D7F-C2928BA9786C}"/>
              </a:ext>
            </a:extLst>
          </p:cNvPr>
          <p:cNvSpPr/>
          <p:nvPr/>
        </p:nvSpPr>
        <p:spPr>
          <a:xfrm>
            <a:off x="942428" y="4793703"/>
            <a:ext cx="2926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200" b="1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4</a:t>
            </a:r>
            <a:endParaRPr lang="en-US" sz="2200" dirty="0">
              <a:latin typeface="Inter Medium"/>
            </a:endParaRPr>
          </a:p>
        </p:txBody>
      </p:sp>
      <p:sp>
        <p:nvSpPr>
          <p:cNvPr id="11" name="Text 11">
            <a:extLst>
              <a:ext uri="{FF2B5EF4-FFF2-40B4-BE49-F238E27FC236}">
                <a16:creationId xmlns:a16="http://schemas.microsoft.com/office/drawing/2014/main" id="{B36E3521-7710-4A44-8452-6D87554684CB}"/>
              </a:ext>
            </a:extLst>
          </p:cNvPr>
          <p:cNvSpPr/>
          <p:nvPr/>
        </p:nvSpPr>
        <p:spPr>
          <a:xfrm>
            <a:off x="967233" y="5355842"/>
            <a:ext cx="2926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200" b="1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5</a:t>
            </a:r>
            <a:endParaRPr lang="en-US" sz="2200" dirty="0">
              <a:latin typeface="Inter Medium"/>
            </a:endParaRPr>
          </a:p>
        </p:txBody>
      </p:sp>
      <p:sp>
        <p:nvSpPr>
          <p:cNvPr id="13" name="Text 15">
            <a:extLst>
              <a:ext uri="{FF2B5EF4-FFF2-40B4-BE49-F238E27FC236}">
                <a16:creationId xmlns:a16="http://schemas.microsoft.com/office/drawing/2014/main" id="{7E06A020-5C90-6CD6-CB6C-A858E3D2C8B0}"/>
              </a:ext>
            </a:extLst>
          </p:cNvPr>
          <p:cNvSpPr/>
          <p:nvPr/>
        </p:nvSpPr>
        <p:spPr>
          <a:xfrm>
            <a:off x="10056327" y="2081005"/>
            <a:ext cx="1595200" cy="26542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230" b="1" dirty="0">
                <a:solidFill>
                  <a:srgbClr val="00803D"/>
                </a:solidFill>
                <a:latin typeface="Inter Medium"/>
                <a:cs typeface="Inter" pitchFamily="34" charset="-120"/>
              </a:rPr>
              <a:t>ПОТЕНЦИАЛ</a:t>
            </a:r>
            <a:r>
              <a:rPr lang="en-US" sz="1230" b="1" dirty="0">
                <a:solidFill>
                  <a:srgbClr val="00803D"/>
                </a:solidFill>
                <a:latin typeface="Inter Medium"/>
                <a:cs typeface="Inter" pitchFamily="34" charset="-120"/>
              </a:rPr>
              <a:t> </a:t>
            </a:r>
            <a:r>
              <a:rPr lang="en-US" sz="1200" b="1" dirty="0">
                <a:solidFill>
                  <a:srgbClr val="008000"/>
                </a:solidFill>
                <a:latin typeface="Inter Medium"/>
                <a:ea typeface="Inter" pitchFamily="34" charset="-122"/>
                <a:cs typeface="Inter" pitchFamily="34" charset="-120"/>
              </a:rPr>
              <a:t>&gt;$</a:t>
            </a:r>
            <a:r>
              <a:rPr lang="ru-RU" sz="1200" b="1" dirty="0">
                <a:solidFill>
                  <a:srgbClr val="008000"/>
                </a:solidFill>
                <a:latin typeface="Inter Medium"/>
                <a:ea typeface="Inter" pitchFamily="34" charset="-122"/>
                <a:cs typeface="Inter" pitchFamily="34" charset="-120"/>
              </a:rPr>
              <a:t>12</a:t>
            </a:r>
            <a:r>
              <a:rPr lang="en-US" sz="1200" b="1" dirty="0">
                <a:solidFill>
                  <a:srgbClr val="008000"/>
                </a:solidFill>
                <a:latin typeface="Inter Medium"/>
                <a:ea typeface="Inter" pitchFamily="34" charset="-122"/>
                <a:cs typeface="Inter" pitchFamily="34" charset="-120"/>
              </a:rPr>
              <a:t> </a:t>
            </a:r>
            <a:r>
              <a:rPr lang="en-US" sz="1200" b="1" dirty="0" err="1">
                <a:solidFill>
                  <a:srgbClr val="008000"/>
                </a:solidFill>
                <a:latin typeface="Inter Medium"/>
                <a:ea typeface="Inter" pitchFamily="34" charset="-122"/>
                <a:cs typeface="Inter" pitchFamily="34" charset="-120"/>
              </a:rPr>
              <a:t>млрд</a:t>
            </a:r>
            <a:endParaRPr lang="en-US" sz="1200" dirty="0">
              <a:solidFill>
                <a:srgbClr val="008000"/>
              </a:solidFill>
              <a:latin typeface="Inter Medium"/>
            </a:endParaRPr>
          </a:p>
        </p:txBody>
      </p:sp>
    </p:spTree>
    <p:extLst>
      <p:ext uri="{BB962C8B-B14F-4D97-AF65-F5344CB8AC3E}">
        <p14:creationId xmlns:p14="http://schemas.microsoft.com/office/powerpoint/2010/main" val="791282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38" descr="Изображение выглядит как Шрифт, снимок экрана, текст, логотип  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8718D3A-FA3D-CAD1-96A1-FC05349FF4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168" y="89243"/>
            <a:ext cx="2163034" cy="537121"/>
          </a:xfrm>
          <a:prstGeom prst="rect">
            <a:avLst/>
          </a:prstGeom>
        </p:spPr>
      </p:pic>
      <p:sp>
        <p:nvSpPr>
          <p:cNvPr id="44" name="Shape 5"/>
          <p:cNvSpPr/>
          <p:nvPr/>
        </p:nvSpPr>
        <p:spPr>
          <a:xfrm>
            <a:off x="1088136" y="1171619"/>
            <a:ext cx="10076688" cy="384048"/>
          </a:xfrm>
          <a:prstGeom prst="roundRect">
            <a:avLst>
              <a:gd name="adj" fmla="val 14286"/>
            </a:avLst>
          </a:prstGeom>
          <a:solidFill>
            <a:srgbClr val="BFA056"/>
          </a:solidFill>
          <a:ln w="12700">
            <a:solidFill>
              <a:srgbClr val="F2E9D6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45" name="Text 6"/>
          <p:cNvSpPr/>
          <p:nvPr/>
        </p:nvSpPr>
        <p:spPr>
          <a:xfrm>
            <a:off x="1440180" y="1255863"/>
            <a:ext cx="9372600" cy="18228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200" b="1" noProof="0" dirty="0">
                <a:solidFill>
                  <a:schemeClr val="bg1"/>
                </a:solidFill>
                <a:latin typeface="Inter Medium"/>
                <a:ea typeface="Inter" pitchFamily="34" charset="-122"/>
                <a:cs typeface="Inter" pitchFamily="34" charset="-120"/>
              </a:rPr>
              <a:t>Рост формируется там, где совпадают: производственный резерв × спрос × реализуемая логистика</a:t>
            </a:r>
            <a:endParaRPr lang="ru-RU" sz="1200" noProof="0" dirty="0">
              <a:solidFill>
                <a:schemeClr val="bg1"/>
              </a:solidFill>
              <a:latin typeface="Inter Medium"/>
            </a:endParaRPr>
          </a:p>
        </p:txBody>
      </p:sp>
      <p:sp>
        <p:nvSpPr>
          <p:cNvPr id="46" name="Shape 7"/>
          <p:cNvSpPr/>
          <p:nvPr/>
        </p:nvSpPr>
        <p:spPr>
          <a:xfrm>
            <a:off x="812800" y="1672668"/>
            <a:ext cx="5231384" cy="1446218"/>
          </a:xfrm>
          <a:prstGeom prst="roundRect">
            <a:avLst>
              <a:gd name="adj" fmla="val 5263"/>
            </a:avLst>
          </a:prstGeom>
          <a:solidFill>
            <a:srgbClr val="FFFFFF"/>
          </a:solidFill>
          <a:ln w="12700">
            <a:solidFill>
              <a:srgbClr val="DCD5C8"/>
            </a:solidFill>
            <a:prstDash val="solid"/>
          </a:ln>
          <a:effectLst>
            <a:outerShdw blurRad="19050" dist="635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47" name="Text 8"/>
          <p:cNvSpPr/>
          <p:nvPr/>
        </p:nvSpPr>
        <p:spPr>
          <a:xfrm>
            <a:off x="926865" y="1765395"/>
            <a:ext cx="4572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600" b="1" noProof="0" dirty="0">
                <a:solidFill>
                  <a:srgbClr val="008000"/>
                </a:solidFill>
                <a:latin typeface="Inter Medium"/>
                <a:ea typeface="Inter" pitchFamily="34" charset="-122"/>
                <a:cs typeface="Inter" pitchFamily="34" charset="-120"/>
              </a:rPr>
              <a:t>АПК И ПИЩЕВАЯ ОТРАСЛЬ</a:t>
            </a:r>
            <a:endParaRPr lang="ru-RU" sz="160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48" name="Text 9"/>
          <p:cNvSpPr/>
          <p:nvPr/>
        </p:nvSpPr>
        <p:spPr>
          <a:xfrm>
            <a:off x="930909" y="2344385"/>
            <a:ext cx="4984497" cy="25758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050" b="1" noProof="0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Продукция: </a:t>
            </a:r>
            <a:r>
              <a:rPr lang="ru-RU" sz="1050" noProof="0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Бобовые, мясо, кормовые, премиксы, масложировая, макароны и крупы</a:t>
            </a:r>
            <a:endParaRPr lang="ru-RU" sz="1050" noProof="0" dirty="0">
              <a:latin typeface="Inter Medium"/>
            </a:endParaRPr>
          </a:p>
        </p:txBody>
      </p:sp>
      <p:sp>
        <p:nvSpPr>
          <p:cNvPr id="49" name="Text 10"/>
          <p:cNvSpPr/>
          <p:nvPr/>
        </p:nvSpPr>
        <p:spPr>
          <a:xfrm>
            <a:off x="931945" y="2041003"/>
            <a:ext cx="4858514" cy="2747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00" b="1" noProof="0" dirty="0">
                <a:solidFill>
                  <a:srgbClr val="002060"/>
                </a:solidFill>
                <a:latin typeface="Inter Medium"/>
                <a:ea typeface="Inter" pitchFamily="34" charset="-122"/>
                <a:cs typeface="Inter" pitchFamily="34" charset="-120"/>
              </a:rPr>
              <a:t>Рынки: Узбекистан, Китай, Турция, ОАЭ, </a:t>
            </a:r>
            <a:r>
              <a:rPr lang="kk-KZ" sz="1200" b="1" dirty="0">
                <a:solidFill>
                  <a:srgbClr val="002060"/>
                </a:solidFill>
                <a:latin typeface="Inter Medium"/>
                <a:ea typeface="Inter" pitchFamily="34" charset="-122"/>
                <a:cs typeface="Inter" pitchFamily="34" charset="-120"/>
              </a:rPr>
              <a:t>Афганистан</a:t>
            </a:r>
            <a:r>
              <a:rPr lang="ru-RU" sz="1200" b="1" dirty="0">
                <a:solidFill>
                  <a:srgbClr val="002060"/>
                </a:solidFill>
                <a:latin typeface="Inter Medium"/>
                <a:ea typeface="Inter" pitchFamily="34" charset="-122"/>
                <a:cs typeface="Inter" pitchFamily="34" charset="-120"/>
              </a:rPr>
              <a:t>, </a:t>
            </a:r>
            <a:r>
              <a:rPr lang="ru-RU" sz="1200" b="1" noProof="0" dirty="0">
                <a:solidFill>
                  <a:srgbClr val="002060"/>
                </a:solidFill>
                <a:latin typeface="Inter Medium"/>
                <a:ea typeface="Inter" pitchFamily="34" charset="-122"/>
                <a:cs typeface="Inter" pitchFamily="34" charset="-120"/>
              </a:rPr>
              <a:t>Индия, Монголия</a:t>
            </a:r>
            <a:endParaRPr lang="ru-RU" sz="1200" b="1" noProof="0" dirty="0">
              <a:solidFill>
                <a:srgbClr val="002060"/>
              </a:solidFill>
              <a:latin typeface="Inter Medium"/>
            </a:endParaRPr>
          </a:p>
        </p:txBody>
      </p:sp>
      <p:sp>
        <p:nvSpPr>
          <p:cNvPr id="50" name="Shape 11"/>
          <p:cNvSpPr/>
          <p:nvPr/>
        </p:nvSpPr>
        <p:spPr>
          <a:xfrm>
            <a:off x="949960" y="2650730"/>
            <a:ext cx="4929632" cy="361602"/>
          </a:xfrm>
          <a:prstGeom prst="roundRect">
            <a:avLst>
              <a:gd name="adj" fmla="val 21429"/>
            </a:avLst>
          </a:prstGeom>
          <a:solidFill>
            <a:srgbClr val="F2E9D6"/>
          </a:solidFill>
          <a:ln w="12700">
            <a:solidFill>
              <a:srgbClr val="F2E9D6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1" name="Text 12"/>
          <p:cNvSpPr/>
          <p:nvPr/>
        </p:nvSpPr>
        <p:spPr>
          <a:xfrm>
            <a:off x="1041400" y="2685092"/>
            <a:ext cx="4835181" cy="32576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Драйвер: </a:t>
            </a:r>
            <a:r>
              <a:rPr lang="ru-RU" sz="1000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устойчивый внешний спрос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Ограничение: </a:t>
            </a:r>
            <a:r>
              <a:rPr lang="ru-RU" sz="1000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мощности переработки и сертификация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52" name="Shape 13"/>
          <p:cNvSpPr/>
          <p:nvPr/>
        </p:nvSpPr>
        <p:spPr>
          <a:xfrm>
            <a:off x="6208776" y="1672668"/>
            <a:ext cx="5231384" cy="1446218"/>
          </a:xfrm>
          <a:prstGeom prst="roundRect">
            <a:avLst>
              <a:gd name="adj" fmla="val 5263"/>
            </a:avLst>
          </a:prstGeom>
          <a:solidFill>
            <a:srgbClr val="FFFFFF"/>
          </a:solidFill>
          <a:ln w="12700">
            <a:solidFill>
              <a:srgbClr val="DCD5C8"/>
            </a:solidFill>
            <a:prstDash val="solid"/>
          </a:ln>
          <a:effectLst>
            <a:outerShdw blurRad="19050" dist="635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3" name="Text 14"/>
          <p:cNvSpPr/>
          <p:nvPr/>
        </p:nvSpPr>
        <p:spPr>
          <a:xfrm>
            <a:off x="6345936" y="1779520"/>
            <a:ext cx="4572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600" b="1" noProof="0" dirty="0">
                <a:solidFill>
                  <a:srgbClr val="008000"/>
                </a:solidFill>
                <a:latin typeface="Inter Medium"/>
                <a:ea typeface="Inter" pitchFamily="34" charset="-122"/>
                <a:cs typeface="Inter" pitchFamily="34" charset="-120"/>
              </a:rPr>
              <a:t>МЕТАЛЛУРГИЯ</a:t>
            </a:r>
            <a:endParaRPr lang="ru-RU" sz="160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54" name="Text 15"/>
          <p:cNvSpPr/>
          <p:nvPr/>
        </p:nvSpPr>
        <p:spPr>
          <a:xfrm>
            <a:off x="6331514" y="2364647"/>
            <a:ext cx="5064957" cy="2373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050" b="1" noProof="0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Продукция: </a:t>
            </a:r>
            <a:r>
              <a:rPr lang="ru-RU" sz="1050" noProof="0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Прокат, трубы, металлоконструкции, крепеж, тех. металлы и ювелирные</a:t>
            </a:r>
            <a:endParaRPr lang="ru-RU" sz="1050" noProof="0" dirty="0">
              <a:latin typeface="Inter Medium"/>
            </a:endParaRPr>
          </a:p>
        </p:txBody>
      </p:sp>
      <p:sp>
        <p:nvSpPr>
          <p:cNvPr id="55" name="Text 16"/>
          <p:cNvSpPr/>
          <p:nvPr/>
        </p:nvSpPr>
        <p:spPr>
          <a:xfrm>
            <a:off x="6331515" y="2077654"/>
            <a:ext cx="45720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00" b="1" noProof="0" dirty="0">
                <a:solidFill>
                  <a:srgbClr val="002060"/>
                </a:solidFill>
                <a:latin typeface="Inter Medium"/>
                <a:ea typeface="Inter" pitchFamily="34" charset="-122"/>
                <a:cs typeface="Inter" pitchFamily="34" charset="-120"/>
              </a:rPr>
              <a:t>Рынки: Азербайджан, Кыргызстан, Турция, ОАЭ, Италия</a:t>
            </a:r>
            <a:endParaRPr lang="ru-RU" sz="1200" b="1" noProof="0" dirty="0">
              <a:solidFill>
                <a:srgbClr val="002060"/>
              </a:solidFill>
              <a:latin typeface="Inter Medium"/>
            </a:endParaRPr>
          </a:p>
        </p:txBody>
      </p:sp>
      <p:sp>
        <p:nvSpPr>
          <p:cNvPr id="56" name="Shape 17"/>
          <p:cNvSpPr/>
          <p:nvPr/>
        </p:nvSpPr>
        <p:spPr>
          <a:xfrm>
            <a:off x="6373368" y="2654886"/>
            <a:ext cx="4626864" cy="357446"/>
          </a:xfrm>
          <a:prstGeom prst="roundRect">
            <a:avLst>
              <a:gd name="adj" fmla="val 21429"/>
            </a:avLst>
          </a:prstGeom>
          <a:solidFill>
            <a:srgbClr val="F2E9D6"/>
          </a:solidFill>
          <a:ln w="12700">
            <a:solidFill>
              <a:srgbClr val="F2E9D6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7" name="Text 18"/>
          <p:cNvSpPr/>
          <p:nvPr/>
        </p:nvSpPr>
        <p:spPr>
          <a:xfrm>
            <a:off x="6519672" y="2586062"/>
            <a:ext cx="4480560" cy="51413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Драйвер: </a:t>
            </a:r>
            <a:r>
              <a:rPr lang="ru-RU" sz="1000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масштаб и </a:t>
            </a:r>
            <a:r>
              <a:rPr lang="ru-RU" sz="100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существующая</a:t>
            </a:r>
            <a:r>
              <a:rPr lang="ru-RU" sz="1000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 база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Ограничение: </a:t>
            </a:r>
            <a:r>
              <a:rPr lang="ru-RU" sz="1000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логистика</a:t>
            </a:r>
            <a:r>
              <a:rPr lang="ru-RU" sz="100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 </a:t>
            </a:r>
            <a:r>
              <a:rPr lang="ru-RU" sz="1000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и конкуренция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58" name="Shape 19"/>
          <p:cNvSpPr/>
          <p:nvPr/>
        </p:nvSpPr>
        <p:spPr>
          <a:xfrm>
            <a:off x="829056" y="3253193"/>
            <a:ext cx="5215128" cy="1446218"/>
          </a:xfrm>
          <a:prstGeom prst="roundRect">
            <a:avLst>
              <a:gd name="adj" fmla="val 5263"/>
            </a:avLst>
          </a:prstGeom>
          <a:solidFill>
            <a:srgbClr val="FFFFFF"/>
          </a:solidFill>
          <a:ln w="12700">
            <a:solidFill>
              <a:srgbClr val="DCD5C8"/>
            </a:solidFill>
            <a:prstDash val="solid"/>
          </a:ln>
          <a:effectLst>
            <a:outerShdw blurRad="19050" dist="635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9" name="Text 20"/>
          <p:cNvSpPr/>
          <p:nvPr/>
        </p:nvSpPr>
        <p:spPr>
          <a:xfrm>
            <a:off x="949960" y="3354144"/>
            <a:ext cx="4572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600" b="1" dirty="0">
                <a:solidFill>
                  <a:srgbClr val="008000"/>
                </a:solidFill>
                <a:latin typeface="Inter Medium"/>
                <a:cs typeface="Inter" pitchFamily="34" charset="-120"/>
              </a:rPr>
              <a:t>ХИМИЯ И НЕФТЕХИМИЯ</a:t>
            </a:r>
          </a:p>
        </p:txBody>
      </p:sp>
      <p:sp>
        <p:nvSpPr>
          <p:cNvPr id="60" name="Text 21"/>
          <p:cNvSpPr/>
          <p:nvPr/>
        </p:nvSpPr>
        <p:spPr>
          <a:xfrm>
            <a:off x="922528" y="3903507"/>
            <a:ext cx="5258816" cy="22765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050" b="1" noProof="0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Продукция: </a:t>
            </a:r>
            <a:r>
              <a:rPr lang="ru-RU" sz="1050" noProof="0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ЛКМ, бытовая химия, пластиковые изделия, смолы, клеи, </a:t>
            </a:r>
            <a:r>
              <a:rPr lang="ru-RU" sz="1050" noProof="0" dirty="0" err="1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техгазы</a:t>
            </a:r>
            <a:endParaRPr lang="ru-RU" sz="1050" noProof="0" dirty="0">
              <a:latin typeface="Inter Medium"/>
            </a:endParaRPr>
          </a:p>
        </p:txBody>
      </p:sp>
      <p:sp>
        <p:nvSpPr>
          <p:cNvPr id="61" name="Text 22"/>
          <p:cNvSpPr/>
          <p:nvPr/>
        </p:nvSpPr>
        <p:spPr>
          <a:xfrm>
            <a:off x="949960" y="3559113"/>
            <a:ext cx="4840499" cy="38000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200" b="1" dirty="0">
                <a:solidFill>
                  <a:srgbClr val="002060"/>
                </a:solidFill>
                <a:latin typeface="Inter Medium"/>
                <a:cs typeface="Inter" pitchFamily="34" charset="-120"/>
              </a:rPr>
              <a:t>Рынки: Узбекистан, Азербайджан, Кыргызстан, Монголия, Таджикистан</a:t>
            </a:r>
          </a:p>
        </p:txBody>
      </p:sp>
      <p:sp>
        <p:nvSpPr>
          <p:cNvPr id="62" name="Shape 23"/>
          <p:cNvSpPr/>
          <p:nvPr/>
        </p:nvSpPr>
        <p:spPr>
          <a:xfrm>
            <a:off x="968248" y="4241083"/>
            <a:ext cx="4626864" cy="357792"/>
          </a:xfrm>
          <a:prstGeom prst="roundRect">
            <a:avLst>
              <a:gd name="adj" fmla="val 21429"/>
            </a:avLst>
          </a:prstGeom>
          <a:solidFill>
            <a:srgbClr val="F2E9D6"/>
          </a:solidFill>
          <a:ln w="12700">
            <a:solidFill>
              <a:srgbClr val="F2E9D6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63" name="Text 24"/>
          <p:cNvSpPr/>
          <p:nvPr/>
        </p:nvSpPr>
        <p:spPr>
          <a:xfrm>
            <a:off x="1041400" y="4288217"/>
            <a:ext cx="4480560" cy="26332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Драйвер: </a:t>
            </a:r>
            <a:r>
              <a:rPr lang="ru-RU" sz="1000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переход к промышленной химии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Ограничение: </a:t>
            </a:r>
            <a:r>
              <a:rPr lang="ru-RU" sz="1000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глубина переработки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64" name="Shape 25"/>
          <p:cNvSpPr/>
          <p:nvPr/>
        </p:nvSpPr>
        <p:spPr>
          <a:xfrm>
            <a:off x="6181344" y="3253193"/>
            <a:ext cx="5215128" cy="1446218"/>
          </a:xfrm>
          <a:prstGeom prst="roundRect">
            <a:avLst>
              <a:gd name="adj" fmla="val 5263"/>
            </a:avLst>
          </a:prstGeom>
          <a:solidFill>
            <a:srgbClr val="FFFFFF"/>
          </a:solidFill>
          <a:ln w="12700">
            <a:solidFill>
              <a:srgbClr val="DCD5C8"/>
            </a:solidFill>
            <a:prstDash val="solid"/>
          </a:ln>
          <a:effectLst>
            <a:outerShdw blurRad="19050" dist="635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65" name="Text 26"/>
          <p:cNvSpPr/>
          <p:nvPr/>
        </p:nvSpPr>
        <p:spPr>
          <a:xfrm>
            <a:off x="6345936" y="3364772"/>
            <a:ext cx="45720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>
              <a:buNone/>
            </a:pPr>
            <a:r>
              <a:rPr lang="ru-RU" sz="1600" b="1" dirty="0">
                <a:solidFill>
                  <a:srgbClr val="008000"/>
                </a:solidFill>
                <a:latin typeface="Inter Medium"/>
                <a:cs typeface="Inter" pitchFamily="34" charset="-120"/>
              </a:rPr>
              <a:t>МАШИНОСТРОЕНИЕ И ЭЛЕКТРОНИКА</a:t>
            </a:r>
          </a:p>
        </p:txBody>
      </p:sp>
      <p:sp>
        <p:nvSpPr>
          <p:cNvPr id="66" name="Text 27"/>
          <p:cNvSpPr/>
          <p:nvPr/>
        </p:nvSpPr>
        <p:spPr>
          <a:xfrm>
            <a:off x="6244336" y="3939119"/>
            <a:ext cx="5044440" cy="2303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050" b="1" noProof="0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Продукция: </a:t>
            </a:r>
            <a:r>
              <a:rPr lang="ru-RU" sz="1050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ж</a:t>
            </a:r>
            <a:r>
              <a:rPr lang="ru-RU" sz="1050" noProof="0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/д комплектующие, трансформаторы, вагоны, кабельно-проводниковая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67" name="Text 28"/>
          <p:cNvSpPr/>
          <p:nvPr/>
        </p:nvSpPr>
        <p:spPr>
          <a:xfrm>
            <a:off x="6244854" y="3661322"/>
            <a:ext cx="4908395" cy="22651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>
              <a:buNone/>
            </a:pPr>
            <a:r>
              <a:rPr lang="ru-RU" sz="1200" b="1" dirty="0">
                <a:solidFill>
                  <a:srgbClr val="002060"/>
                </a:solidFill>
                <a:latin typeface="Inter Medium"/>
                <a:cs typeface="Inter" pitchFamily="34" charset="-120"/>
              </a:rPr>
              <a:t>Рынки: Узбекистан, Азербайджан, Туркменистан, Кыргызстан, Монголия</a:t>
            </a:r>
          </a:p>
        </p:txBody>
      </p:sp>
      <p:sp>
        <p:nvSpPr>
          <p:cNvPr id="68" name="Shape 29"/>
          <p:cNvSpPr/>
          <p:nvPr/>
        </p:nvSpPr>
        <p:spPr>
          <a:xfrm>
            <a:off x="6318504" y="4236207"/>
            <a:ext cx="4626864" cy="351973"/>
          </a:xfrm>
          <a:prstGeom prst="roundRect">
            <a:avLst>
              <a:gd name="adj" fmla="val 21429"/>
            </a:avLst>
          </a:prstGeom>
          <a:solidFill>
            <a:srgbClr val="F2E9D6"/>
          </a:solidFill>
          <a:ln w="12700">
            <a:solidFill>
              <a:srgbClr val="F2E9D6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74" name="Text 30"/>
          <p:cNvSpPr/>
          <p:nvPr/>
        </p:nvSpPr>
        <p:spPr>
          <a:xfrm>
            <a:off x="6391656" y="4281928"/>
            <a:ext cx="4480560" cy="29005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Драйвер: </a:t>
            </a:r>
            <a:r>
              <a:rPr lang="ru-RU" sz="1000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локализация и кооперация </a:t>
            </a:r>
            <a:endParaRPr lang="ru-RU" sz="1000" dirty="0">
              <a:solidFill>
                <a:srgbClr val="8B713C"/>
              </a:solidFill>
              <a:latin typeface="Inter Medium"/>
              <a:ea typeface="Inter" pitchFamily="34" charset="-122"/>
              <a:cs typeface="Inter" pitchFamily="34" charset="-120"/>
            </a:endParaRP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Ограничение: </a:t>
            </a:r>
            <a:r>
              <a:rPr lang="ru-RU" sz="1000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конкуренция,</a:t>
            </a:r>
            <a:r>
              <a:rPr lang="ru-RU" sz="1000" b="1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 </a:t>
            </a:r>
            <a:r>
              <a:rPr lang="ru-RU" sz="1000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масштаб и технологии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77" name="Text 3"/>
          <p:cNvSpPr/>
          <p:nvPr/>
        </p:nvSpPr>
        <p:spPr>
          <a:xfrm>
            <a:off x="2285202" y="456013"/>
            <a:ext cx="7811298" cy="6061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b="1" noProof="0" dirty="0">
                <a:solidFill>
                  <a:srgbClr val="008000"/>
                </a:solidFill>
                <a:latin typeface="Inter Medium"/>
                <a:ea typeface="Arial" pitchFamily="34" charset="-122"/>
                <a:cs typeface="Arial" pitchFamily="34" charset="-120"/>
              </a:rPr>
              <a:t>ГЕОГРАФИЯ РОСТА: ПРОДУКТОВО-РЫНОЧНЫЕ КОРИДОРЫ</a:t>
            </a:r>
          </a:p>
        </p:txBody>
      </p:sp>
      <p:sp>
        <p:nvSpPr>
          <p:cNvPr id="34" name="Shape 19"/>
          <p:cNvSpPr/>
          <p:nvPr/>
        </p:nvSpPr>
        <p:spPr>
          <a:xfrm>
            <a:off x="6225032" y="4865070"/>
            <a:ext cx="5215128" cy="1498235"/>
          </a:xfrm>
          <a:prstGeom prst="roundRect">
            <a:avLst>
              <a:gd name="adj" fmla="val 5263"/>
            </a:avLst>
          </a:prstGeom>
          <a:solidFill>
            <a:srgbClr val="FFFFFF"/>
          </a:solidFill>
          <a:ln w="12700">
            <a:solidFill>
              <a:srgbClr val="DCD5C8"/>
            </a:solidFill>
            <a:prstDash val="solid"/>
          </a:ln>
          <a:effectLst>
            <a:outerShdw blurRad="19050" dist="6350" dir="2700000" algn="bl" rotWithShape="0">
              <a:srgbClr val="000000">
                <a:alpha val="14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5" name="Text 20"/>
          <p:cNvSpPr/>
          <p:nvPr/>
        </p:nvSpPr>
        <p:spPr>
          <a:xfrm>
            <a:off x="6371336" y="4947386"/>
            <a:ext cx="2807209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600" b="1" noProof="0" dirty="0">
                <a:solidFill>
                  <a:srgbClr val="008000"/>
                </a:solidFill>
                <a:latin typeface="Inter Medium"/>
                <a:ea typeface="Inter" pitchFamily="34" charset="-122"/>
                <a:cs typeface="Inter" pitchFamily="34" charset="-120"/>
              </a:rPr>
              <a:t>ЛЕГКАЯ ПРОМЫШЛЕННОСТЬ </a:t>
            </a:r>
            <a:endParaRPr lang="ru-RU" sz="160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36" name="Text 21"/>
          <p:cNvSpPr/>
          <p:nvPr/>
        </p:nvSpPr>
        <p:spPr>
          <a:xfrm>
            <a:off x="6448891" y="5518456"/>
            <a:ext cx="4123606" cy="25437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050" b="1" noProof="0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Продукция: </a:t>
            </a:r>
            <a:r>
              <a:rPr lang="ru-RU" sz="1050" noProof="0" dirty="0" err="1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техтекстиль</a:t>
            </a:r>
            <a:r>
              <a:rPr lang="ru-RU" sz="1050" noProof="0" dirty="0">
                <a:solidFill>
                  <a:srgbClr val="10221A"/>
                </a:solidFill>
                <a:latin typeface="Inter Medium"/>
                <a:ea typeface="Inter" pitchFamily="34" charset="-122"/>
                <a:cs typeface="Inter" pitchFamily="34" charset="-120"/>
              </a:rPr>
              <a:t>, композитная кожа, хлопковая пряжа</a:t>
            </a:r>
          </a:p>
        </p:txBody>
      </p:sp>
      <p:sp>
        <p:nvSpPr>
          <p:cNvPr id="37" name="Text 22"/>
          <p:cNvSpPr/>
          <p:nvPr/>
        </p:nvSpPr>
        <p:spPr>
          <a:xfrm>
            <a:off x="6389624" y="5301430"/>
            <a:ext cx="5050536" cy="1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>
              <a:buNone/>
            </a:pPr>
            <a:r>
              <a:rPr lang="ru-RU" sz="1200" b="1" dirty="0">
                <a:solidFill>
                  <a:srgbClr val="002060"/>
                </a:solidFill>
                <a:latin typeface="Inter Medium"/>
                <a:cs typeface="Inter" pitchFamily="34" charset="-120"/>
              </a:rPr>
              <a:t>Рынки: Китай, Узбекистан, Таджикистан, Кыргызстан, Турция, Швейцария</a:t>
            </a:r>
          </a:p>
        </p:txBody>
      </p:sp>
      <p:sp>
        <p:nvSpPr>
          <p:cNvPr id="38" name="Shape 23"/>
          <p:cNvSpPr/>
          <p:nvPr/>
        </p:nvSpPr>
        <p:spPr>
          <a:xfrm>
            <a:off x="6320339" y="5860384"/>
            <a:ext cx="4626864" cy="354030"/>
          </a:xfrm>
          <a:prstGeom prst="roundRect">
            <a:avLst>
              <a:gd name="adj" fmla="val 21429"/>
            </a:avLst>
          </a:prstGeom>
          <a:solidFill>
            <a:srgbClr val="F2E9D6"/>
          </a:solidFill>
          <a:ln w="12700">
            <a:solidFill>
              <a:srgbClr val="F2E9D6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41" name="Text 24"/>
          <p:cNvSpPr/>
          <p:nvPr/>
        </p:nvSpPr>
        <p:spPr>
          <a:xfrm>
            <a:off x="6403651" y="5915249"/>
            <a:ext cx="4480560" cy="269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Драйвер: </a:t>
            </a:r>
            <a:r>
              <a:rPr lang="ru-RU" sz="1000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нишевые сегменты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ru-RU" sz="1000" b="1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Ограничение: </a:t>
            </a:r>
            <a:r>
              <a:rPr lang="ru-RU" sz="1000" noProof="0" dirty="0">
                <a:solidFill>
                  <a:srgbClr val="8B713C"/>
                </a:solidFill>
                <a:latin typeface="Inter Medium"/>
                <a:ea typeface="Inter" pitchFamily="34" charset="-122"/>
                <a:cs typeface="Inter" pitchFamily="34" charset="-120"/>
              </a:rPr>
              <a:t>ограниченный масштаб внутреннего рынка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42" name="Text 2"/>
          <p:cNvSpPr/>
          <p:nvPr/>
        </p:nvSpPr>
        <p:spPr>
          <a:xfrm>
            <a:off x="0" y="6597754"/>
            <a:ext cx="16002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r">
              <a:buNone/>
            </a:pPr>
            <a:r>
              <a:rPr lang="ru-RU" sz="880" noProof="0" dirty="0">
                <a:solidFill>
                  <a:srgbClr val="00803D"/>
                </a:solidFill>
                <a:latin typeface="Inter Medium"/>
                <a:ea typeface="Inter" pitchFamily="34" charset="-122"/>
                <a:cs typeface="Inter" pitchFamily="34" charset="-120"/>
              </a:rPr>
              <a:t>www.kazakhexport.kz</a:t>
            </a:r>
            <a:endParaRPr lang="ru-RU" sz="880" noProof="0" dirty="0">
              <a:latin typeface="Inter Medium"/>
            </a:endParaRPr>
          </a:p>
        </p:txBody>
      </p:sp>
      <p:graphicFrame>
        <p:nvGraphicFramePr>
          <p:cNvPr id="2" name="Таблица 1">
            <a:extLst>
              <a:ext uri="{FF2B5EF4-FFF2-40B4-BE49-F238E27FC236}">
                <a16:creationId xmlns:a16="http://schemas.microsoft.com/office/drawing/2014/main" id="{4B56642C-D2C0-A101-274E-ACA0357985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9739731"/>
              </p:ext>
            </p:extLst>
          </p:nvPr>
        </p:nvGraphicFramePr>
        <p:xfrm>
          <a:off x="711200" y="4784970"/>
          <a:ext cx="5270500" cy="1467755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076960">
                  <a:extLst>
                    <a:ext uri="{9D8B030D-6E8A-4147-A177-3AD203B41FA5}">
                      <a16:colId xmlns:a16="http://schemas.microsoft.com/office/drawing/2014/main" val="632468906"/>
                    </a:ext>
                  </a:extLst>
                </a:gridCol>
                <a:gridCol w="907990">
                  <a:extLst>
                    <a:ext uri="{9D8B030D-6E8A-4147-A177-3AD203B41FA5}">
                      <a16:colId xmlns:a16="http://schemas.microsoft.com/office/drawing/2014/main" val="1490955082"/>
                    </a:ext>
                  </a:extLst>
                </a:gridCol>
                <a:gridCol w="900490">
                  <a:extLst>
                    <a:ext uri="{9D8B030D-6E8A-4147-A177-3AD203B41FA5}">
                      <a16:colId xmlns:a16="http://schemas.microsoft.com/office/drawing/2014/main" val="2740514971"/>
                    </a:ext>
                  </a:extLst>
                </a:gridCol>
                <a:gridCol w="904240">
                  <a:extLst>
                    <a:ext uri="{9D8B030D-6E8A-4147-A177-3AD203B41FA5}">
                      <a16:colId xmlns:a16="http://schemas.microsoft.com/office/drawing/2014/main" val="2209329987"/>
                    </a:ext>
                  </a:extLst>
                </a:gridCol>
                <a:gridCol w="596900">
                  <a:extLst>
                    <a:ext uri="{9D8B030D-6E8A-4147-A177-3AD203B41FA5}">
                      <a16:colId xmlns:a16="http://schemas.microsoft.com/office/drawing/2014/main" val="3189250463"/>
                    </a:ext>
                  </a:extLst>
                </a:gridCol>
                <a:gridCol w="883920">
                  <a:extLst>
                    <a:ext uri="{9D8B030D-6E8A-4147-A177-3AD203B41FA5}">
                      <a16:colId xmlns:a16="http://schemas.microsoft.com/office/drawing/2014/main" val="2043516815"/>
                    </a:ext>
                  </a:extLst>
                </a:gridCol>
              </a:tblGrid>
              <a:tr h="232591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ru-RU" sz="800" b="1" dirty="0">
                        <a:solidFill>
                          <a:schemeClr val="tx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Центральная Азия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Китай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Ближний Восток / Турция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ЕС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ru-RU" sz="7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Южная Азия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82692041"/>
                  </a:ext>
                </a:extLst>
              </a:tr>
              <a:tr h="2325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АПК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●●●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●●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55237531"/>
                  </a:ext>
                </a:extLst>
              </a:tr>
              <a:tr h="2325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Химия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●●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26294345"/>
                  </a:ext>
                </a:extLst>
              </a:tr>
              <a:tr h="2325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Металлургия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●●●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●●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17106079"/>
                  </a:ext>
                </a:extLst>
              </a:tr>
              <a:tr h="2325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Машиностроение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●●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28070515"/>
                  </a:ext>
                </a:extLst>
              </a:tr>
              <a:tr h="232591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800" b="1" dirty="0">
                          <a:solidFill>
                            <a:schemeClr val="bg2">
                              <a:lumMod val="50000"/>
                            </a:schemeClr>
                          </a:solidFill>
                        </a:rPr>
                        <a:t>Лёгкая пром.</a:t>
                      </a:r>
                      <a:endParaRPr lang="ru-RU" sz="800" dirty="0">
                        <a:solidFill>
                          <a:schemeClr val="bg2">
                            <a:lumMod val="50000"/>
                          </a:schemeClr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endParaRPr lang="ru-RU" sz="8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800">
                          <a:solidFill>
                            <a:schemeClr val="bg1"/>
                          </a:solidFill>
                        </a:rPr>
                        <a:t>●●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ru-RU" sz="800" dirty="0">
                          <a:solidFill>
                            <a:schemeClr val="bg1"/>
                          </a:solidFill>
                        </a:rPr>
                        <a:t>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2">
                          <a:lumMod val="9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13750006"/>
                  </a:ext>
                </a:extLst>
              </a:tr>
            </a:tbl>
          </a:graphicData>
        </a:graphic>
      </p:graphicFrame>
      <p:sp>
        <p:nvSpPr>
          <p:cNvPr id="28" name="Text 6">
            <a:extLst>
              <a:ext uri="{FF2B5EF4-FFF2-40B4-BE49-F238E27FC236}">
                <a16:creationId xmlns:a16="http://schemas.microsoft.com/office/drawing/2014/main" id="{9CA1C95A-4598-4970-51D6-2CF27D21001B}"/>
              </a:ext>
            </a:extLst>
          </p:cNvPr>
          <p:cNvSpPr/>
          <p:nvPr/>
        </p:nvSpPr>
        <p:spPr>
          <a:xfrm>
            <a:off x="800100" y="4880177"/>
            <a:ext cx="1044194" cy="15303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20" b="1" dirty="0">
                <a:solidFill>
                  <a:srgbClr val="00803D"/>
                </a:solidFill>
                <a:latin typeface="Inter Medium"/>
                <a:ea typeface="Inter" pitchFamily="34" charset="-122"/>
              </a:rPr>
              <a:t>ПОТЕНЦИАЛ</a:t>
            </a:r>
            <a:endParaRPr lang="en-US" sz="1220" dirty="0">
              <a:latin typeface="Inter Medium"/>
            </a:endParaRPr>
          </a:p>
        </p:txBody>
      </p: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90DAB184-34A3-CB3B-BA0E-54AF568336C1}"/>
              </a:ext>
            </a:extLst>
          </p:cNvPr>
          <p:cNvCxnSpPr>
            <a:cxnSpLocks/>
          </p:cNvCxnSpPr>
          <p:nvPr/>
        </p:nvCxnSpPr>
        <p:spPr>
          <a:xfrm>
            <a:off x="1878304" y="5213578"/>
            <a:ext cx="774052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>
            <a:extLst>
              <a:ext uri="{FF2B5EF4-FFF2-40B4-BE49-F238E27FC236}">
                <a16:creationId xmlns:a16="http://schemas.microsoft.com/office/drawing/2014/main" id="{7B7DB3E8-4215-214A-B6BD-2ACBADEDBD56}"/>
              </a:ext>
            </a:extLst>
          </p:cNvPr>
          <p:cNvCxnSpPr>
            <a:cxnSpLocks/>
          </p:cNvCxnSpPr>
          <p:nvPr/>
        </p:nvCxnSpPr>
        <p:spPr>
          <a:xfrm>
            <a:off x="1878304" y="5440395"/>
            <a:ext cx="774052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06ABF66C-E771-BB0C-00DE-95A42E36B75B}"/>
              </a:ext>
            </a:extLst>
          </p:cNvPr>
          <p:cNvCxnSpPr>
            <a:cxnSpLocks/>
          </p:cNvCxnSpPr>
          <p:nvPr/>
        </p:nvCxnSpPr>
        <p:spPr>
          <a:xfrm>
            <a:off x="2763420" y="5670705"/>
            <a:ext cx="774052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4FC67F93-361D-F12E-7E87-7BC2767201A4}"/>
              </a:ext>
            </a:extLst>
          </p:cNvPr>
          <p:cNvCxnSpPr>
            <a:cxnSpLocks/>
          </p:cNvCxnSpPr>
          <p:nvPr/>
        </p:nvCxnSpPr>
        <p:spPr>
          <a:xfrm>
            <a:off x="3664395" y="5213578"/>
            <a:ext cx="774052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8FD6D7C0-D9EA-81F2-893E-64D66644E532}"/>
              </a:ext>
            </a:extLst>
          </p:cNvPr>
          <p:cNvCxnSpPr>
            <a:cxnSpLocks/>
          </p:cNvCxnSpPr>
          <p:nvPr/>
        </p:nvCxnSpPr>
        <p:spPr>
          <a:xfrm>
            <a:off x="3664395" y="5670705"/>
            <a:ext cx="774052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A89BDF4B-9264-9ED7-04DD-45E842E8213A}"/>
              </a:ext>
            </a:extLst>
          </p:cNvPr>
          <p:cNvCxnSpPr>
            <a:cxnSpLocks/>
          </p:cNvCxnSpPr>
          <p:nvPr/>
        </p:nvCxnSpPr>
        <p:spPr>
          <a:xfrm>
            <a:off x="1878304" y="5688805"/>
            <a:ext cx="468000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>
            <a:extLst>
              <a:ext uri="{FF2B5EF4-FFF2-40B4-BE49-F238E27FC236}">
                <a16:creationId xmlns:a16="http://schemas.microsoft.com/office/drawing/2014/main" id="{FF7097C6-314C-9B26-276F-07F5BD845793}"/>
              </a:ext>
            </a:extLst>
          </p:cNvPr>
          <p:cNvCxnSpPr>
            <a:cxnSpLocks/>
          </p:cNvCxnSpPr>
          <p:nvPr/>
        </p:nvCxnSpPr>
        <p:spPr>
          <a:xfrm>
            <a:off x="1878304" y="5915249"/>
            <a:ext cx="468000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9BA72BD2-638B-A317-C2EF-70BC1288C42A}"/>
              </a:ext>
            </a:extLst>
          </p:cNvPr>
          <p:cNvCxnSpPr>
            <a:cxnSpLocks/>
          </p:cNvCxnSpPr>
          <p:nvPr/>
        </p:nvCxnSpPr>
        <p:spPr>
          <a:xfrm>
            <a:off x="1878304" y="6166488"/>
            <a:ext cx="468000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Прямая соединительная линия 75">
            <a:extLst>
              <a:ext uri="{FF2B5EF4-FFF2-40B4-BE49-F238E27FC236}">
                <a16:creationId xmlns:a16="http://schemas.microsoft.com/office/drawing/2014/main" id="{AFE1A2A8-0981-1EB9-DEBD-FBF021797271}"/>
              </a:ext>
            </a:extLst>
          </p:cNvPr>
          <p:cNvCxnSpPr>
            <a:cxnSpLocks/>
          </p:cNvCxnSpPr>
          <p:nvPr/>
        </p:nvCxnSpPr>
        <p:spPr>
          <a:xfrm>
            <a:off x="2780286" y="6166488"/>
            <a:ext cx="468000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DA37B245-E9EF-1C73-5F87-7D51DC312607}"/>
              </a:ext>
            </a:extLst>
          </p:cNvPr>
          <p:cNvCxnSpPr>
            <a:cxnSpLocks/>
          </p:cNvCxnSpPr>
          <p:nvPr/>
        </p:nvCxnSpPr>
        <p:spPr>
          <a:xfrm>
            <a:off x="2780286" y="5213578"/>
            <a:ext cx="468000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Прямая соединительная линия 79">
            <a:extLst>
              <a:ext uri="{FF2B5EF4-FFF2-40B4-BE49-F238E27FC236}">
                <a16:creationId xmlns:a16="http://schemas.microsoft.com/office/drawing/2014/main" id="{CD8A9709-CBB7-7450-3AD1-E861CB021AB1}"/>
              </a:ext>
            </a:extLst>
          </p:cNvPr>
          <p:cNvCxnSpPr>
            <a:cxnSpLocks/>
          </p:cNvCxnSpPr>
          <p:nvPr/>
        </p:nvCxnSpPr>
        <p:spPr>
          <a:xfrm>
            <a:off x="3664395" y="5440395"/>
            <a:ext cx="468000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EED8138D-FA3F-4640-BD35-577F0C4C1E25}"/>
              </a:ext>
            </a:extLst>
          </p:cNvPr>
          <p:cNvCxnSpPr>
            <a:cxnSpLocks/>
          </p:cNvCxnSpPr>
          <p:nvPr/>
        </p:nvCxnSpPr>
        <p:spPr>
          <a:xfrm>
            <a:off x="3664395" y="5917076"/>
            <a:ext cx="468000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3B4D5BB9-1630-1893-A598-3662FD24E146}"/>
              </a:ext>
            </a:extLst>
          </p:cNvPr>
          <p:cNvCxnSpPr>
            <a:cxnSpLocks/>
          </p:cNvCxnSpPr>
          <p:nvPr/>
        </p:nvCxnSpPr>
        <p:spPr>
          <a:xfrm>
            <a:off x="3664395" y="6166488"/>
            <a:ext cx="468000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Прямая соединительная линия 82">
            <a:extLst>
              <a:ext uri="{FF2B5EF4-FFF2-40B4-BE49-F238E27FC236}">
                <a16:creationId xmlns:a16="http://schemas.microsoft.com/office/drawing/2014/main" id="{5D46A6A8-4916-D15D-9CA7-2F100C7CBBB1}"/>
              </a:ext>
            </a:extLst>
          </p:cNvPr>
          <p:cNvCxnSpPr>
            <a:cxnSpLocks/>
          </p:cNvCxnSpPr>
          <p:nvPr/>
        </p:nvCxnSpPr>
        <p:spPr>
          <a:xfrm>
            <a:off x="4581213" y="5670705"/>
            <a:ext cx="468000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>
            <a:extLst>
              <a:ext uri="{FF2B5EF4-FFF2-40B4-BE49-F238E27FC236}">
                <a16:creationId xmlns:a16="http://schemas.microsoft.com/office/drawing/2014/main" id="{710A2DB3-6F66-F5A5-80C6-E8045DF06E8F}"/>
              </a:ext>
            </a:extLst>
          </p:cNvPr>
          <p:cNvCxnSpPr>
            <a:cxnSpLocks/>
          </p:cNvCxnSpPr>
          <p:nvPr/>
        </p:nvCxnSpPr>
        <p:spPr>
          <a:xfrm>
            <a:off x="2780286" y="5440395"/>
            <a:ext cx="216000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единительная линия 84">
            <a:extLst>
              <a:ext uri="{FF2B5EF4-FFF2-40B4-BE49-F238E27FC236}">
                <a16:creationId xmlns:a16="http://schemas.microsoft.com/office/drawing/2014/main" id="{26F14A92-368E-B911-9E8A-1C57FE74F94E}"/>
              </a:ext>
            </a:extLst>
          </p:cNvPr>
          <p:cNvCxnSpPr>
            <a:cxnSpLocks/>
          </p:cNvCxnSpPr>
          <p:nvPr/>
        </p:nvCxnSpPr>
        <p:spPr>
          <a:xfrm>
            <a:off x="2780286" y="5915249"/>
            <a:ext cx="216000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Прямая соединительная линия 85">
            <a:extLst>
              <a:ext uri="{FF2B5EF4-FFF2-40B4-BE49-F238E27FC236}">
                <a16:creationId xmlns:a16="http://schemas.microsoft.com/office/drawing/2014/main" id="{ACB0CC48-61EE-67A0-84AA-5EC1D79461D5}"/>
              </a:ext>
            </a:extLst>
          </p:cNvPr>
          <p:cNvCxnSpPr>
            <a:cxnSpLocks/>
          </p:cNvCxnSpPr>
          <p:nvPr/>
        </p:nvCxnSpPr>
        <p:spPr>
          <a:xfrm>
            <a:off x="4576986" y="5213578"/>
            <a:ext cx="216000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6BAF59CF-565A-6419-A92A-F0DE1C2BD25E}"/>
              </a:ext>
            </a:extLst>
          </p:cNvPr>
          <p:cNvCxnSpPr>
            <a:cxnSpLocks/>
          </p:cNvCxnSpPr>
          <p:nvPr/>
        </p:nvCxnSpPr>
        <p:spPr>
          <a:xfrm>
            <a:off x="4571053" y="5454469"/>
            <a:ext cx="216000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Прямая соединительная линия 87">
            <a:extLst>
              <a:ext uri="{FF2B5EF4-FFF2-40B4-BE49-F238E27FC236}">
                <a16:creationId xmlns:a16="http://schemas.microsoft.com/office/drawing/2014/main" id="{B5B15EB7-432B-D936-59A4-FCA432D6DC63}"/>
              </a:ext>
            </a:extLst>
          </p:cNvPr>
          <p:cNvCxnSpPr>
            <a:cxnSpLocks/>
          </p:cNvCxnSpPr>
          <p:nvPr/>
        </p:nvCxnSpPr>
        <p:spPr>
          <a:xfrm>
            <a:off x="4581213" y="5920990"/>
            <a:ext cx="216000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>
            <a:extLst>
              <a:ext uri="{FF2B5EF4-FFF2-40B4-BE49-F238E27FC236}">
                <a16:creationId xmlns:a16="http://schemas.microsoft.com/office/drawing/2014/main" id="{82A08214-DB26-D975-4755-12451E5F0629}"/>
              </a:ext>
            </a:extLst>
          </p:cNvPr>
          <p:cNvCxnSpPr>
            <a:cxnSpLocks/>
          </p:cNvCxnSpPr>
          <p:nvPr/>
        </p:nvCxnSpPr>
        <p:spPr>
          <a:xfrm>
            <a:off x="4581213" y="6166488"/>
            <a:ext cx="216000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>
            <a:extLst>
              <a:ext uri="{FF2B5EF4-FFF2-40B4-BE49-F238E27FC236}">
                <a16:creationId xmlns:a16="http://schemas.microsoft.com/office/drawing/2014/main" id="{832F8CBD-813E-2A19-2685-FCEF3EDACF60}"/>
              </a:ext>
            </a:extLst>
          </p:cNvPr>
          <p:cNvCxnSpPr>
            <a:cxnSpLocks/>
          </p:cNvCxnSpPr>
          <p:nvPr/>
        </p:nvCxnSpPr>
        <p:spPr>
          <a:xfrm>
            <a:off x="5173453" y="5203418"/>
            <a:ext cx="468000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>
            <a:extLst>
              <a:ext uri="{FF2B5EF4-FFF2-40B4-BE49-F238E27FC236}">
                <a16:creationId xmlns:a16="http://schemas.microsoft.com/office/drawing/2014/main" id="{AE902C2C-F802-9E13-0158-DFC745224F5F}"/>
              </a:ext>
            </a:extLst>
          </p:cNvPr>
          <p:cNvCxnSpPr>
            <a:cxnSpLocks/>
          </p:cNvCxnSpPr>
          <p:nvPr/>
        </p:nvCxnSpPr>
        <p:spPr>
          <a:xfrm>
            <a:off x="5201613" y="5680427"/>
            <a:ext cx="216000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единительная линия 91">
            <a:extLst>
              <a:ext uri="{FF2B5EF4-FFF2-40B4-BE49-F238E27FC236}">
                <a16:creationId xmlns:a16="http://schemas.microsoft.com/office/drawing/2014/main" id="{C7F88D52-543E-6772-3C47-B7C39348D602}"/>
              </a:ext>
            </a:extLst>
          </p:cNvPr>
          <p:cNvCxnSpPr>
            <a:cxnSpLocks/>
          </p:cNvCxnSpPr>
          <p:nvPr/>
        </p:nvCxnSpPr>
        <p:spPr>
          <a:xfrm>
            <a:off x="5191453" y="5454469"/>
            <a:ext cx="216000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единительная линия 92">
            <a:extLst>
              <a:ext uri="{FF2B5EF4-FFF2-40B4-BE49-F238E27FC236}">
                <a16:creationId xmlns:a16="http://schemas.microsoft.com/office/drawing/2014/main" id="{3C018C91-87E3-DFBB-E9B5-225E1C0B39A5}"/>
              </a:ext>
            </a:extLst>
          </p:cNvPr>
          <p:cNvCxnSpPr>
            <a:cxnSpLocks/>
          </p:cNvCxnSpPr>
          <p:nvPr/>
        </p:nvCxnSpPr>
        <p:spPr>
          <a:xfrm>
            <a:off x="5201613" y="5920990"/>
            <a:ext cx="216000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>
            <a:extLst>
              <a:ext uri="{FF2B5EF4-FFF2-40B4-BE49-F238E27FC236}">
                <a16:creationId xmlns:a16="http://schemas.microsoft.com/office/drawing/2014/main" id="{F4E7324E-E88F-EDA6-1EBC-8399952013FF}"/>
              </a:ext>
            </a:extLst>
          </p:cNvPr>
          <p:cNvCxnSpPr>
            <a:cxnSpLocks/>
          </p:cNvCxnSpPr>
          <p:nvPr/>
        </p:nvCxnSpPr>
        <p:spPr>
          <a:xfrm>
            <a:off x="5201613" y="6166488"/>
            <a:ext cx="216000" cy="0"/>
          </a:xfrm>
          <a:prstGeom prst="line">
            <a:avLst/>
          </a:prstGeom>
          <a:ln w="73025" cap="rnd">
            <a:solidFill>
              <a:srgbClr val="DAC7DB">
                <a:alpha val="95000"/>
              </a:srgbClr>
            </a:solidFill>
            <a:prstDash val="sysDash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4459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EB716F-D6C9-E3BE-C616-2DE062C812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трелка: шеврон 7">
            <a:extLst>
              <a:ext uri="{FF2B5EF4-FFF2-40B4-BE49-F238E27FC236}">
                <a16:creationId xmlns:a16="http://schemas.microsoft.com/office/drawing/2014/main" id="{76AB8731-E6A0-1509-0D22-3FE5FB4D88F4}"/>
              </a:ext>
            </a:extLst>
          </p:cNvPr>
          <p:cNvSpPr/>
          <p:nvPr/>
        </p:nvSpPr>
        <p:spPr>
          <a:xfrm>
            <a:off x="5141982" y="0"/>
            <a:ext cx="7050018" cy="6858000"/>
          </a:xfrm>
          <a:prstGeom prst="chevron">
            <a:avLst>
              <a:gd name="adj" fmla="val 32515"/>
            </a:avLst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 l="-21124" r="-33532"/>
            </a:stretch>
          </a:blip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dirty="0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1B36255-1BCC-C1B3-B4FD-4BA299AA550F}"/>
              </a:ext>
            </a:extLst>
          </p:cNvPr>
          <p:cNvSpPr txBox="1"/>
          <p:nvPr/>
        </p:nvSpPr>
        <p:spPr>
          <a:xfrm>
            <a:off x="587359" y="1898896"/>
            <a:ext cx="614910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k-KZ" sz="3000" b="1" dirty="0">
                <a:solidFill>
                  <a:srgbClr val="447F4B"/>
                </a:solidFill>
                <a:latin typeface="Verdana" panose="020B0604030504040204" pitchFamily="34" charset="0"/>
                <a:ea typeface="Verdana" panose="020B0604030504040204" pitchFamily="34" charset="0"/>
                <a:cs typeface="Open Sans Light" panose="020B0306030504020204" pitchFamily="34" charset="0"/>
              </a:rPr>
              <a:t>НАДЕЖНАЯ ЗАЩИТА ЭКСПОРТЕРОВ</a:t>
            </a:r>
            <a:endParaRPr lang="ru-RU" sz="3000" b="1" dirty="0">
              <a:solidFill>
                <a:srgbClr val="447F4B"/>
              </a:solidFill>
              <a:latin typeface="Verdana" panose="020B0604030504040204" pitchFamily="34" charset="0"/>
              <a:ea typeface="Verdana" panose="020B0604030504040204" pitchFamily="34" charset="0"/>
              <a:cs typeface="Open Sans Light" panose="020B0306030504020204" pitchFamily="34" charset="0"/>
            </a:endParaRPr>
          </a:p>
        </p:txBody>
      </p:sp>
      <p:sp>
        <p:nvSpPr>
          <p:cNvPr id="52" name="Полилиния 51">
            <a:extLst>
              <a:ext uri="{FF2B5EF4-FFF2-40B4-BE49-F238E27FC236}">
                <a16:creationId xmlns:a16="http://schemas.microsoft.com/office/drawing/2014/main" id="{4902B991-2126-6D09-2C99-FF8EC61822B4}"/>
              </a:ext>
            </a:extLst>
          </p:cNvPr>
          <p:cNvSpPr/>
          <p:nvPr/>
        </p:nvSpPr>
        <p:spPr>
          <a:xfrm>
            <a:off x="10007238" y="3368424"/>
            <a:ext cx="2183822" cy="3489576"/>
          </a:xfrm>
          <a:custGeom>
            <a:avLst/>
            <a:gdLst>
              <a:gd name="connsiteX0" fmla="*/ 3276238 w 3276238"/>
              <a:gd name="connsiteY0" fmla="*/ 0 h 5235172"/>
              <a:gd name="connsiteX1" fmla="*/ 3276238 w 3276238"/>
              <a:gd name="connsiteY1" fmla="*/ 5235172 h 5235172"/>
              <a:gd name="connsiteX2" fmla="*/ 0 w 3276238"/>
              <a:gd name="connsiteY2" fmla="*/ 5235172 h 523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276238" h="5235172">
                <a:moveTo>
                  <a:pt x="3276238" y="0"/>
                </a:moveTo>
                <a:lnTo>
                  <a:pt x="3276238" y="5235172"/>
                </a:lnTo>
                <a:lnTo>
                  <a:pt x="0" y="5235172"/>
                </a:lnTo>
                <a:close/>
              </a:path>
            </a:pathLst>
          </a:custGeom>
          <a:solidFill>
            <a:schemeClr val="bg2">
              <a:lumMod val="95000"/>
              <a:alpha val="6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34" name="Полилиния 33">
            <a:extLst>
              <a:ext uri="{FF2B5EF4-FFF2-40B4-BE49-F238E27FC236}">
                <a16:creationId xmlns:a16="http://schemas.microsoft.com/office/drawing/2014/main" id="{8383EDDE-434E-AE1D-28D4-D3467E2DA056}"/>
              </a:ext>
            </a:extLst>
          </p:cNvPr>
          <p:cNvSpPr/>
          <p:nvPr/>
        </p:nvSpPr>
        <p:spPr>
          <a:xfrm>
            <a:off x="10541037" y="0"/>
            <a:ext cx="1650963" cy="6858000"/>
          </a:xfrm>
          <a:custGeom>
            <a:avLst/>
            <a:gdLst>
              <a:gd name="connsiteX0" fmla="*/ 2476826 w 2476826"/>
              <a:gd name="connsiteY0" fmla="*/ 6330814 h 10288588"/>
              <a:gd name="connsiteX1" fmla="*/ 2476826 w 2476826"/>
              <a:gd name="connsiteY1" fmla="*/ 10288588 h 10288588"/>
              <a:gd name="connsiteX2" fmla="*/ 0 w 2476826"/>
              <a:gd name="connsiteY2" fmla="*/ 10288588 h 10288588"/>
              <a:gd name="connsiteX3" fmla="*/ 9033 w 2476826"/>
              <a:gd name="connsiteY3" fmla="*/ 0 h 10288588"/>
              <a:gd name="connsiteX4" fmla="*/ 2476826 w 2476826"/>
              <a:gd name="connsiteY4" fmla="*/ 0 h 10288588"/>
              <a:gd name="connsiteX5" fmla="*/ 2476826 w 2476826"/>
              <a:gd name="connsiteY5" fmla="*/ 3855005 h 102885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76826" h="10288588">
                <a:moveTo>
                  <a:pt x="2476826" y="6330814"/>
                </a:moveTo>
                <a:lnTo>
                  <a:pt x="2476826" y="10288588"/>
                </a:lnTo>
                <a:lnTo>
                  <a:pt x="0" y="10288588"/>
                </a:lnTo>
                <a:close/>
                <a:moveTo>
                  <a:pt x="9033" y="0"/>
                </a:moveTo>
                <a:lnTo>
                  <a:pt x="2476826" y="0"/>
                </a:lnTo>
                <a:lnTo>
                  <a:pt x="2476826" y="3855005"/>
                </a:lnTo>
                <a:close/>
              </a:path>
            </a:pathLst>
          </a:cu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3B8A10F-2994-6C46-6191-23478D193BAE}"/>
              </a:ext>
            </a:extLst>
          </p:cNvPr>
          <p:cNvSpPr txBox="1"/>
          <p:nvPr/>
        </p:nvSpPr>
        <p:spPr>
          <a:xfrm>
            <a:off x="587359" y="6074108"/>
            <a:ext cx="63806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447F4B"/>
                </a:solidFill>
                <a:latin typeface="Inter" panose="02000503000000020004" pitchFamily="2" charset="0"/>
                <a:ea typeface="Inter" panose="02000503000000020004" pitchFamily="2" charset="0"/>
                <a:cs typeface="Open Sans Light" panose="020B0306030504020204" pitchFamily="34" charset="0"/>
              </a:rPr>
              <a:t>www.kazakhexport.kz</a:t>
            </a:r>
            <a:endParaRPr lang="ru-RU" sz="1200" dirty="0">
              <a:solidFill>
                <a:srgbClr val="447F4B"/>
              </a:solidFill>
              <a:latin typeface="Inter" panose="02000503000000020004" pitchFamily="2" charset="0"/>
              <a:ea typeface="Inter" panose="02000503000000020004" pitchFamily="2" charset="0"/>
              <a:cs typeface="Open Sans Light" panose="020B0306030504020204" pitchFamily="34" charset="0"/>
            </a:endParaRP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DBBECC02-D800-8172-AFB3-A7F8F4E5251E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8892" y="506893"/>
            <a:ext cx="3179277" cy="78947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38E0B1E-15DE-9760-12BA-DA8825047B32}"/>
              </a:ext>
            </a:extLst>
          </p:cNvPr>
          <p:cNvSpPr txBox="1"/>
          <p:nvPr/>
        </p:nvSpPr>
        <p:spPr>
          <a:xfrm>
            <a:off x="587359" y="3429000"/>
            <a:ext cx="6380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2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Open Sans Light" panose="020B0306030504020204" pitchFamily="34" charset="0"/>
              </a:rPr>
              <a:t>Республика Казахстан,</a:t>
            </a:r>
            <a:r>
              <a:rPr lang="en-US" sz="12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Open Sans Light" panose="020B0306030504020204" pitchFamily="34" charset="0"/>
              </a:rPr>
              <a:t> </a:t>
            </a:r>
            <a:r>
              <a:rPr lang="ru-RU" sz="1200" dirty="0">
                <a:solidFill>
                  <a:schemeClr val="bg1"/>
                </a:solidFill>
                <a:latin typeface="Inter" panose="02000503000000020004" pitchFamily="2" charset="0"/>
                <a:ea typeface="Inter" panose="02000503000000020004" pitchFamily="2" charset="0"/>
                <a:cs typeface="Open Sans Light" panose="020B0306030504020204" pitchFamily="34" charset="0"/>
              </a:rPr>
              <a:t>г. Астана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447F4B"/>
                </a:solidFill>
                <a:latin typeface="Inter" panose="02000503000000020004" pitchFamily="2" charset="0"/>
                <a:ea typeface="Inter" panose="02000503000000020004" pitchFamily="2" charset="0"/>
                <a:cs typeface="Open Sans Light" panose="020B0306030504020204" pitchFamily="34" charset="0"/>
              </a:rPr>
              <a:t>Проспект </a:t>
            </a:r>
            <a:r>
              <a:rPr lang="ru-RU" sz="1200" dirty="0" err="1">
                <a:solidFill>
                  <a:srgbClr val="447F4B"/>
                </a:solidFill>
                <a:latin typeface="Inter" panose="02000503000000020004" pitchFamily="2" charset="0"/>
                <a:ea typeface="Inter" panose="02000503000000020004" pitchFamily="2" charset="0"/>
                <a:cs typeface="Open Sans Light" panose="020B0306030504020204" pitchFamily="34" charset="0"/>
              </a:rPr>
              <a:t>Мәңгілік</a:t>
            </a:r>
            <a:r>
              <a:rPr lang="ru-RU" sz="1200" dirty="0">
                <a:solidFill>
                  <a:srgbClr val="447F4B"/>
                </a:solidFill>
                <a:latin typeface="Inter" panose="02000503000000020004" pitchFamily="2" charset="0"/>
                <a:ea typeface="Inter" panose="02000503000000020004" pitchFamily="2" charset="0"/>
                <a:cs typeface="Open Sans Light" panose="020B0306030504020204" pitchFamily="34" charset="0"/>
              </a:rPr>
              <a:t> Ел, дом 55А, блок B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447F4B"/>
                </a:solidFill>
                <a:latin typeface="Inter" panose="02000503000000020004" pitchFamily="2" charset="0"/>
                <a:ea typeface="Inter" panose="02000503000000020004" pitchFamily="2" charset="0"/>
                <a:cs typeface="Open Sans Light" panose="020B0306030504020204" pitchFamily="34" charset="0"/>
              </a:rPr>
              <a:t>Бизнес-центр «Байтерек», 11 этаж,</a:t>
            </a: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447F4B"/>
                </a:solidFill>
                <a:latin typeface="Inter" panose="02000503000000020004" pitchFamily="2" charset="0"/>
                <a:ea typeface="Inter" panose="02000503000000020004" pitchFamily="2" charset="0"/>
                <a:cs typeface="Open Sans Light" panose="020B0306030504020204" pitchFamily="34" charset="0"/>
              </a:rPr>
              <a:t>Тел.: +7 (7172) 95-56-56</a:t>
            </a:r>
            <a:endParaRPr lang="en-US" sz="1200" dirty="0">
              <a:solidFill>
                <a:srgbClr val="447F4B"/>
              </a:solidFill>
              <a:latin typeface="Inter" panose="02000503000000020004" pitchFamily="2" charset="0"/>
              <a:ea typeface="Inter" panose="02000503000000020004" pitchFamily="2" charset="0"/>
              <a:cs typeface="Open Sans Light" panose="020B0306030504020204" pitchFamily="34" charset="0"/>
            </a:endParaRPr>
          </a:p>
          <a:p>
            <a:pPr>
              <a:lnSpc>
                <a:spcPct val="150000"/>
              </a:lnSpc>
            </a:pPr>
            <a:r>
              <a:rPr lang="ru-RU" sz="1200" dirty="0">
                <a:solidFill>
                  <a:srgbClr val="447F4B"/>
                </a:solidFill>
                <a:latin typeface="Inter" panose="02000503000000020004" pitchFamily="2" charset="0"/>
                <a:ea typeface="Inter" panose="02000503000000020004" pitchFamily="2" charset="0"/>
                <a:cs typeface="Open Sans Light" panose="020B0306030504020204" pitchFamily="34" charset="0"/>
              </a:rPr>
              <a:t>Е-</a:t>
            </a:r>
            <a:r>
              <a:rPr lang="en-GB" sz="1200" dirty="0">
                <a:solidFill>
                  <a:srgbClr val="447F4B"/>
                </a:solidFill>
                <a:latin typeface="Inter" panose="02000503000000020004" pitchFamily="2" charset="0"/>
                <a:ea typeface="Inter" panose="02000503000000020004" pitchFamily="2" charset="0"/>
                <a:cs typeface="Open Sans Light" panose="020B0306030504020204" pitchFamily="34" charset="0"/>
              </a:rPr>
              <a:t>mail: info@kazakhexport.kz</a:t>
            </a:r>
            <a:endParaRPr lang="ru-RU" sz="1200" dirty="0">
              <a:solidFill>
                <a:srgbClr val="447F4B"/>
              </a:solidFill>
              <a:latin typeface="Inter" panose="02000503000000020004" pitchFamily="2" charset="0"/>
              <a:ea typeface="Inter" panose="02000503000000020004" pitchFamily="2" charset="0"/>
              <a:cs typeface="Open Sans Light" panose="020B0306030504020204" pitchFamily="34" charset="0"/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D034067-FB81-6BE0-196A-F92B37B2696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224570" y="4602479"/>
            <a:ext cx="1781728" cy="2255521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2C6483C-0508-473E-8347-E10A54CE1BB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 flipV="1">
            <a:off x="8791703" y="0"/>
            <a:ext cx="1781728" cy="2255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798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Image 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31500" t="2444" r="27221" b="961"/>
          <a:stretch>
            <a:fillRect/>
          </a:stretch>
        </p:blipFill>
        <p:spPr>
          <a:xfrm>
            <a:off x="320329" y="1628524"/>
            <a:ext cx="3375499" cy="4372061"/>
          </a:xfrm>
          <a:prstGeom prst="rect">
            <a:avLst/>
          </a:prstGeom>
        </p:spPr>
      </p:pic>
      <p:sp>
        <p:nvSpPr>
          <p:cNvPr id="37" name="Text 0"/>
          <p:cNvSpPr/>
          <p:nvPr/>
        </p:nvSpPr>
        <p:spPr>
          <a:xfrm>
            <a:off x="3892137" y="1708061"/>
            <a:ext cx="65800" cy="197401"/>
          </a:xfrm>
          <a:prstGeom prst="rect">
            <a:avLst/>
          </a:prstGeom>
          <a:solidFill>
            <a:srgbClr val="389E0D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ru-RU" sz="1119" noProof="0" dirty="0">
                <a:solidFill>
                  <a:srgbClr val="FFFFFF"/>
                </a:solidFill>
                <a:latin typeface="Inter"/>
              </a:rPr>
              <a:t>     </a:t>
            </a:r>
            <a:endParaRPr lang="ru-RU" sz="1119" noProof="0" dirty="0">
              <a:latin typeface="Inter"/>
            </a:endParaRPr>
          </a:p>
        </p:txBody>
      </p:sp>
      <p:sp>
        <p:nvSpPr>
          <p:cNvPr id="38" name="Text 1"/>
          <p:cNvSpPr txBox="1"/>
          <p:nvPr/>
        </p:nvSpPr>
        <p:spPr>
          <a:xfrm>
            <a:off x="3972560" y="2029752"/>
            <a:ext cx="2667240" cy="1652317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>
              <a:lnSpc>
                <a:spcPct val="125000"/>
              </a:lnSpc>
            </a:pPr>
            <a:r>
              <a:rPr lang="ru-RU" sz="1199" dirty="0">
                <a:solidFill>
                  <a:srgbClr val="4D5B61"/>
                </a:solidFill>
                <a:latin typeface="Inter"/>
                <a:ea typeface="Poppins" pitchFamily="34" charset="-122"/>
                <a:cs typeface="Poppins" pitchFamily="34" charset="-120"/>
              </a:rPr>
              <a:t>В</a:t>
            </a:r>
            <a:r>
              <a:rPr lang="ru-RU" sz="1199" noProof="0" dirty="0">
                <a:solidFill>
                  <a:srgbClr val="4D5B61"/>
                </a:solidFill>
                <a:latin typeface="Inter"/>
                <a:ea typeface="Poppins" pitchFamily="34" charset="-122"/>
                <a:cs typeface="Poppins" pitchFamily="34" charset="-120"/>
              </a:rPr>
              <a:t> </a:t>
            </a:r>
            <a:r>
              <a:rPr lang="ru-RU" sz="1199" dirty="0">
                <a:solidFill>
                  <a:srgbClr val="4D5B61"/>
                </a:solidFill>
                <a:latin typeface="Inter"/>
                <a:ea typeface="Poppins" pitchFamily="34" charset="-122"/>
                <a:cs typeface="Poppins" pitchFamily="34" charset="-120"/>
              </a:rPr>
              <a:t>рамках Плана развития Агентства на 2024–2033 годы предусмотрена классификация стран по уровням экспортного интереса с фокусом на усиление присутствия региональных директоров ЭКА на приоритетных рынках.</a:t>
            </a:r>
          </a:p>
        </p:txBody>
      </p:sp>
      <p:sp>
        <p:nvSpPr>
          <p:cNvPr id="39" name="Text 2"/>
          <p:cNvSpPr txBox="1"/>
          <p:nvPr/>
        </p:nvSpPr>
        <p:spPr>
          <a:xfrm>
            <a:off x="3972560" y="1628524"/>
            <a:ext cx="4320883" cy="285134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ru-RU" sz="1439" b="1" noProof="0" dirty="0">
                <a:solidFill>
                  <a:srgbClr val="1B2022"/>
                </a:solidFill>
                <a:latin typeface="Inter"/>
                <a:ea typeface="Poppins" pitchFamily="34" charset="-122"/>
                <a:cs typeface="Poppins" pitchFamily="34" charset="-120"/>
              </a:rPr>
              <a:t>Стратегическое направление</a:t>
            </a:r>
            <a:endParaRPr lang="ru-RU" sz="1439" noProof="0" dirty="0">
              <a:latin typeface="Inter"/>
            </a:endParaRPr>
          </a:p>
        </p:txBody>
      </p:sp>
      <p:sp>
        <p:nvSpPr>
          <p:cNvPr id="40" name="Text 3"/>
          <p:cNvSpPr/>
          <p:nvPr/>
        </p:nvSpPr>
        <p:spPr>
          <a:xfrm>
            <a:off x="7229151" y="1686475"/>
            <a:ext cx="65800" cy="197401"/>
          </a:xfrm>
          <a:prstGeom prst="rect">
            <a:avLst/>
          </a:prstGeom>
          <a:solidFill>
            <a:srgbClr val="389E0D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ru-RU" sz="1119" noProof="0" dirty="0">
                <a:solidFill>
                  <a:srgbClr val="FFFFFF"/>
                </a:solidFill>
                <a:latin typeface="Inter"/>
              </a:rPr>
              <a:t>     </a:t>
            </a:r>
            <a:endParaRPr lang="ru-RU" sz="1119" noProof="0" dirty="0">
              <a:latin typeface="Inter"/>
            </a:endParaRPr>
          </a:p>
        </p:txBody>
      </p:sp>
      <p:sp>
        <p:nvSpPr>
          <p:cNvPr id="41" name="Text 4"/>
          <p:cNvSpPr txBox="1"/>
          <p:nvPr/>
        </p:nvSpPr>
        <p:spPr>
          <a:xfrm>
            <a:off x="7227636" y="2058313"/>
            <a:ext cx="4780143" cy="1886274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>
              <a:lnSpc>
                <a:spcPct val="125000"/>
              </a:lnSpc>
            </a:pPr>
            <a:r>
              <a:rPr lang="ru-RU" sz="1199" noProof="0" dirty="0">
                <a:solidFill>
                  <a:srgbClr val="4D5B61"/>
                </a:solidFill>
                <a:latin typeface="Inter"/>
                <a:ea typeface="Poppins" pitchFamily="34" charset="-122"/>
                <a:cs typeface="Poppins" pitchFamily="34" charset="-120"/>
              </a:rPr>
              <a:t>Оценка экспортного потенциала стран осуществляется в соответствии с методикой Агентства </a:t>
            </a:r>
            <a:r>
              <a:rPr lang="ru-RU" sz="1199" dirty="0">
                <a:solidFill>
                  <a:srgbClr val="4D5B61"/>
                </a:solidFill>
                <a:latin typeface="Inter"/>
                <a:ea typeface="Poppins" pitchFamily="34" charset="-122"/>
                <a:cs typeface="Poppins" pitchFamily="34" charset="-120"/>
              </a:rPr>
              <a:t>по </a:t>
            </a:r>
            <a:r>
              <a:rPr lang="ru-RU" sz="1199" noProof="0" dirty="0">
                <a:solidFill>
                  <a:srgbClr val="4D5B61"/>
                </a:solidFill>
                <a:latin typeface="Inter"/>
                <a:ea typeface="Poppins" pitchFamily="34" charset="-122"/>
                <a:cs typeface="Poppins" pitchFamily="34" charset="-120"/>
              </a:rPr>
              <a:t>комплексному анализа стран в разрезе объемов применения инструментов поддержки Агентства, торгово-экономического взаимодействия стран, логистической доступности, международно-правовой интеграции, а также политико-экономических рисков с использованием внутренних и международных источников.</a:t>
            </a:r>
            <a:endParaRPr lang="ru-RU" sz="1199" noProof="0" dirty="0">
              <a:latin typeface="Inter"/>
            </a:endParaRPr>
          </a:p>
        </p:txBody>
      </p:sp>
      <p:sp>
        <p:nvSpPr>
          <p:cNvPr id="42" name="Text 5"/>
          <p:cNvSpPr txBox="1"/>
          <p:nvPr/>
        </p:nvSpPr>
        <p:spPr>
          <a:xfrm>
            <a:off x="7318601" y="1619372"/>
            <a:ext cx="3290012" cy="29244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ru-RU" sz="1439" b="1" noProof="0" dirty="0">
                <a:solidFill>
                  <a:srgbClr val="1B2022"/>
                </a:solidFill>
                <a:latin typeface="Inter"/>
                <a:ea typeface="Poppins" pitchFamily="34" charset="-122"/>
                <a:cs typeface="Poppins" pitchFamily="34" charset="-120"/>
              </a:rPr>
              <a:t>Методика Агентства</a:t>
            </a:r>
            <a:endParaRPr lang="ru-RU" sz="1439" noProof="0" dirty="0">
              <a:latin typeface="Inter"/>
            </a:endParaRPr>
          </a:p>
        </p:txBody>
      </p:sp>
      <p:sp>
        <p:nvSpPr>
          <p:cNvPr id="43" name="Text 6"/>
          <p:cNvSpPr/>
          <p:nvPr/>
        </p:nvSpPr>
        <p:spPr>
          <a:xfrm>
            <a:off x="3939660" y="4119213"/>
            <a:ext cx="65800" cy="197401"/>
          </a:xfrm>
          <a:prstGeom prst="rect">
            <a:avLst/>
          </a:prstGeom>
          <a:solidFill>
            <a:srgbClr val="389E0D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ru-RU" sz="1119" noProof="0" dirty="0">
                <a:solidFill>
                  <a:srgbClr val="FFFFFF"/>
                </a:solidFill>
                <a:latin typeface="Inter"/>
              </a:rPr>
              <a:t>     </a:t>
            </a:r>
            <a:endParaRPr lang="ru-RU" sz="1119" noProof="0" dirty="0">
              <a:latin typeface="Inter"/>
            </a:endParaRPr>
          </a:p>
        </p:txBody>
      </p:sp>
      <p:sp>
        <p:nvSpPr>
          <p:cNvPr id="44" name="Text 7"/>
          <p:cNvSpPr txBox="1"/>
          <p:nvPr/>
        </p:nvSpPr>
        <p:spPr>
          <a:xfrm>
            <a:off x="3954708" y="4524647"/>
            <a:ext cx="2971276" cy="1371173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>
              <a:lnSpc>
                <a:spcPct val="125000"/>
              </a:lnSpc>
            </a:pPr>
            <a:r>
              <a:rPr lang="ru-RU" sz="1199" noProof="0" dirty="0">
                <a:solidFill>
                  <a:srgbClr val="4D5B61"/>
                </a:solidFill>
                <a:latin typeface="Inter"/>
                <a:ea typeface="Poppins" pitchFamily="34" charset="-122"/>
                <a:cs typeface="Poppins" pitchFamily="34" charset="-120"/>
              </a:rPr>
              <a:t>Анализ охватывает 21 страну, включая ключевые рынки Центральной Азии, ЕАЭС и Китая, а также развитые рынки, с учетом динамики несырьевого экспорта и потенциала дальнейшего расширения географии экспорта Казахстана.</a:t>
            </a:r>
            <a:endParaRPr lang="ru-RU" sz="1199" noProof="0" dirty="0">
              <a:latin typeface="Inter"/>
            </a:endParaRPr>
          </a:p>
        </p:txBody>
      </p:sp>
      <p:sp>
        <p:nvSpPr>
          <p:cNvPr id="45" name="Text 8"/>
          <p:cNvSpPr txBox="1"/>
          <p:nvPr/>
        </p:nvSpPr>
        <p:spPr>
          <a:xfrm>
            <a:off x="4028589" y="4071691"/>
            <a:ext cx="2545411" cy="29244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ru-RU" sz="1439" b="1" noProof="0" dirty="0">
                <a:solidFill>
                  <a:srgbClr val="1B2022"/>
                </a:solidFill>
                <a:latin typeface="Inter"/>
                <a:ea typeface="Poppins" pitchFamily="34" charset="-122"/>
                <a:cs typeface="Poppins" pitchFamily="34" charset="-120"/>
              </a:rPr>
              <a:t>Охват и фокус анализа</a:t>
            </a:r>
            <a:endParaRPr lang="ru-RU" sz="1439" noProof="0" dirty="0">
              <a:latin typeface="Inter"/>
            </a:endParaRPr>
          </a:p>
        </p:txBody>
      </p:sp>
      <p:sp>
        <p:nvSpPr>
          <p:cNvPr id="52" name="Text 9"/>
          <p:cNvSpPr/>
          <p:nvPr/>
        </p:nvSpPr>
        <p:spPr>
          <a:xfrm>
            <a:off x="7227636" y="4203937"/>
            <a:ext cx="65800" cy="197401"/>
          </a:xfrm>
          <a:prstGeom prst="rect">
            <a:avLst/>
          </a:prstGeom>
          <a:solidFill>
            <a:srgbClr val="389E0D"/>
          </a:solidFill>
          <a:ln/>
          <a:effectLst>
            <a:outerShdw blurRad="101600" dist="50800" dir="16200000" algn="bl" rotWithShape="0">
              <a:srgbClr val="000000">
                <a:alpha val="0"/>
              </a:srgbClr>
            </a:outerShdw>
          </a:effectLst>
        </p:spPr>
        <p:txBody>
          <a:bodyPr wrap="square" lIns="0" tIns="0" rIns="0" bIns="0" rtlCol="0" anchor="ctr"/>
          <a:lstStyle/>
          <a:p>
            <a:pPr algn="ctr">
              <a:lnSpc>
                <a:spcPct val="125000"/>
              </a:lnSpc>
            </a:pPr>
            <a:r>
              <a:rPr lang="ru-RU" sz="1119" noProof="0" dirty="0">
                <a:solidFill>
                  <a:srgbClr val="FFFFFF"/>
                </a:solidFill>
                <a:latin typeface="Inter"/>
              </a:rPr>
              <a:t>     </a:t>
            </a:r>
            <a:endParaRPr lang="ru-RU" sz="1119" noProof="0" dirty="0">
              <a:latin typeface="Inter"/>
            </a:endParaRPr>
          </a:p>
        </p:txBody>
      </p:sp>
      <p:sp>
        <p:nvSpPr>
          <p:cNvPr id="56" name="Text 10"/>
          <p:cNvSpPr txBox="1"/>
          <p:nvPr/>
        </p:nvSpPr>
        <p:spPr>
          <a:xfrm>
            <a:off x="7318601" y="4524647"/>
            <a:ext cx="4689179" cy="1886274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t"/>
          <a:lstStyle/>
          <a:p>
            <a:pPr>
              <a:lnSpc>
                <a:spcPct val="125000"/>
              </a:lnSpc>
            </a:pPr>
            <a:r>
              <a:rPr lang="ru-RU" sz="1199" noProof="0" dirty="0">
                <a:solidFill>
                  <a:srgbClr val="4D5B61"/>
                </a:solidFill>
                <a:latin typeface="Inter"/>
                <a:ea typeface="Poppins" pitchFamily="34" charset="-122"/>
                <a:cs typeface="Poppins" pitchFamily="34" charset="-120"/>
              </a:rPr>
              <a:t>Сформирована сегментация стран </a:t>
            </a:r>
            <a:r>
              <a:rPr lang="ru-RU" sz="1199" dirty="0">
                <a:solidFill>
                  <a:srgbClr val="4D5B61"/>
                </a:solidFill>
                <a:latin typeface="Inter"/>
                <a:ea typeface="Poppins" pitchFamily="34" charset="-122"/>
                <a:cs typeface="Poppins" pitchFamily="34" charset="-120"/>
              </a:rPr>
              <a:t>по уровням экспортного интереса </a:t>
            </a:r>
            <a:r>
              <a:rPr lang="ru-RU" sz="1199" noProof="0" dirty="0">
                <a:solidFill>
                  <a:srgbClr val="4D5B61"/>
                </a:solidFill>
                <a:latin typeface="Inter"/>
                <a:ea typeface="Poppins" pitchFamily="34" charset="-122"/>
                <a:cs typeface="Poppins" pitchFamily="34" charset="-120"/>
              </a:rPr>
              <a:t>и определены приоритетные направления расширения экспортной географии. Региональный подход позволяет адаптировать стратегии под особенности целевых рынков. </a:t>
            </a:r>
            <a:endParaRPr lang="ru-RU" sz="1199" noProof="0" dirty="0">
              <a:latin typeface="Inter"/>
            </a:endParaRPr>
          </a:p>
        </p:txBody>
      </p:sp>
      <p:sp>
        <p:nvSpPr>
          <p:cNvPr id="60" name="Text 11"/>
          <p:cNvSpPr txBox="1"/>
          <p:nvPr/>
        </p:nvSpPr>
        <p:spPr>
          <a:xfrm>
            <a:off x="7341730" y="4160070"/>
            <a:ext cx="3563172" cy="142567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ru-RU" sz="1439" b="1" noProof="0" dirty="0">
                <a:solidFill>
                  <a:srgbClr val="1B2022"/>
                </a:solidFill>
                <a:latin typeface="Inter"/>
                <a:ea typeface="Poppins" pitchFamily="34" charset="-122"/>
                <a:cs typeface="Poppins" pitchFamily="34" charset="-120"/>
              </a:rPr>
              <a:t>Результаты и дальнейшие действия</a:t>
            </a:r>
            <a:endParaRPr lang="ru-RU" sz="1439" noProof="0" dirty="0">
              <a:latin typeface="Inter"/>
            </a:endParaRPr>
          </a:p>
        </p:txBody>
      </p:sp>
      <p:sp>
        <p:nvSpPr>
          <p:cNvPr id="64" name="Text 12"/>
          <p:cNvSpPr txBox="1"/>
          <p:nvPr/>
        </p:nvSpPr>
        <p:spPr>
          <a:xfrm>
            <a:off x="601792" y="503929"/>
            <a:ext cx="10432994" cy="679936"/>
          </a:xfrm>
          <a:prstGeom prst="rect">
            <a:avLst/>
          </a:prstGeom>
          <a:solidFill>
            <a:srgbClr val="FFFFFF">
              <a:alpha val="0"/>
            </a:srgbClr>
          </a:solidFill>
          <a:ln/>
        </p:spPr>
        <p:txBody>
          <a:bodyPr wrap="square" lIns="0" tIns="0" rIns="0" bIns="0" rtlCol="0" anchor="ctr"/>
          <a:lstStyle/>
          <a:p>
            <a:pPr algn="l">
              <a:lnSpc>
                <a:spcPct val="125000"/>
              </a:lnSpc>
            </a:pPr>
            <a:r>
              <a:rPr lang="ru-RU" sz="2879" b="1" noProof="0" dirty="0">
                <a:solidFill>
                  <a:srgbClr val="447F4B"/>
                </a:solidFill>
                <a:latin typeface="Inter"/>
                <a:cs typeface="Poppins" pitchFamily="34" charset="-120"/>
              </a:rPr>
              <a:t>ПРЕДИСЛОВИЕ </a:t>
            </a:r>
            <a:endParaRPr lang="ru-RU" sz="2879" noProof="0" dirty="0">
              <a:solidFill>
                <a:srgbClr val="447F4B"/>
              </a:solidFill>
              <a:latin typeface="Inter"/>
            </a:endParaRPr>
          </a:p>
        </p:txBody>
      </p:sp>
      <p:pic>
        <p:nvPicPr>
          <p:cNvPr id="65" name="Рисунок 64" descr="Изображение выглядит как Шрифт, снимок экрана, текст, логотип  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884AB9EF-3C8F-10A5-5519-C2C26C9F346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613" y="239274"/>
            <a:ext cx="3407167" cy="84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2448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50000">
              <a:srgbClr val="F5F5F5"/>
            </a:gs>
            <a:gs pos="100000">
              <a:srgbClr val="E8E8E8"/>
            </a:gs>
          </a:gsLst>
          <a:lin ang="5400000" scaled="1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F64797F-03A2-2845-012B-3099BDE036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17C5A3E9-D1CE-F1FF-7ED6-C93262B79A22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12000"/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7984" y="247650"/>
            <a:ext cx="11984589" cy="6339711"/>
          </a:xfrm>
          <a:prstGeom prst="rect">
            <a:avLst/>
          </a:prstGeom>
        </p:spPr>
      </p:pic>
      <p:sp>
        <p:nvSpPr>
          <p:cNvPr id="8" name="Shape 11">
            <a:extLst>
              <a:ext uri="{FF2B5EF4-FFF2-40B4-BE49-F238E27FC236}">
                <a16:creationId xmlns:a16="http://schemas.microsoft.com/office/drawing/2014/main" id="{99A6C69D-FE30-C4BF-1DC3-BA38810C365B}"/>
              </a:ext>
            </a:extLst>
          </p:cNvPr>
          <p:cNvSpPr/>
          <p:nvPr/>
        </p:nvSpPr>
        <p:spPr>
          <a:xfrm>
            <a:off x="226409" y="827050"/>
            <a:ext cx="11530608" cy="16669"/>
          </a:xfrm>
          <a:prstGeom prst="rect">
            <a:avLst/>
          </a:prstGeom>
          <a:solidFill>
            <a:srgbClr val="BFA056">
              <a:alpha val="50000"/>
            </a:srgbClr>
          </a:solidFill>
          <a:ln/>
        </p:spPr>
        <p:txBody>
          <a:bodyPr/>
          <a:lstStyle/>
          <a:p>
            <a:endParaRPr lang="ru-RU" sz="1500" noProof="0" dirty="0">
              <a:latin typeface="Inter Medium" panose="02000503000000020004"/>
            </a:endParaRPr>
          </a:p>
        </p:txBody>
      </p:sp>
      <p:sp>
        <p:nvSpPr>
          <p:cNvPr id="9" name="Text 66">
            <a:extLst>
              <a:ext uri="{FF2B5EF4-FFF2-40B4-BE49-F238E27FC236}">
                <a16:creationId xmlns:a16="http://schemas.microsoft.com/office/drawing/2014/main" id="{7C857A0B-86EC-2A75-9697-7AEDC0EC74F9}"/>
              </a:ext>
            </a:extLst>
          </p:cNvPr>
          <p:cNvSpPr/>
          <p:nvPr/>
        </p:nvSpPr>
        <p:spPr>
          <a:xfrm>
            <a:off x="214352" y="6666714"/>
            <a:ext cx="11530608" cy="13215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1042"/>
              </a:lnSpc>
            </a:pPr>
            <a:r>
              <a:rPr lang="ru-RU" sz="800" i="1" noProof="0" dirty="0">
                <a:latin typeface="Inter Medium" panose="02000503000000020004"/>
                <a:ea typeface="Inter" panose="020B0604020202020204" charset="0"/>
                <a:cs typeface="Arial" panose="020B0604020202020204" pitchFamily="34" charset="0"/>
              </a:rPr>
              <a:t>Источники</a:t>
            </a:r>
            <a:r>
              <a:rPr lang="ru-RU" sz="800" b="1" i="1" noProof="0" dirty="0">
                <a:latin typeface="Inter Medium" panose="02000503000000020004"/>
                <a:ea typeface="Inter" panose="020B0604020202020204" charset="0"/>
                <a:cs typeface="Arial" panose="020B0604020202020204" pitchFamily="34" charset="0"/>
              </a:rPr>
              <a:t>:</a:t>
            </a:r>
            <a:r>
              <a:rPr lang="ru-RU" sz="800" i="1" noProof="0" dirty="0">
                <a:latin typeface="Inter Medium" panose="02000503000000020004"/>
                <a:ea typeface="Inter" panose="020B0604020202020204" charset="0"/>
                <a:cs typeface="Arial" panose="020B0604020202020204" pitchFamily="34" charset="0"/>
              </a:rPr>
              <a:t> Данные Бюро национальной статистики РК за 2025 год.</a:t>
            </a:r>
            <a:endParaRPr lang="ru-RU" sz="800" noProof="0" dirty="0">
              <a:latin typeface="Inter Medium" panose="02000503000000020004"/>
              <a:ea typeface="Inter" panose="020B0604020202020204" charset="0"/>
              <a:cs typeface="Arial" panose="020B0604020202020204" pitchFamily="34" charset="0"/>
            </a:endParaRPr>
          </a:p>
        </p:txBody>
      </p:sp>
      <p:sp>
        <p:nvSpPr>
          <p:cNvPr id="11" name="Text 1">
            <a:extLst>
              <a:ext uri="{FF2B5EF4-FFF2-40B4-BE49-F238E27FC236}">
                <a16:creationId xmlns:a16="http://schemas.microsoft.com/office/drawing/2014/main" id="{FB5662F9-32F5-9C55-4212-21415D38A84E}"/>
              </a:ext>
            </a:extLst>
          </p:cNvPr>
          <p:cNvSpPr/>
          <p:nvPr/>
        </p:nvSpPr>
        <p:spPr>
          <a:xfrm>
            <a:off x="3609661" y="319291"/>
            <a:ext cx="51381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000" b="1" dirty="0">
                <a:solidFill>
                  <a:srgbClr val="008000"/>
                </a:solidFill>
                <a:latin typeface="Inter Medium"/>
              </a:rPr>
              <a:t>ЭКСПОРТ И ПРОМЫШЛЕННОСТЬ КАЗАХСТАНА</a:t>
            </a:r>
            <a:endParaRPr lang="ru-RU" sz="2000" b="1" noProof="0" dirty="0">
              <a:solidFill>
                <a:srgbClr val="008000"/>
              </a:solidFill>
              <a:latin typeface="Inter Medium"/>
            </a:endParaRPr>
          </a:p>
        </p:txBody>
      </p:sp>
      <p:pic>
        <p:nvPicPr>
          <p:cNvPr id="12" name="Рисунок 11" descr="Изображение выглядит как Шрифт, снимок экрана, текст, логотип  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15283A4C-F8C3-DD97-89EF-A25868DCCFFF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4" y="81694"/>
            <a:ext cx="2163034" cy="537121"/>
          </a:xfrm>
          <a:prstGeom prst="rect">
            <a:avLst/>
          </a:prstGeom>
        </p:spPr>
      </p:pic>
      <p:graphicFrame>
        <p:nvGraphicFramePr>
          <p:cNvPr id="33" name="Диаграмма 32">
            <a:extLst>
              <a:ext uri="{FF2B5EF4-FFF2-40B4-BE49-F238E27FC236}">
                <a16:creationId xmlns:a16="http://schemas.microsoft.com/office/drawing/2014/main" id="{2DFC04CD-AA60-EE5E-D2BB-DABA4A8D09D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56929"/>
              </p:ext>
            </p:extLst>
          </p:nvPr>
        </p:nvGraphicFramePr>
        <p:xfrm>
          <a:off x="1020030" y="1003288"/>
          <a:ext cx="7260370" cy="5372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35" name="TextBox 34">
            <a:extLst>
              <a:ext uri="{FF2B5EF4-FFF2-40B4-BE49-F238E27FC236}">
                <a16:creationId xmlns:a16="http://schemas.microsoft.com/office/drawing/2014/main" id="{7A03C4C7-FBC2-60B9-649B-58242746054A}"/>
              </a:ext>
            </a:extLst>
          </p:cNvPr>
          <p:cNvSpPr txBox="1"/>
          <p:nvPr/>
        </p:nvSpPr>
        <p:spPr>
          <a:xfrm>
            <a:off x="6630631" y="1370975"/>
            <a:ext cx="1161953" cy="271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67" i="1" noProof="0" dirty="0">
                <a:latin typeface="Inter Medium" panose="02000503000000020004"/>
                <a:ea typeface="Inter" panose="020B0604020202020204" charset="0"/>
                <a:cs typeface="Inter Bold" pitchFamily="34" charset="-120"/>
              </a:rPr>
              <a:t>МЛН USD</a:t>
            </a:r>
            <a:endParaRPr lang="ru-RU" sz="875" i="1" noProof="0" dirty="0">
              <a:latin typeface="Inter Medium" panose="02000503000000020004"/>
              <a:ea typeface="Inter" panose="020B0604020202020204" charset="0"/>
              <a:cs typeface="Inter Bold" pitchFamily="34" charset="-120"/>
            </a:endParaRPr>
          </a:p>
        </p:txBody>
      </p:sp>
      <p:graphicFrame>
        <p:nvGraphicFramePr>
          <p:cNvPr id="1035" name="Таблица 1034">
            <a:extLst>
              <a:ext uri="{FF2B5EF4-FFF2-40B4-BE49-F238E27FC236}">
                <a16:creationId xmlns:a16="http://schemas.microsoft.com/office/drawing/2014/main" id="{96BA5692-4D3C-2709-399D-3DF345A110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1957725"/>
              </p:ext>
            </p:extLst>
          </p:nvPr>
        </p:nvGraphicFramePr>
        <p:xfrm>
          <a:off x="533709" y="1841499"/>
          <a:ext cx="609600" cy="4394061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609600">
                  <a:extLst>
                    <a:ext uri="{9D8B030D-6E8A-4147-A177-3AD203B41FA5}">
                      <a16:colId xmlns:a16="http://schemas.microsoft.com/office/drawing/2014/main" val="3449154814"/>
                    </a:ext>
                  </a:extLst>
                </a:gridCol>
              </a:tblGrid>
              <a:tr h="1937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 dirty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693027339"/>
                  </a:ext>
                </a:extLst>
              </a:tr>
              <a:tr h="1937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 dirty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61%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14272016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 dirty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093374031"/>
                  </a:ext>
                </a:extLst>
              </a:tr>
              <a:tr h="194536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 dirty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93621019"/>
                  </a:ext>
                </a:extLst>
              </a:tr>
              <a:tr h="1937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 dirty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57%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85112600"/>
                  </a:ext>
                </a:extLst>
              </a:tr>
              <a:tr h="2160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 dirty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077100424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 dirty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860478118"/>
                  </a:ext>
                </a:extLst>
              </a:tr>
              <a:tr h="19161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 dirty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52533689"/>
                  </a:ext>
                </a:extLst>
              </a:tr>
              <a:tr h="1937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86113267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 dirty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326020411"/>
                  </a:ext>
                </a:extLst>
              </a:tr>
              <a:tr h="1937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 dirty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4219913982"/>
                  </a:ext>
                </a:extLst>
              </a:tr>
              <a:tr h="1937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412069113"/>
                  </a:ext>
                </a:extLst>
              </a:tr>
              <a:tr h="19161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 dirty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76%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87926150"/>
                  </a:ext>
                </a:extLst>
              </a:tr>
              <a:tr h="1937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 dirty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38%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54932921"/>
                  </a:ext>
                </a:extLst>
              </a:tr>
              <a:tr h="191618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 dirty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0005310"/>
                  </a:ext>
                </a:extLst>
              </a:tr>
              <a:tr h="1842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 dirty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76387275"/>
                  </a:ext>
                </a:extLst>
              </a:tr>
              <a:tr h="1842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 dirty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379972047"/>
                  </a:ext>
                </a:extLst>
              </a:tr>
              <a:tr h="1937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 dirty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88%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58135752"/>
                  </a:ext>
                </a:extLst>
              </a:tr>
              <a:tr h="1800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 dirty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100%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97921542"/>
                  </a:ext>
                </a:extLst>
              </a:tr>
              <a:tr h="198000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 dirty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69%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536133267"/>
                  </a:ext>
                </a:extLst>
              </a:tr>
              <a:tr h="184247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 dirty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72%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51312235"/>
                  </a:ext>
                </a:extLst>
              </a:tr>
              <a:tr h="1937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 dirty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42%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82409581"/>
                  </a:ext>
                </a:extLst>
              </a:tr>
              <a:tr h="193793">
                <a:tc>
                  <a:txBody>
                    <a:bodyPr/>
                    <a:lstStyle/>
                    <a:p>
                      <a:pPr algn="ctr" fontAlgn="b">
                        <a:buNone/>
                      </a:pPr>
                      <a:r>
                        <a:rPr lang="ru-RU" sz="1000" b="1" i="0" u="none" strike="noStrike" baseline="0" dirty="0">
                          <a:solidFill>
                            <a:srgbClr val="CA8ACC"/>
                          </a:solidFill>
                          <a:effectLst/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45%</a:t>
                      </a:r>
                    </a:p>
                  </a:txBody>
                  <a:tcPr marL="7620" marR="7620" marT="762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25759248"/>
                  </a:ext>
                </a:extLst>
              </a:tr>
            </a:tbl>
          </a:graphicData>
        </a:graphic>
      </p:graphicFrame>
      <p:sp>
        <p:nvSpPr>
          <p:cNvPr id="1037" name="TextBox 1036">
            <a:extLst>
              <a:ext uri="{FF2B5EF4-FFF2-40B4-BE49-F238E27FC236}">
                <a16:creationId xmlns:a16="http://schemas.microsoft.com/office/drawing/2014/main" id="{C33F31E5-B7D9-2B1E-266E-A4E545919939}"/>
              </a:ext>
            </a:extLst>
          </p:cNvPr>
          <p:cNvSpPr txBox="1"/>
          <p:nvPr/>
        </p:nvSpPr>
        <p:spPr>
          <a:xfrm>
            <a:off x="330509" y="1197910"/>
            <a:ext cx="1016000" cy="5078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>
              <a:buNone/>
            </a:pPr>
            <a:r>
              <a:rPr lang="ru-RU" sz="900" b="1" dirty="0">
                <a:solidFill>
                  <a:srgbClr val="CA8A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ДОЛЯ НЕСЫРЬЕВОГО ЭКСПОРТА</a:t>
            </a:r>
            <a:endParaRPr lang="ru-RU" sz="900" b="1" i="0" strike="noStrike" baseline="0" dirty="0">
              <a:solidFill>
                <a:srgbClr val="CA8ACC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8" name="Text 2">
            <a:extLst>
              <a:ext uri="{FF2B5EF4-FFF2-40B4-BE49-F238E27FC236}">
                <a16:creationId xmlns:a16="http://schemas.microsoft.com/office/drawing/2014/main" id="{FE0B74CB-502C-C962-865E-6F3736231744}"/>
              </a:ext>
            </a:extLst>
          </p:cNvPr>
          <p:cNvSpPr/>
          <p:nvPr/>
        </p:nvSpPr>
        <p:spPr>
          <a:xfrm>
            <a:off x="3159760" y="3390900"/>
            <a:ext cx="3881120" cy="14418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ct val="110000"/>
              </a:lnSpc>
            </a:pPr>
            <a:r>
              <a:rPr lang="ru-RU" sz="1500" b="1" noProof="0" dirty="0">
                <a:solidFill>
                  <a:srgbClr val="00803D"/>
                </a:solidFill>
                <a:latin typeface="Inter Medium" panose="02000503000000020004"/>
                <a:ea typeface="Inter" panose="020B0604020202020204" charset="0"/>
                <a:cs typeface="Inter Bold" pitchFamily="34" charset="-120"/>
              </a:rPr>
              <a:t>ЭКСПОРТ</a:t>
            </a:r>
            <a:r>
              <a:rPr lang="ru-RU" sz="1700" b="1" noProof="0" dirty="0">
                <a:solidFill>
                  <a:srgbClr val="00803D"/>
                </a:solidFill>
                <a:latin typeface="Inter Medium" panose="02000503000000020004"/>
                <a:ea typeface="Inter" panose="020B0604020202020204" charset="0"/>
                <a:cs typeface="Inter Bold" pitchFamily="34" charset="-120"/>
              </a:rPr>
              <a:t> </a:t>
            </a:r>
            <a:r>
              <a:rPr lang="ru-RU" sz="3000" b="1" noProof="0" dirty="0">
                <a:solidFill>
                  <a:srgbClr val="00803D"/>
                </a:solidFill>
                <a:latin typeface="Inter Medium" panose="02000503000000020004"/>
                <a:ea typeface="Inter" panose="020B0604020202020204" charset="0"/>
                <a:cs typeface="Inter Bold" pitchFamily="34" charset="-120"/>
              </a:rPr>
              <a:t>$79 </a:t>
            </a:r>
            <a:r>
              <a:rPr lang="ru-RU" sz="1500" b="1" noProof="0" dirty="0">
                <a:solidFill>
                  <a:srgbClr val="00803D"/>
                </a:solidFill>
                <a:latin typeface="Inter Medium" panose="02000503000000020004"/>
                <a:ea typeface="Inter" panose="020B0604020202020204" charset="0"/>
                <a:cs typeface="Inter Bold" pitchFamily="34" charset="-120"/>
              </a:rPr>
              <a:t>МЛРД</a:t>
            </a:r>
          </a:p>
          <a:p>
            <a:pPr>
              <a:lnSpc>
                <a:spcPct val="110000"/>
              </a:lnSpc>
            </a:pPr>
            <a:r>
              <a:rPr lang="ru-RU" sz="1500" b="1" dirty="0">
                <a:solidFill>
                  <a:srgbClr val="00803D"/>
                </a:solidFill>
                <a:latin typeface="Inter Medium" panose="02000503000000020004"/>
                <a:ea typeface="Inter" panose="020B0604020202020204" charset="0"/>
                <a:cs typeface="Inter Bold" pitchFamily="34" charset="-120"/>
              </a:rPr>
              <a:t>НЕСЫРЬЕВОЙ ЭКСПОРТ* </a:t>
            </a:r>
            <a:r>
              <a:rPr lang="ru-RU" sz="3000" b="1" dirty="0">
                <a:solidFill>
                  <a:srgbClr val="00803D"/>
                </a:solidFill>
                <a:latin typeface="Inter Medium" panose="02000503000000020004"/>
                <a:ea typeface="Inter" panose="020B0604020202020204" charset="0"/>
                <a:cs typeface="Inter Bold" pitchFamily="34" charset="-120"/>
              </a:rPr>
              <a:t>$31 </a:t>
            </a:r>
            <a:r>
              <a:rPr lang="ru-RU" sz="1500" b="1" dirty="0">
                <a:solidFill>
                  <a:srgbClr val="00803D"/>
                </a:solidFill>
                <a:latin typeface="Inter Medium" panose="02000503000000020004"/>
                <a:ea typeface="Inter" panose="020B0604020202020204" charset="0"/>
                <a:cs typeface="Inter Bold" pitchFamily="34" charset="-120"/>
              </a:rPr>
              <a:t>МЛРД</a:t>
            </a:r>
            <a:endParaRPr lang="ru-RU" sz="1500" b="1" noProof="0" dirty="0">
              <a:solidFill>
                <a:srgbClr val="00803D"/>
              </a:solidFill>
              <a:latin typeface="Inter Medium" panose="02000503000000020004"/>
              <a:ea typeface="Inter" panose="020B0604020202020204" charset="0"/>
              <a:cs typeface="Inter Bold" pitchFamily="34" charset="-120"/>
            </a:endParaRPr>
          </a:p>
        </p:txBody>
      </p:sp>
      <p:sp>
        <p:nvSpPr>
          <p:cNvPr id="1047" name="Shape 10">
            <a:extLst>
              <a:ext uri="{FF2B5EF4-FFF2-40B4-BE49-F238E27FC236}">
                <a16:creationId xmlns:a16="http://schemas.microsoft.com/office/drawing/2014/main" id="{08814738-243A-5C1D-C866-7418C01D16EB}"/>
              </a:ext>
            </a:extLst>
          </p:cNvPr>
          <p:cNvSpPr/>
          <p:nvPr/>
        </p:nvSpPr>
        <p:spPr>
          <a:xfrm>
            <a:off x="3027680" y="5302225"/>
            <a:ext cx="8769257" cy="1125666"/>
          </a:xfrm>
          <a:prstGeom prst="roundRect">
            <a:avLst>
              <a:gd name="adj" fmla="val 12245"/>
            </a:avLst>
          </a:prstGeom>
          <a:solidFill>
            <a:srgbClr val="EAE6DE"/>
          </a:solidFill>
          <a:ln w="12700">
            <a:solidFill>
              <a:srgbClr val="FEF3C7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041" name="Text 24">
            <a:extLst>
              <a:ext uri="{FF2B5EF4-FFF2-40B4-BE49-F238E27FC236}">
                <a16:creationId xmlns:a16="http://schemas.microsoft.com/office/drawing/2014/main" id="{CE4AEF3A-3FEC-DA11-AFC0-6BD955C63C90}"/>
              </a:ext>
            </a:extLst>
          </p:cNvPr>
          <p:cNvSpPr/>
          <p:nvPr/>
        </p:nvSpPr>
        <p:spPr>
          <a:xfrm>
            <a:off x="3272241" y="5440017"/>
            <a:ext cx="8497488" cy="8412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noProof="0" dirty="0">
                <a:solidFill>
                  <a:schemeClr val="accent3">
                    <a:lumMod val="50000"/>
                  </a:schemeClr>
                </a:solidFill>
                <a:latin typeface="Inter Medium"/>
                <a:ea typeface="Aptos" pitchFamily="34" charset="-122"/>
                <a:cs typeface="Arial" panose="020B0604020202020204" pitchFamily="34" charset="0"/>
              </a:rPr>
              <a:t>Ключевые рынки формируют более 90% общего и несырьевого экспорта Казахстана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Inter Medium"/>
                <a:ea typeface="Aptos" pitchFamily="34" charset="-122"/>
                <a:cs typeface="Arial" panose="020B0604020202020204" pitchFamily="34" charset="0"/>
              </a:rPr>
              <a:t>Несырьевой экспорт составляет около 40% общего объема экспорта Казахстана (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Inter Medium"/>
                <a:ea typeface="Aptos" pitchFamily="34" charset="-122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Inter Medium"/>
                <a:ea typeface="Aptos" pitchFamily="34" charset="-122"/>
                <a:cs typeface="Arial" panose="020B0604020202020204" pitchFamily="34" charset="0"/>
              </a:rPr>
              <a:t>31 млрд из </a:t>
            </a:r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Inter Medium"/>
                <a:ea typeface="Aptos" pitchFamily="34" charset="-122"/>
                <a:cs typeface="Arial" panose="020B0604020202020204" pitchFamily="34" charset="0"/>
              </a:rPr>
              <a:t>$</a:t>
            </a:r>
            <a:r>
              <a:rPr lang="ru-RU" sz="1200" dirty="0">
                <a:solidFill>
                  <a:schemeClr val="accent3">
                    <a:lumMod val="50000"/>
                  </a:schemeClr>
                </a:solidFill>
                <a:latin typeface="Inter Medium"/>
                <a:ea typeface="Aptos" pitchFamily="34" charset="-122"/>
                <a:cs typeface="Arial" panose="020B0604020202020204" pitchFamily="34" charset="0"/>
              </a:rPr>
              <a:t>79 млрд)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noProof="0" dirty="0">
                <a:solidFill>
                  <a:schemeClr val="accent3">
                    <a:lumMod val="50000"/>
                  </a:schemeClr>
                </a:solidFill>
                <a:latin typeface="Inter Medium"/>
                <a:ea typeface="Aptos" pitchFamily="34" charset="-122"/>
                <a:cs typeface="Arial" panose="020B0604020202020204" pitchFamily="34" charset="0"/>
              </a:rPr>
              <a:t>Крупнейшие по объему направления (в т.ч. Италия, Нидерланды) демонстрируют преимущественно сырьевую структуру</a:t>
            </a:r>
          </a:p>
          <a:p>
            <a:pPr marL="17145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noProof="0" dirty="0">
                <a:solidFill>
                  <a:schemeClr val="accent3">
                    <a:lumMod val="50000"/>
                  </a:schemeClr>
                </a:solidFill>
                <a:latin typeface="Inter Medium"/>
                <a:ea typeface="Aptos" pitchFamily="34" charset="-122"/>
                <a:cs typeface="Arial" panose="020B0604020202020204" pitchFamily="34" charset="0"/>
              </a:rPr>
              <a:t>Потенциал роста сосредоточен в рынках с высокой долей несырьевого экспорта и более устойчивой товарной структурой</a:t>
            </a:r>
            <a:endParaRPr lang="ru-RU" sz="1200" noProof="0" dirty="0">
              <a:solidFill>
                <a:schemeClr val="accent3">
                  <a:lumMod val="50000"/>
                </a:schemeClr>
              </a:solidFill>
              <a:latin typeface="Inter Medium"/>
              <a:cs typeface="Arial" panose="020B0604020202020204" pitchFamily="34" charset="0"/>
            </a:endParaRPr>
          </a:p>
        </p:txBody>
      </p:sp>
      <p:graphicFrame>
        <p:nvGraphicFramePr>
          <p:cNvPr id="1043" name="Диаграмма 1042">
            <a:extLst>
              <a:ext uri="{FF2B5EF4-FFF2-40B4-BE49-F238E27FC236}">
                <a16:creationId xmlns:a16="http://schemas.microsoft.com/office/drawing/2014/main" id="{907340B2-A34E-C195-2AB6-3DCFB617789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0286188"/>
              </p:ext>
            </p:extLst>
          </p:nvPr>
        </p:nvGraphicFramePr>
        <p:xfrm>
          <a:off x="8078933" y="1933907"/>
          <a:ext cx="3733135" cy="2774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045" name="TextBox 1044">
            <a:extLst>
              <a:ext uri="{FF2B5EF4-FFF2-40B4-BE49-F238E27FC236}">
                <a16:creationId xmlns:a16="http://schemas.microsoft.com/office/drawing/2014/main" id="{3FB4E1C1-F3B4-676B-7ABE-5972F1912071}"/>
              </a:ext>
            </a:extLst>
          </p:cNvPr>
          <p:cNvSpPr txBox="1"/>
          <p:nvPr/>
        </p:nvSpPr>
        <p:spPr>
          <a:xfrm>
            <a:off x="9623081" y="3253035"/>
            <a:ext cx="739955" cy="538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chemeClr val="bg2">
                    <a:lumMod val="25000"/>
                  </a:schemeClr>
                </a:solidFill>
                <a:latin typeface="Inter Medium" panose="02000503000000020004"/>
                <a:ea typeface="Inter" panose="020B0604020202020204" charset="0"/>
                <a:cs typeface="Inter Bold" pitchFamily="34" charset="-120"/>
              </a:rPr>
              <a:t>$118</a:t>
            </a:r>
            <a:r>
              <a:rPr lang="ru-RU" sz="1800" b="1" dirty="0">
                <a:solidFill>
                  <a:schemeClr val="bg2">
                    <a:lumMod val="25000"/>
                  </a:schemeClr>
                </a:solidFill>
                <a:latin typeface="Inter Medium" panose="02000503000000020004"/>
                <a:ea typeface="Inter" panose="020B0604020202020204" charset="0"/>
                <a:cs typeface="Inter Bold" pitchFamily="34" charset="-120"/>
              </a:rPr>
              <a:t> </a:t>
            </a:r>
            <a:r>
              <a:rPr lang="ru-RU" sz="1100" b="1" dirty="0">
                <a:solidFill>
                  <a:schemeClr val="bg2">
                    <a:lumMod val="25000"/>
                  </a:schemeClr>
                </a:solidFill>
                <a:latin typeface="Inter Medium" panose="02000503000000020004"/>
                <a:ea typeface="Inter" panose="020B0604020202020204" charset="0"/>
                <a:cs typeface="Inter Bold" pitchFamily="34" charset="-120"/>
              </a:rPr>
              <a:t>МЛРД*</a:t>
            </a:r>
            <a:endParaRPr lang="ru-RU" dirty="0"/>
          </a:p>
        </p:txBody>
      </p:sp>
      <p:sp>
        <p:nvSpPr>
          <p:cNvPr id="1046" name="TextBox 1045">
            <a:extLst>
              <a:ext uri="{FF2B5EF4-FFF2-40B4-BE49-F238E27FC236}">
                <a16:creationId xmlns:a16="http://schemas.microsoft.com/office/drawing/2014/main" id="{D5A1E194-1823-30DE-8900-1B0CE4DD1A57}"/>
              </a:ext>
            </a:extLst>
          </p:cNvPr>
          <p:cNvSpPr txBox="1"/>
          <p:nvPr/>
        </p:nvSpPr>
        <p:spPr>
          <a:xfrm>
            <a:off x="10624072" y="4259353"/>
            <a:ext cx="1161953" cy="407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" i="1" dirty="0">
                <a:latin typeface="Inter Medium" panose="02000503000000020004"/>
                <a:ea typeface="Inter" panose="020B0604020202020204" charset="0"/>
                <a:cs typeface="Inter Bold" pitchFamily="34" charset="-120"/>
              </a:rPr>
              <a:t>*ЭКВИВАЛЕНТ</a:t>
            </a:r>
            <a:endParaRPr lang="ru-RU" sz="880" noProof="0" dirty="0">
              <a:latin typeface="Inter Medium" panose="02000503000000020004"/>
              <a:ea typeface="Inter" panose="020B0604020202020204" charset="0"/>
              <a:cs typeface="Inter Bold" pitchFamily="34" charset="-120"/>
            </a:endParaRPr>
          </a:p>
          <a:p>
            <a:pPr algn="ctr"/>
            <a:r>
              <a:rPr lang="ru-RU" sz="1167" noProof="0" dirty="0">
                <a:latin typeface="Inter Medium" panose="02000503000000020004"/>
                <a:ea typeface="Inter" panose="020B0604020202020204" charset="0"/>
                <a:cs typeface="Inter Bold" pitchFamily="34" charset="-120"/>
              </a:rPr>
              <a:t>₸ 61,56  </a:t>
            </a:r>
            <a:r>
              <a:rPr lang="ru-RU" sz="1167" dirty="0">
                <a:latin typeface="Inter Medium" panose="02000503000000020004"/>
                <a:ea typeface="Inter" panose="020B0604020202020204" charset="0"/>
                <a:cs typeface="Inter Bold" pitchFamily="34" charset="-120"/>
              </a:rPr>
              <a:t>ТЛРН</a:t>
            </a:r>
            <a:r>
              <a:rPr lang="ru-RU" sz="1167" noProof="0" dirty="0">
                <a:latin typeface="Inter Medium" panose="02000503000000020004"/>
                <a:ea typeface="Inter" panose="020B0604020202020204" charset="0"/>
                <a:cs typeface="Inter Bold" pitchFamily="34" charset="-120"/>
              </a:rPr>
              <a:t> </a:t>
            </a:r>
          </a:p>
        </p:txBody>
      </p:sp>
      <p:sp>
        <p:nvSpPr>
          <p:cNvPr id="1049" name="TextBox 1048">
            <a:extLst>
              <a:ext uri="{FF2B5EF4-FFF2-40B4-BE49-F238E27FC236}">
                <a16:creationId xmlns:a16="http://schemas.microsoft.com/office/drawing/2014/main" id="{3CA33B46-7999-EB63-597E-BB3EABBFF4FB}"/>
              </a:ext>
            </a:extLst>
          </p:cNvPr>
          <p:cNvSpPr txBox="1"/>
          <p:nvPr/>
        </p:nvSpPr>
        <p:spPr>
          <a:xfrm>
            <a:off x="7915817" y="1544173"/>
            <a:ext cx="388112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0">
              <a:defRPr sz="1400" b="1" i="0" u="none" strike="noStrike" kern="1200" spc="0" baseline="0">
                <a:solidFill>
                  <a:srgbClr val="008000"/>
                </a:solidFill>
                <a:latin typeface="+mn-lt"/>
                <a:ea typeface="+mn-ea"/>
                <a:cs typeface="+mn-cs"/>
              </a:defRPr>
            </a:pPr>
            <a:r>
              <a:rPr lang="ru-RU" b="1" dirty="0">
                <a:solidFill>
                  <a:srgbClr val="008000"/>
                </a:solidFill>
                <a:latin typeface="Inter Medium" panose="02000503000000020004"/>
              </a:rPr>
              <a:t>ПРОМЫШЛЕННОСТЬ РК</a:t>
            </a:r>
            <a:r>
              <a:rPr lang="ru-RU" b="1" baseline="0" dirty="0">
                <a:solidFill>
                  <a:srgbClr val="008000"/>
                </a:solidFill>
                <a:latin typeface="Inter Medium" panose="02000503000000020004"/>
              </a:rPr>
              <a:t> 2025, МЛ</a:t>
            </a:r>
            <a:r>
              <a:rPr lang="kk-KZ" b="1" baseline="0" dirty="0">
                <a:solidFill>
                  <a:srgbClr val="008000"/>
                </a:solidFill>
                <a:latin typeface="Inter Medium" panose="02000503000000020004"/>
              </a:rPr>
              <a:t>РД</a:t>
            </a:r>
            <a:r>
              <a:rPr lang="ru-RU" b="1" baseline="0" dirty="0">
                <a:solidFill>
                  <a:srgbClr val="008000"/>
                </a:solidFill>
                <a:latin typeface="Inter Medium" panose="02000503000000020004"/>
              </a:rPr>
              <a:t> </a:t>
            </a:r>
            <a:r>
              <a:rPr lang="en-US" b="1" baseline="0" dirty="0">
                <a:solidFill>
                  <a:srgbClr val="008000"/>
                </a:solidFill>
                <a:latin typeface="Inter Medium" panose="02000503000000020004"/>
              </a:rPr>
              <a:t>KZT</a:t>
            </a:r>
            <a:endParaRPr lang="ru-RU" b="1" dirty="0">
              <a:solidFill>
                <a:srgbClr val="008000"/>
              </a:solidFill>
              <a:latin typeface="Inter Medium" panose="02000503000000020004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A1B23B9-C627-7066-38C5-40A7BA029F2C}"/>
              </a:ext>
            </a:extLst>
          </p:cNvPr>
          <p:cNvSpPr txBox="1"/>
          <p:nvPr/>
        </p:nvSpPr>
        <p:spPr>
          <a:xfrm>
            <a:off x="6663003" y="3925474"/>
            <a:ext cx="81412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500" b="1" dirty="0">
                <a:solidFill>
                  <a:schemeClr val="accent4">
                    <a:lumMod val="75000"/>
                  </a:schemeClr>
                </a:solidFill>
                <a:latin typeface="Inter Medium" panose="02000503000000020004"/>
              </a:rPr>
              <a:t> 40%</a:t>
            </a: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417572A1-4CAC-7843-3D08-4D4571B2DDAB}"/>
              </a:ext>
            </a:extLst>
          </p:cNvPr>
          <p:cNvCxnSpPr/>
          <p:nvPr/>
        </p:nvCxnSpPr>
        <p:spPr>
          <a:xfrm>
            <a:off x="6515100" y="4150069"/>
            <a:ext cx="267931" cy="0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1F41F6F3-10DE-0B49-6038-627BF2EB3A9B}"/>
              </a:ext>
            </a:extLst>
          </p:cNvPr>
          <p:cNvSpPr txBox="1"/>
          <p:nvPr/>
        </p:nvSpPr>
        <p:spPr>
          <a:xfrm>
            <a:off x="3064836" y="4815528"/>
            <a:ext cx="2404398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i="1" dirty="0">
                <a:solidFill>
                  <a:srgbClr val="00803D"/>
                </a:solidFill>
                <a:latin typeface="Inter Medium" panose="02000503000000020004"/>
                <a:ea typeface="Inter" panose="020B0604020202020204" charset="0"/>
                <a:cs typeface="Inter Bold" pitchFamily="34" charset="-120"/>
              </a:rPr>
              <a:t>*согласно мандату ЭКА Казахстана</a:t>
            </a:r>
            <a:endParaRPr lang="ru-RU" sz="1000" i="1" dirty="0"/>
          </a:p>
        </p:txBody>
      </p:sp>
      <p:sp>
        <p:nvSpPr>
          <p:cNvPr id="7" name="Стрелка: вверх 6">
            <a:extLst>
              <a:ext uri="{FF2B5EF4-FFF2-40B4-BE49-F238E27FC236}">
                <a16:creationId xmlns:a16="http://schemas.microsoft.com/office/drawing/2014/main" id="{3EB58D01-A25F-9D19-BA52-F9B2A3C31553}"/>
              </a:ext>
            </a:extLst>
          </p:cNvPr>
          <p:cNvSpPr/>
          <p:nvPr/>
        </p:nvSpPr>
        <p:spPr>
          <a:xfrm>
            <a:off x="8146041" y="3829744"/>
            <a:ext cx="981196" cy="694106"/>
          </a:xfrm>
          <a:prstGeom prst="upArrow">
            <a:avLst>
              <a:gd name="adj1" fmla="val 50000"/>
              <a:gd name="adj2" fmla="val 54792"/>
            </a:avLst>
          </a:prstGeom>
          <a:solidFill>
            <a:schemeClr val="bg1"/>
          </a:solidFill>
          <a:ln/>
        </p:spPr>
        <p:style>
          <a:lnRef idx="0">
            <a:schemeClr val="accent1"/>
          </a:lnRef>
          <a:fillRef idx="1003">
            <a:schemeClr val="dk2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ru-RU" sz="1083" b="1" dirty="0">
                <a:solidFill>
                  <a:schemeClr val="tx1"/>
                </a:solidFill>
                <a:latin typeface="Inter Medium" panose="02000503000000020004"/>
              </a:rPr>
              <a:t>Рост</a:t>
            </a:r>
          </a:p>
          <a:p>
            <a:pPr algn="ctr"/>
            <a:r>
              <a:rPr lang="ru-RU" sz="1083" b="1" dirty="0">
                <a:solidFill>
                  <a:schemeClr val="tx1"/>
                </a:solidFill>
                <a:latin typeface="Inter Medium" panose="02000503000000020004"/>
              </a:rPr>
              <a:t>7,5%  </a:t>
            </a:r>
            <a:endParaRPr lang="ru-RU" sz="1083" dirty="0">
              <a:solidFill>
                <a:schemeClr val="tx1"/>
              </a:solidFill>
              <a:latin typeface="Inter Medium" panose="02000503000000020004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E042ED8-AABC-7259-4679-8923C7FC8DBC}"/>
              </a:ext>
            </a:extLst>
          </p:cNvPr>
          <p:cNvSpPr txBox="1"/>
          <p:nvPr/>
        </p:nvSpPr>
        <p:spPr>
          <a:xfrm>
            <a:off x="8004941" y="4684963"/>
            <a:ext cx="4127632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i="1" dirty="0">
                <a:solidFill>
                  <a:schemeClr val="accent3">
                    <a:lumMod val="50000"/>
                  </a:schemeClr>
                </a:solidFill>
                <a:latin typeface="Inter Medium" panose="02000503000000020004"/>
                <a:ea typeface="Inter" panose="020B0604020202020204" charset="0"/>
                <a:cs typeface="Inter Bold" pitchFamily="34" charset="-120"/>
              </a:rPr>
              <a:t>Обрабатывающая промышленность демонстрирует рост +6,4%</a:t>
            </a:r>
            <a:endParaRPr lang="ru-RU" sz="1000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36861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1735789" y="509432"/>
            <a:ext cx="8220738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b="1" noProof="0" dirty="0">
                <a:solidFill>
                  <a:srgbClr val="008000"/>
                </a:solidFill>
                <a:latin typeface="Inter Medium"/>
                <a:cs typeface="Poppins" pitchFamily="34" charset="-120"/>
              </a:rPr>
              <a:t>ЭКСПОРТНЫЙ ПОТЕНЦИАЛ В ОГРАНИЧЕННОМ ПУЛЕ РЫНКОВ</a:t>
            </a:r>
          </a:p>
        </p:txBody>
      </p:sp>
      <p:sp>
        <p:nvSpPr>
          <p:cNvPr id="5" name="Shape 3"/>
          <p:cNvSpPr/>
          <p:nvPr/>
        </p:nvSpPr>
        <p:spPr>
          <a:xfrm>
            <a:off x="2884518" y="1545336"/>
            <a:ext cx="2194560" cy="1508760"/>
          </a:xfrm>
          <a:prstGeom prst="roundRect">
            <a:avLst>
              <a:gd name="adj" fmla="val 4848"/>
            </a:avLst>
          </a:prstGeom>
          <a:solidFill>
            <a:srgbClr val="D7F1F0"/>
          </a:solidFill>
          <a:ln w="12700">
            <a:solidFill>
              <a:srgbClr val="D7F1F0"/>
            </a:solidFill>
            <a:prstDash val="solid"/>
          </a:ln>
          <a:effectLst>
            <a:outerShdw blurRad="19050" dist="635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6" name="Text 4"/>
          <p:cNvSpPr/>
          <p:nvPr/>
        </p:nvSpPr>
        <p:spPr>
          <a:xfrm>
            <a:off x="3030822" y="1691640"/>
            <a:ext cx="1901952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4000" b="1" noProof="0" dirty="0">
                <a:solidFill>
                  <a:srgbClr val="0E8A92"/>
                </a:solidFill>
                <a:latin typeface="Inter Medium"/>
              </a:rPr>
              <a:t>81%</a:t>
            </a:r>
            <a:endParaRPr lang="ru-RU" sz="4000" noProof="0" dirty="0">
              <a:latin typeface="Inter Medium"/>
            </a:endParaRPr>
          </a:p>
        </p:txBody>
      </p:sp>
      <p:sp>
        <p:nvSpPr>
          <p:cNvPr id="7" name="Text 5"/>
          <p:cNvSpPr/>
          <p:nvPr/>
        </p:nvSpPr>
        <p:spPr>
          <a:xfrm>
            <a:off x="3030822" y="2295144"/>
            <a:ext cx="1901952" cy="649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noProof="0" dirty="0">
                <a:solidFill>
                  <a:srgbClr val="6F7E8C"/>
                </a:solidFill>
                <a:latin typeface="Inter Medium"/>
              </a:rPr>
              <a:t>проанализированных стран относятся к зонам приоритетного и высокого экспортного интереса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8" name="Shape 6"/>
          <p:cNvSpPr/>
          <p:nvPr/>
        </p:nvSpPr>
        <p:spPr>
          <a:xfrm>
            <a:off x="5380002" y="1545336"/>
            <a:ext cx="2011680" cy="1508760"/>
          </a:xfrm>
          <a:prstGeom prst="roundRect">
            <a:avLst>
              <a:gd name="adj" fmla="val 4848"/>
            </a:avLst>
          </a:prstGeom>
          <a:solidFill>
            <a:srgbClr val="DFF2E8"/>
          </a:solidFill>
          <a:ln w="12700">
            <a:solidFill>
              <a:srgbClr val="DFF2E8"/>
            </a:solidFill>
            <a:prstDash val="solid"/>
          </a:ln>
          <a:effectLst>
            <a:outerShdw blurRad="19050" dist="635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9" name="Text 7"/>
          <p:cNvSpPr/>
          <p:nvPr/>
        </p:nvSpPr>
        <p:spPr>
          <a:xfrm>
            <a:off x="5526306" y="1691640"/>
            <a:ext cx="1719072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4000" b="1" noProof="0" dirty="0">
                <a:solidFill>
                  <a:srgbClr val="0E8A92"/>
                </a:solidFill>
                <a:latin typeface="Inter Medium"/>
              </a:rPr>
              <a:t>6</a:t>
            </a:r>
          </a:p>
        </p:txBody>
      </p:sp>
      <p:sp>
        <p:nvSpPr>
          <p:cNvPr id="10" name="Text 8"/>
          <p:cNvSpPr/>
          <p:nvPr/>
        </p:nvSpPr>
        <p:spPr>
          <a:xfrm>
            <a:off x="5526306" y="2295144"/>
            <a:ext cx="1719072" cy="649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noProof="0" dirty="0">
                <a:solidFill>
                  <a:srgbClr val="6F7E8C"/>
                </a:solidFill>
                <a:latin typeface="Inter Medium"/>
              </a:rPr>
              <a:t>рынков относятся  к группе приоритетного экспортного интереса – устойчивое взаимодействие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7574562" y="1545336"/>
            <a:ext cx="2011680" cy="1508760"/>
          </a:xfrm>
          <a:prstGeom prst="roundRect">
            <a:avLst>
              <a:gd name="adj" fmla="val 4848"/>
            </a:avLst>
          </a:prstGeom>
          <a:solidFill>
            <a:srgbClr val="DCEAF8"/>
          </a:solidFill>
          <a:ln w="12700">
            <a:solidFill>
              <a:srgbClr val="DCEAF8"/>
            </a:solidFill>
            <a:prstDash val="solid"/>
          </a:ln>
          <a:effectLst>
            <a:outerShdw blurRad="19050" dist="635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7720866" y="1691640"/>
            <a:ext cx="1719072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4000" b="1" noProof="0" dirty="0">
                <a:solidFill>
                  <a:srgbClr val="0E8A92"/>
                </a:solidFill>
                <a:latin typeface="Inter Medium"/>
              </a:rPr>
              <a:t>11</a:t>
            </a:r>
          </a:p>
        </p:txBody>
      </p:sp>
      <p:sp>
        <p:nvSpPr>
          <p:cNvPr id="13" name="Text 11"/>
          <p:cNvSpPr/>
          <p:nvPr/>
        </p:nvSpPr>
        <p:spPr>
          <a:xfrm>
            <a:off x="7720866" y="2295144"/>
            <a:ext cx="1719072" cy="649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6F7E8C"/>
                </a:solidFill>
                <a:latin typeface="Inter Medium"/>
              </a:rPr>
              <a:t>рынков относятся  к группе высокого экспортного – рынки активного роста</a:t>
            </a:r>
            <a:r>
              <a:rPr lang="en-US" sz="1000" noProof="0" dirty="0">
                <a:solidFill>
                  <a:srgbClr val="6F7E8C"/>
                </a:solidFill>
                <a:latin typeface="Inter Medium"/>
              </a:rPr>
              <a:t> </a:t>
            </a:r>
            <a:r>
              <a:rPr lang="kk-KZ" sz="1000" noProof="0" dirty="0">
                <a:solidFill>
                  <a:srgbClr val="6F7E8C"/>
                </a:solidFill>
                <a:latin typeface="Inter Medium"/>
              </a:rPr>
              <a:t>и партнерства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14" name="Shape 12"/>
          <p:cNvSpPr/>
          <p:nvPr/>
        </p:nvSpPr>
        <p:spPr>
          <a:xfrm>
            <a:off x="9769122" y="1545336"/>
            <a:ext cx="2011680" cy="1508760"/>
          </a:xfrm>
          <a:prstGeom prst="roundRect">
            <a:avLst>
              <a:gd name="adj" fmla="val 4848"/>
            </a:avLst>
          </a:prstGeom>
          <a:solidFill>
            <a:srgbClr val="FBEED5"/>
          </a:solidFill>
          <a:ln w="12700">
            <a:solidFill>
              <a:srgbClr val="FBEED5"/>
            </a:solidFill>
            <a:prstDash val="solid"/>
          </a:ln>
          <a:effectLst>
            <a:outerShdw blurRad="19050" dist="635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5" name="Text 13"/>
          <p:cNvSpPr/>
          <p:nvPr/>
        </p:nvSpPr>
        <p:spPr>
          <a:xfrm>
            <a:off x="9915426" y="1691640"/>
            <a:ext cx="1719072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algn="ctr">
              <a:buNone/>
            </a:pPr>
            <a:r>
              <a:rPr lang="ru-RU" sz="4000" b="1" noProof="0" dirty="0">
                <a:solidFill>
                  <a:srgbClr val="0E8A92"/>
                </a:solidFill>
                <a:latin typeface="Inter Medium"/>
              </a:rPr>
              <a:t>4</a:t>
            </a:r>
          </a:p>
        </p:txBody>
      </p:sp>
      <p:sp>
        <p:nvSpPr>
          <p:cNvPr id="16" name="Text 14"/>
          <p:cNvSpPr/>
          <p:nvPr/>
        </p:nvSpPr>
        <p:spPr>
          <a:xfrm>
            <a:off x="9915426" y="2295144"/>
            <a:ext cx="1719072" cy="6492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6F7E8C"/>
                </a:solidFill>
                <a:latin typeface="Inter Medium"/>
              </a:rPr>
              <a:t>рынка относятся  к группе среднего экспортного интереса - для выборочных проектов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588358" y="5486590"/>
            <a:ext cx="5257800" cy="99577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600"/>
              </a:spcAft>
              <a:buNone/>
            </a:pPr>
            <a:r>
              <a:rPr lang="ru-RU" sz="1200" b="1" noProof="0" dirty="0">
                <a:solidFill>
                  <a:srgbClr val="17324D"/>
                </a:solidFill>
                <a:latin typeface="Inter Medium"/>
                <a:ea typeface="Aptos" pitchFamily="34" charset="-122"/>
                <a:cs typeface="Arial" panose="020B0604020202020204" pitchFamily="34" charset="0"/>
              </a:rPr>
              <a:t>Ключевой вывод: </a:t>
            </a:r>
            <a:r>
              <a:rPr lang="ru-RU" sz="1200" noProof="0" dirty="0">
                <a:solidFill>
                  <a:srgbClr val="17324D"/>
                </a:solidFill>
                <a:latin typeface="Inter Medium"/>
                <a:ea typeface="Aptos" pitchFamily="34" charset="-122"/>
                <a:cs typeface="Arial" panose="020B0604020202020204" pitchFamily="34" charset="0"/>
              </a:rPr>
              <a:t>потенциал сосредоточен в юрисдикциях, где одновременно обеспечены: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7324D"/>
                </a:solidFill>
                <a:latin typeface="Inter Medium"/>
                <a:cs typeface="Arial" panose="020B0604020202020204" pitchFamily="34" charset="0"/>
              </a:rPr>
              <a:t>значимый несырьевой экспорт,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7324D"/>
                </a:solidFill>
                <a:latin typeface="Inter Medium"/>
                <a:cs typeface="Arial" panose="020B0604020202020204" pitchFamily="34" charset="0"/>
              </a:rPr>
              <a:t>предсказуемая логистика (общие границы),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7324D"/>
                </a:solidFill>
                <a:latin typeface="Inter Medium"/>
                <a:cs typeface="Arial" panose="020B0604020202020204" pitchFamily="34" charset="0"/>
              </a:rPr>
              <a:t>правовая защищенность сделок,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7324D"/>
                </a:solidFill>
                <a:latin typeface="Inter Medium"/>
                <a:cs typeface="Arial" panose="020B0604020202020204" pitchFamily="34" charset="0"/>
              </a:rPr>
              <a:t>устойчивый спрос на инструменты ЭКА</a:t>
            </a:r>
          </a:p>
        </p:txBody>
      </p:sp>
      <p:sp>
        <p:nvSpPr>
          <p:cNvPr id="27" name="Text 25"/>
          <p:cNvSpPr/>
          <p:nvPr/>
        </p:nvSpPr>
        <p:spPr>
          <a:xfrm>
            <a:off x="6680105" y="5709496"/>
            <a:ext cx="5257801" cy="5943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>
              <a:spcAft>
                <a:spcPts val="600"/>
              </a:spcAft>
            </a:pPr>
            <a:r>
              <a:rPr lang="ru-RU" sz="1200" b="1" noProof="0" dirty="0">
                <a:solidFill>
                  <a:srgbClr val="17324D"/>
                </a:solidFill>
                <a:latin typeface="Inter Medium"/>
                <a:cs typeface="Arial" panose="020B0604020202020204" pitchFamily="34" charset="0"/>
              </a:rPr>
              <a:t>Импликации для модели присутствия: </a:t>
            </a:r>
            <a:r>
              <a:rPr lang="ru-RU" sz="1200" noProof="0" dirty="0">
                <a:solidFill>
                  <a:srgbClr val="17324D"/>
                </a:solidFill>
                <a:latin typeface="Inter Medium"/>
                <a:cs typeface="Arial" panose="020B0604020202020204" pitchFamily="34" charset="0"/>
              </a:rPr>
              <a:t>фокус смещается с расширения географии на дифференциацию подходов: 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noProof="0" dirty="0">
                <a:solidFill>
                  <a:srgbClr val="17324D"/>
                </a:solidFill>
                <a:latin typeface="Inter Medium"/>
                <a:cs typeface="Arial" panose="020B0604020202020204" pitchFamily="34" charset="0"/>
              </a:rPr>
              <a:t>приоритетные рынки — постоянное присутствие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noProof="0" dirty="0">
                <a:solidFill>
                  <a:srgbClr val="17324D"/>
                </a:solidFill>
                <a:latin typeface="Inter Medium"/>
                <a:cs typeface="Arial" panose="020B0604020202020204" pitchFamily="34" charset="0"/>
              </a:rPr>
              <a:t>рынки роста — развитие через хабы и партнерства</a:t>
            </a: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solidFill>
                  <a:srgbClr val="17324D"/>
                </a:solidFill>
                <a:latin typeface="Inter Medium"/>
                <a:cs typeface="Arial" panose="020B0604020202020204" pitchFamily="34" charset="0"/>
              </a:rPr>
              <a:t>развитые рынки – институциональное и инвестиционная модель работы</a:t>
            </a:r>
            <a:endParaRPr lang="ru-RU" sz="1200" noProof="0" dirty="0">
              <a:solidFill>
                <a:srgbClr val="17324D"/>
              </a:solidFill>
              <a:latin typeface="Inter Medium"/>
              <a:cs typeface="Arial" panose="020B0604020202020204" pitchFamily="34" charset="0"/>
            </a:endParaRPr>
          </a:p>
          <a:p>
            <a:pPr marL="171450" indent="-171450"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ru-RU" sz="1200" noProof="0" dirty="0">
                <a:solidFill>
                  <a:srgbClr val="17324D"/>
                </a:solidFill>
                <a:latin typeface="Inter Medium"/>
                <a:cs typeface="Arial" panose="020B0604020202020204" pitchFamily="34" charset="0"/>
              </a:rPr>
              <a:t>остальные — выборочная работа под сделки</a:t>
            </a:r>
          </a:p>
        </p:txBody>
      </p:sp>
      <p:sp>
        <p:nvSpPr>
          <p:cNvPr id="28" name="Slide Number Placeholder 0"/>
          <p:cNvSpPr>
            <a:spLocks noGrp="1"/>
          </p:cNvSpPr>
          <p:nvPr>
            <p:ph type="sldNum" sz="quarter" idx="4294967295"/>
          </p:nvPr>
        </p:nvSpPr>
        <p:spPr>
          <a:xfrm>
            <a:off x="11780802" y="6581827"/>
            <a:ext cx="256032" cy="164592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0"/>
            </a:ext>
          </a:extLst>
        </p:spPr>
        <p:txBody>
          <a:bodyPr/>
          <a:lstStyle>
            <a:lvl1pPr>
              <a:defRPr sz="900">
                <a:solidFill>
                  <a:srgbClr val="5C6F82"/>
                </a:solidFill>
                <a:latin typeface="Aptos"/>
                <a:ea typeface="Aptos"/>
                <a:cs typeface="Aptos"/>
              </a:defRPr>
            </a:lvl1pPr>
          </a:lstStyle>
          <a:p>
            <a:pPr algn="r"/>
            <a:fld id="{F7021451-1387-4CA6-816F-3879F97B5CBC}" type="slidenum">
              <a:rPr lang="ru-RU" b="0" noProof="0" smtClean="0">
                <a:latin typeface="Inter Medium"/>
              </a:rPr>
              <a:t>4</a:t>
            </a:fld>
            <a:endParaRPr lang="ru-RU" noProof="0">
              <a:latin typeface="Inter Medium"/>
            </a:endParaRPr>
          </a:p>
        </p:txBody>
      </p:sp>
      <p:sp>
        <p:nvSpPr>
          <p:cNvPr id="29" name="Shape 5"/>
          <p:cNvSpPr/>
          <p:nvPr/>
        </p:nvSpPr>
        <p:spPr>
          <a:xfrm>
            <a:off x="425617" y="1536192"/>
            <a:ext cx="2076514" cy="1517904"/>
          </a:xfrm>
          <a:prstGeom prst="roundRect">
            <a:avLst>
              <a:gd name="adj" fmla="val 8276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1" name="Text 7"/>
          <p:cNvSpPr/>
          <p:nvPr/>
        </p:nvSpPr>
        <p:spPr>
          <a:xfrm>
            <a:off x="1188306" y="1760899"/>
            <a:ext cx="711564" cy="3559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4000" b="1" noProof="0" dirty="0">
                <a:solidFill>
                  <a:srgbClr val="0E8A92"/>
                </a:solidFill>
                <a:latin typeface="Inter Medium"/>
              </a:rPr>
              <a:t>21</a:t>
            </a:r>
          </a:p>
        </p:txBody>
      </p:sp>
      <p:sp>
        <p:nvSpPr>
          <p:cNvPr id="32" name="Text 8"/>
          <p:cNvSpPr/>
          <p:nvPr/>
        </p:nvSpPr>
        <p:spPr>
          <a:xfrm>
            <a:off x="517883" y="2426508"/>
            <a:ext cx="1834619" cy="2721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6F7E8C"/>
                </a:solidFill>
                <a:latin typeface="Inter Medium"/>
              </a:rPr>
              <a:t>страны включены в общий периметр анализа с учетом уровня несырьевого экспорта</a:t>
            </a:r>
          </a:p>
        </p:txBody>
      </p:sp>
      <p:sp>
        <p:nvSpPr>
          <p:cNvPr id="46" name="Text 2"/>
          <p:cNvSpPr/>
          <p:nvPr/>
        </p:nvSpPr>
        <p:spPr>
          <a:xfrm>
            <a:off x="1109867" y="929863"/>
            <a:ext cx="983230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00" noProof="0" dirty="0">
                <a:solidFill>
                  <a:srgbClr val="64748B"/>
                </a:solidFill>
                <a:latin typeface="Inter Medium"/>
                <a:ea typeface="Arial" pitchFamily="34" charset="-122"/>
                <a:cs typeface="Arial" pitchFamily="34" charset="-120"/>
              </a:rPr>
              <a:t>Единая рейтинговая категория не предполагает единых условий работы: различаются по активности </a:t>
            </a:r>
            <a:r>
              <a:rPr lang="kk-KZ" sz="1200" noProof="0" dirty="0">
                <a:solidFill>
                  <a:srgbClr val="64748B"/>
                </a:solidFill>
                <a:latin typeface="Inter Medium"/>
                <a:ea typeface="Arial" pitchFamily="34" charset="-122"/>
                <a:cs typeface="Arial" pitchFamily="34" charset="-120"/>
              </a:rPr>
              <a:t>взаимодействия</a:t>
            </a:r>
            <a:r>
              <a:rPr lang="ru-RU" sz="1200" noProof="0" dirty="0">
                <a:solidFill>
                  <a:srgbClr val="64748B"/>
                </a:solidFill>
                <a:latin typeface="Inter Medium"/>
                <a:ea typeface="Arial" pitchFamily="34" charset="-122"/>
                <a:cs typeface="Arial" pitchFamily="34" charset="-120"/>
              </a:rPr>
              <a:t>, открытости, риск-профилю</a:t>
            </a:r>
            <a:endParaRPr lang="ru-RU" sz="1200" noProof="0" dirty="0">
              <a:latin typeface="Inter Medium"/>
            </a:endParaRPr>
          </a:p>
        </p:txBody>
      </p:sp>
      <p:sp>
        <p:nvSpPr>
          <p:cNvPr id="47" name="Shape 3"/>
          <p:cNvSpPr/>
          <p:nvPr/>
        </p:nvSpPr>
        <p:spPr>
          <a:xfrm>
            <a:off x="640080" y="1326695"/>
            <a:ext cx="11140722" cy="0"/>
          </a:xfrm>
          <a:prstGeom prst="line">
            <a:avLst/>
          </a:prstGeom>
          <a:noFill/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48" name="Shape 25"/>
          <p:cNvSpPr/>
          <p:nvPr/>
        </p:nvSpPr>
        <p:spPr>
          <a:xfrm>
            <a:off x="425617" y="3278803"/>
            <a:ext cx="5257800" cy="1048619"/>
          </a:xfrm>
          <a:prstGeom prst="roundRect">
            <a:avLst>
              <a:gd name="adj" fmla="val 10345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49" name="Text 26"/>
          <p:cNvSpPr/>
          <p:nvPr/>
        </p:nvSpPr>
        <p:spPr>
          <a:xfrm>
            <a:off x="1188305" y="3332081"/>
            <a:ext cx="3507519" cy="2668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300" b="1" noProof="0" dirty="0">
                <a:solidFill>
                  <a:srgbClr val="008000"/>
                </a:solidFill>
                <a:latin typeface="Inter Medium"/>
              </a:rPr>
              <a:t>Основной пул – приоритетное присутствие</a:t>
            </a:r>
          </a:p>
        </p:txBody>
      </p:sp>
      <p:sp>
        <p:nvSpPr>
          <p:cNvPr id="50" name="Text 27"/>
          <p:cNvSpPr/>
          <p:nvPr/>
        </p:nvSpPr>
        <p:spPr>
          <a:xfrm>
            <a:off x="1348186" y="3579086"/>
            <a:ext cx="600422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300"/>
              </a:spcAft>
              <a:buNone/>
            </a:pPr>
            <a:r>
              <a:rPr lang="ru-RU" sz="1200" b="1" noProof="0" dirty="0">
                <a:solidFill>
                  <a:srgbClr val="334155"/>
                </a:solidFill>
                <a:latin typeface="Inter Medium"/>
              </a:rPr>
              <a:t>Китай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ru-RU" sz="1200" b="1" noProof="0" dirty="0">
                <a:solidFill>
                  <a:srgbClr val="334155"/>
                </a:solidFill>
                <a:latin typeface="Inter Medium"/>
              </a:rPr>
              <a:t>Россия</a:t>
            </a:r>
          </a:p>
        </p:txBody>
      </p:sp>
      <p:sp>
        <p:nvSpPr>
          <p:cNvPr id="51" name="Shape 28"/>
          <p:cNvSpPr/>
          <p:nvPr/>
        </p:nvSpPr>
        <p:spPr>
          <a:xfrm>
            <a:off x="6459821" y="3268827"/>
            <a:ext cx="5257800" cy="1060704"/>
          </a:xfrm>
          <a:prstGeom prst="roundRect">
            <a:avLst>
              <a:gd name="adj" fmla="val 10345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3" name="Text 29"/>
          <p:cNvSpPr/>
          <p:nvPr/>
        </p:nvSpPr>
        <p:spPr>
          <a:xfrm>
            <a:off x="7228745" y="3340818"/>
            <a:ext cx="4160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300" b="1" noProof="0" dirty="0">
                <a:solidFill>
                  <a:srgbClr val="008000"/>
                </a:solidFill>
                <a:latin typeface="Inter Medium"/>
              </a:rPr>
              <a:t>Развитые рынки: инвестиционная модель работы</a:t>
            </a:r>
          </a:p>
        </p:txBody>
      </p:sp>
      <p:sp>
        <p:nvSpPr>
          <p:cNvPr id="54" name="Text 30"/>
          <p:cNvSpPr/>
          <p:nvPr/>
        </p:nvSpPr>
        <p:spPr>
          <a:xfrm>
            <a:off x="7245378" y="3863341"/>
            <a:ext cx="4160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Развитые страны, не нуждающиеся в применении инструментов ЭКА.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55" name="Shape 31"/>
          <p:cNvSpPr/>
          <p:nvPr/>
        </p:nvSpPr>
        <p:spPr>
          <a:xfrm>
            <a:off x="401922" y="4421787"/>
            <a:ext cx="5257800" cy="850392"/>
          </a:xfrm>
          <a:prstGeom prst="roundRect">
            <a:avLst>
              <a:gd name="adj" fmla="val 10345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7" name="Text 32"/>
          <p:cNvSpPr/>
          <p:nvPr/>
        </p:nvSpPr>
        <p:spPr>
          <a:xfrm>
            <a:off x="1188306" y="4491517"/>
            <a:ext cx="4160520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>
              <a:buNone/>
            </a:pPr>
            <a:r>
              <a:rPr lang="ru-RU" sz="1300" b="1" noProof="0" dirty="0">
                <a:solidFill>
                  <a:srgbClr val="008000"/>
                </a:solidFill>
                <a:latin typeface="Inter Medium"/>
              </a:rPr>
              <a:t>Высокий балл ≠ одинаковый подход</a:t>
            </a:r>
          </a:p>
        </p:txBody>
      </p:sp>
      <p:sp>
        <p:nvSpPr>
          <p:cNvPr id="58" name="Text 33"/>
          <p:cNvSpPr/>
          <p:nvPr/>
        </p:nvSpPr>
        <p:spPr>
          <a:xfrm>
            <a:off x="1274050" y="4721260"/>
            <a:ext cx="4160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300"/>
              </a:spcAft>
              <a:buNone/>
            </a:pPr>
            <a:r>
              <a:rPr lang="ru-RU" sz="1100" b="1" noProof="0" dirty="0">
                <a:solidFill>
                  <a:srgbClr val="334155"/>
                </a:solidFill>
                <a:latin typeface="Inter Medium"/>
              </a:rPr>
              <a:t>развитые рынки </a:t>
            </a:r>
            <a:r>
              <a:rPr lang="ru-RU" sz="1100" noProof="0" dirty="0">
                <a:solidFill>
                  <a:srgbClr val="334155"/>
                </a:solidFill>
                <a:latin typeface="Inter Medium"/>
              </a:rPr>
              <a:t>— регуляторные и логистические ограничения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ru-RU" sz="1100" b="1" noProof="0" dirty="0">
                <a:solidFill>
                  <a:srgbClr val="334155"/>
                </a:solidFill>
                <a:latin typeface="Inter Medium"/>
              </a:rPr>
              <a:t>отдельные страны </a:t>
            </a:r>
            <a:r>
              <a:rPr lang="ru-RU" sz="1100" noProof="0" dirty="0">
                <a:solidFill>
                  <a:srgbClr val="334155"/>
                </a:solidFill>
                <a:latin typeface="Inter Medium"/>
              </a:rPr>
              <a:t>— повышенные страновые и расчетные риски</a:t>
            </a:r>
            <a:endParaRPr lang="ru-RU" sz="1100" noProof="0" dirty="0">
              <a:latin typeface="Inter Medium"/>
            </a:endParaRPr>
          </a:p>
        </p:txBody>
      </p:sp>
      <p:sp>
        <p:nvSpPr>
          <p:cNvPr id="59" name="Shape 34"/>
          <p:cNvSpPr/>
          <p:nvPr/>
        </p:nvSpPr>
        <p:spPr>
          <a:xfrm>
            <a:off x="6469801" y="4428326"/>
            <a:ext cx="5257800" cy="884338"/>
          </a:xfrm>
          <a:prstGeom prst="roundRect">
            <a:avLst>
              <a:gd name="adj" fmla="val 10345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61" name="Text 35"/>
          <p:cNvSpPr/>
          <p:nvPr/>
        </p:nvSpPr>
        <p:spPr>
          <a:xfrm>
            <a:off x="7535490" y="4491517"/>
            <a:ext cx="4101505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300" b="1" noProof="0" dirty="0">
                <a:solidFill>
                  <a:srgbClr val="008000"/>
                </a:solidFill>
                <a:latin typeface="Inter Medium"/>
              </a:rPr>
              <a:t>Логистические и трансграничные узлы</a:t>
            </a:r>
          </a:p>
        </p:txBody>
      </p:sp>
      <p:sp>
        <p:nvSpPr>
          <p:cNvPr id="62" name="Text 36"/>
          <p:cNvSpPr/>
          <p:nvPr/>
        </p:nvSpPr>
        <p:spPr>
          <a:xfrm>
            <a:off x="7284305" y="4892065"/>
            <a:ext cx="416052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Транзитно-распределительные страны для выхода на другие рынки</a:t>
            </a:r>
            <a:endParaRPr lang="ru-RU" sz="1000" noProof="0" dirty="0">
              <a:latin typeface="Inter Medium"/>
            </a:endParaRPr>
          </a:p>
        </p:txBody>
      </p:sp>
      <p:pic>
        <p:nvPicPr>
          <p:cNvPr id="63" name="Рисунок 62" descr="Изображение выглядит как Шрифт, снимок экрана, текст, логотип  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8718D3A-FA3D-CAD1-96A1-FC05349FF4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4" y="81694"/>
            <a:ext cx="2163034" cy="537121"/>
          </a:xfrm>
          <a:prstGeom prst="rect">
            <a:avLst/>
          </a:prstGeom>
        </p:spPr>
      </p:pic>
      <p:sp>
        <p:nvSpPr>
          <p:cNvPr id="4" name="Text 27">
            <a:extLst>
              <a:ext uri="{FF2B5EF4-FFF2-40B4-BE49-F238E27FC236}">
                <a16:creationId xmlns:a16="http://schemas.microsoft.com/office/drawing/2014/main" id="{BEAAE880-CA21-BC4D-24A6-43E428CF8998}"/>
              </a:ext>
            </a:extLst>
          </p:cNvPr>
          <p:cNvSpPr/>
          <p:nvPr/>
        </p:nvSpPr>
        <p:spPr>
          <a:xfrm>
            <a:off x="3864681" y="3571395"/>
            <a:ext cx="1042416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300"/>
              </a:spcAft>
              <a:buNone/>
            </a:pPr>
            <a:r>
              <a:rPr lang="ru-RU" sz="1200" b="1" noProof="0" dirty="0">
                <a:solidFill>
                  <a:srgbClr val="334155"/>
                </a:solidFill>
                <a:latin typeface="Inter Medium"/>
              </a:rPr>
              <a:t>Кыргызстан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ru-RU" sz="1200" b="1" noProof="0" dirty="0">
                <a:solidFill>
                  <a:srgbClr val="334155"/>
                </a:solidFill>
                <a:latin typeface="Inter Medium"/>
              </a:rPr>
              <a:t>Азербайджан</a:t>
            </a:r>
            <a:endParaRPr lang="ru-RU" sz="1200" b="1" noProof="0" dirty="0">
              <a:latin typeface="Inter Medium"/>
            </a:endParaRPr>
          </a:p>
        </p:txBody>
      </p:sp>
      <p:sp>
        <p:nvSpPr>
          <p:cNvPr id="17" name="Text 27">
            <a:extLst>
              <a:ext uri="{FF2B5EF4-FFF2-40B4-BE49-F238E27FC236}">
                <a16:creationId xmlns:a16="http://schemas.microsoft.com/office/drawing/2014/main" id="{FD518F2B-B126-0975-B7D4-5B1B935FB75B}"/>
              </a:ext>
            </a:extLst>
          </p:cNvPr>
          <p:cNvSpPr/>
          <p:nvPr/>
        </p:nvSpPr>
        <p:spPr>
          <a:xfrm>
            <a:off x="2388768" y="3579086"/>
            <a:ext cx="1042417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spcAft>
                <a:spcPts val="300"/>
              </a:spcAft>
              <a:buNone/>
            </a:pPr>
            <a:r>
              <a:rPr lang="ru-RU" sz="1200" b="1" noProof="0" dirty="0">
                <a:solidFill>
                  <a:srgbClr val="334155"/>
                </a:solidFill>
                <a:latin typeface="Inter Medium"/>
              </a:rPr>
              <a:t>Узбекистан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ru-RU" sz="1200" b="1" noProof="0" dirty="0">
                <a:solidFill>
                  <a:srgbClr val="334155"/>
                </a:solidFill>
                <a:latin typeface="Inter Medium"/>
              </a:rPr>
              <a:t>Таджикистан</a:t>
            </a:r>
            <a:endParaRPr lang="ru-RU" sz="1200" b="1" noProof="0" dirty="0">
              <a:latin typeface="Inter Medium"/>
            </a:endParaRPr>
          </a:p>
        </p:txBody>
      </p:sp>
      <p:sp>
        <p:nvSpPr>
          <p:cNvPr id="18" name="Text 27">
            <a:extLst>
              <a:ext uri="{FF2B5EF4-FFF2-40B4-BE49-F238E27FC236}">
                <a16:creationId xmlns:a16="http://schemas.microsoft.com/office/drawing/2014/main" id="{86571E7C-C6F8-54D4-546E-B165029F57B7}"/>
              </a:ext>
            </a:extLst>
          </p:cNvPr>
          <p:cNvSpPr/>
          <p:nvPr/>
        </p:nvSpPr>
        <p:spPr>
          <a:xfrm>
            <a:off x="7274886" y="3513372"/>
            <a:ext cx="41015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00" b="1" noProof="0" dirty="0">
                <a:solidFill>
                  <a:srgbClr val="334155"/>
                </a:solidFill>
                <a:latin typeface="Inter Medium"/>
              </a:rPr>
              <a:t>Турция      Германия     Польша     США  Сингапур     ОАЭ</a:t>
            </a:r>
          </a:p>
        </p:txBody>
      </p:sp>
      <p:sp>
        <p:nvSpPr>
          <p:cNvPr id="19" name="Text 30">
            <a:extLst>
              <a:ext uri="{FF2B5EF4-FFF2-40B4-BE49-F238E27FC236}">
                <a16:creationId xmlns:a16="http://schemas.microsoft.com/office/drawing/2014/main" id="{85D1FC28-812E-C644-5A6E-3E756752F72E}"/>
              </a:ext>
            </a:extLst>
          </p:cNvPr>
          <p:cNvSpPr/>
          <p:nvPr/>
        </p:nvSpPr>
        <p:spPr>
          <a:xfrm>
            <a:off x="1109867" y="3917413"/>
            <a:ext cx="4395250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Высокий уровень взаимодействия, в т.ч. с использованием инструментов ЭКА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20" name="Text 27">
            <a:extLst>
              <a:ext uri="{FF2B5EF4-FFF2-40B4-BE49-F238E27FC236}">
                <a16:creationId xmlns:a16="http://schemas.microsoft.com/office/drawing/2014/main" id="{BA1B93B6-0BD6-54C1-15AF-FB6137D4389D}"/>
              </a:ext>
            </a:extLst>
          </p:cNvPr>
          <p:cNvSpPr/>
          <p:nvPr/>
        </p:nvSpPr>
        <p:spPr>
          <a:xfrm>
            <a:off x="7535490" y="4650886"/>
            <a:ext cx="4101504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00" b="1" noProof="0" dirty="0">
                <a:solidFill>
                  <a:srgbClr val="334155"/>
                </a:solidFill>
                <a:latin typeface="Inter Medium"/>
              </a:rPr>
              <a:t>Азербайджан     Грузия      ОАЭ         Сингапур </a:t>
            </a:r>
          </a:p>
        </p:txBody>
      </p:sp>
      <p:pic>
        <p:nvPicPr>
          <p:cNvPr id="22" name="Рисунок 21" descr="Весы правосудия со сплошной заливкой">
            <a:extLst>
              <a:ext uri="{FF2B5EF4-FFF2-40B4-BE49-F238E27FC236}">
                <a16:creationId xmlns:a16="http://schemas.microsoft.com/office/drawing/2014/main" id="{EB8A6172-11B1-0FA2-60B3-2E37E145A2B6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27409" y="4592101"/>
            <a:ext cx="515984" cy="515984"/>
          </a:xfrm>
          <a:prstGeom prst="rect">
            <a:avLst/>
          </a:prstGeom>
        </p:spPr>
      </p:pic>
      <p:pic>
        <p:nvPicPr>
          <p:cNvPr id="24" name="Рисунок 23" descr="Цель со сплошной заливкой">
            <a:extLst>
              <a:ext uri="{FF2B5EF4-FFF2-40B4-BE49-F238E27FC236}">
                <a16:creationId xmlns:a16="http://schemas.microsoft.com/office/drawing/2014/main" id="{203E6BAA-AE70-037B-9BF1-A8440C1023E3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6789" y="3471185"/>
            <a:ext cx="672008" cy="672008"/>
          </a:xfrm>
          <a:prstGeom prst="rect">
            <a:avLst/>
          </a:prstGeom>
        </p:spPr>
      </p:pic>
      <p:pic>
        <p:nvPicPr>
          <p:cNvPr id="30" name="Рисунок 29" descr="Компас на карте со сплошной заливкой">
            <a:extLst>
              <a:ext uri="{FF2B5EF4-FFF2-40B4-BE49-F238E27FC236}">
                <a16:creationId xmlns:a16="http://schemas.microsoft.com/office/drawing/2014/main" id="{4A450FFC-94BB-F9D1-DB60-F15BDD6D59E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509837" y="3429000"/>
            <a:ext cx="673200" cy="673200"/>
          </a:xfrm>
          <a:prstGeom prst="rect">
            <a:avLst/>
          </a:prstGeom>
        </p:spPr>
      </p:pic>
      <p:pic>
        <p:nvPicPr>
          <p:cNvPr id="34" name="Рисунок 33" descr="Земля со сплошной заливкой">
            <a:extLst>
              <a:ext uri="{FF2B5EF4-FFF2-40B4-BE49-F238E27FC236}">
                <a16:creationId xmlns:a16="http://schemas.microsoft.com/office/drawing/2014/main" id="{EE986273-A9FB-8D71-E753-E7FB73D8D991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555545" y="4533895"/>
            <a:ext cx="673200" cy="67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6369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1769364" y="597789"/>
            <a:ext cx="8698611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2000" b="1" noProof="0" dirty="0">
                <a:solidFill>
                  <a:srgbClr val="447F4B"/>
                </a:solidFill>
                <a:latin typeface="Inter Medium"/>
              </a:rPr>
              <a:t>Суммарный балл сегментирует рынки по уровням экспортного интереса</a:t>
            </a:r>
          </a:p>
        </p:txBody>
      </p:sp>
      <p:sp>
        <p:nvSpPr>
          <p:cNvPr id="4" name="Text 2"/>
          <p:cNvSpPr/>
          <p:nvPr/>
        </p:nvSpPr>
        <p:spPr>
          <a:xfrm>
            <a:off x="1545718" y="999890"/>
            <a:ext cx="9388982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200" noProof="0" dirty="0">
                <a:solidFill>
                  <a:srgbClr val="64748B"/>
                </a:solidFill>
                <a:latin typeface="Inter Medium"/>
                <a:ea typeface="Arial" pitchFamily="34" charset="-122"/>
                <a:cs typeface="Arial" pitchFamily="34" charset="-120"/>
              </a:rPr>
              <a:t>Подход учитывает не только рыночную привлекательность, но и условия </a:t>
            </a:r>
            <a:r>
              <a:rPr lang="kk-KZ" sz="1200" dirty="0">
                <a:solidFill>
                  <a:srgbClr val="64748B"/>
                </a:solidFill>
                <a:latin typeface="Inter Medium"/>
                <a:ea typeface="Arial" pitchFamily="34" charset="-122"/>
                <a:cs typeface="Arial" pitchFamily="34" charset="-120"/>
              </a:rPr>
              <a:t>доступа</a:t>
            </a:r>
            <a:r>
              <a:rPr lang="ru-RU" sz="1200" noProof="0" dirty="0">
                <a:solidFill>
                  <a:srgbClr val="64748B"/>
                </a:solidFill>
                <a:latin typeface="Inter Medium"/>
                <a:ea typeface="Arial" pitchFamily="34" charset="-122"/>
                <a:cs typeface="Arial" pitchFamily="34" charset="-120"/>
              </a:rPr>
              <a:t>, </a:t>
            </a:r>
            <a:r>
              <a:rPr lang="ru-RU" sz="1200" dirty="0">
                <a:solidFill>
                  <a:srgbClr val="64748B"/>
                </a:solidFill>
                <a:latin typeface="Inter Medium"/>
                <a:ea typeface="Arial" pitchFamily="34" charset="-122"/>
                <a:cs typeface="Arial" pitchFamily="34" charset="-120"/>
              </a:rPr>
              <a:t>потребность</a:t>
            </a:r>
            <a:r>
              <a:rPr lang="ru-RU" sz="1200" noProof="0" dirty="0">
                <a:solidFill>
                  <a:srgbClr val="64748B"/>
                </a:solidFill>
                <a:latin typeface="Inter Medium"/>
                <a:ea typeface="Arial" pitchFamily="34" charset="-122"/>
                <a:cs typeface="Arial" pitchFamily="34" charset="-120"/>
              </a:rPr>
              <a:t> и риски для практической реализации</a:t>
            </a:r>
          </a:p>
        </p:txBody>
      </p:sp>
      <p:sp>
        <p:nvSpPr>
          <p:cNvPr id="5" name="Shape 3"/>
          <p:cNvSpPr/>
          <p:nvPr/>
        </p:nvSpPr>
        <p:spPr>
          <a:xfrm>
            <a:off x="753964" y="1347597"/>
            <a:ext cx="10694324" cy="18288"/>
          </a:xfrm>
          <a:prstGeom prst="line">
            <a:avLst/>
          </a:prstGeom>
          <a:noFill/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49808" y="1627632"/>
            <a:ext cx="10698480" cy="896112"/>
          </a:xfrm>
          <a:prstGeom prst="roundRect">
            <a:avLst>
              <a:gd name="adj" fmla="val 12245"/>
            </a:avLst>
          </a:prstGeom>
          <a:solidFill>
            <a:srgbClr val="DDF5F2"/>
          </a:solidFill>
          <a:ln w="12700">
            <a:solidFill>
              <a:srgbClr val="DDF5F2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8" name="Text 6"/>
          <p:cNvSpPr/>
          <p:nvPr/>
        </p:nvSpPr>
        <p:spPr>
          <a:xfrm>
            <a:off x="900684" y="1924095"/>
            <a:ext cx="868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200" b="1" noProof="0" dirty="0">
                <a:solidFill>
                  <a:srgbClr val="0F766E"/>
                </a:solidFill>
                <a:latin typeface="Inter Medium"/>
              </a:rPr>
              <a:t>19–24</a:t>
            </a:r>
            <a:endParaRPr lang="ru-RU" sz="2200" noProof="0" dirty="0">
              <a:latin typeface="Inter Medium"/>
            </a:endParaRPr>
          </a:p>
        </p:txBody>
      </p:sp>
      <p:sp>
        <p:nvSpPr>
          <p:cNvPr id="9" name="Text 7"/>
          <p:cNvSpPr/>
          <p:nvPr/>
        </p:nvSpPr>
        <p:spPr>
          <a:xfrm>
            <a:off x="2002536" y="1859661"/>
            <a:ext cx="1508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500" b="1" noProof="0" dirty="0">
                <a:solidFill>
                  <a:srgbClr val="0F766E"/>
                </a:solidFill>
                <a:latin typeface="Inter Medium"/>
              </a:rPr>
              <a:t>ПРИОРИТЕТНЫЙ</a:t>
            </a:r>
          </a:p>
        </p:txBody>
      </p:sp>
      <p:sp>
        <p:nvSpPr>
          <p:cNvPr id="10" name="Text 8"/>
          <p:cNvSpPr/>
          <p:nvPr/>
        </p:nvSpPr>
        <p:spPr>
          <a:xfrm>
            <a:off x="2049401" y="2146554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400" b="1" noProof="0" dirty="0">
                <a:solidFill>
                  <a:srgbClr val="0F766E"/>
                </a:solidFill>
                <a:latin typeface="Inter Medium"/>
              </a:rPr>
              <a:t>6 рынков</a:t>
            </a:r>
            <a:endParaRPr lang="ru-RU" sz="1400" noProof="0" dirty="0">
              <a:latin typeface="Inter Medium"/>
            </a:endParaRPr>
          </a:p>
        </p:txBody>
      </p:sp>
      <p:sp>
        <p:nvSpPr>
          <p:cNvPr id="12" name="Shape 10"/>
          <p:cNvSpPr/>
          <p:nvPr/>
        </p:nvSpPr>
        <p:spPr>
          <a:xfrm>
            <a:off x="749808" y="2788920"/>
            <a:ext cx="10698480" cy="896112"/>
          </a:xfrm>
          <a:prstGeom prst="roundRect">
            <a:avLst>
              <a:gd name="adj" fmla="val 12245"/>
            </a:avLst>
          </a:prstGeom>
          <a:solidFill>
            <a:srgbClr val="FEF3C7"/>
          </a:solidFill>
          <a:ln w="12700">
            <a:solidFill>
              <a:srgbClr val="FEF3C7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3" name="Text 11"/>
          <p:cNvSpPr/>
          <p:nvPr/>
        </p:nvSpPr>
        <p:spPr>
          <a:xfrm>
            <a:off x="900684" y="3099816"/>
            <a:ext cx="868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200" b="1" noProof="0" dirty="0">
                <a:solidFill>
                  <a:srgbClr val="B45309"/>
                </a:solidFill>
                <a:latin typeface="Inter Medium"/>
              </a:rPr>
              <a:t>13–18</a:t>
            </a:r>
            <a:endParaRPr lang="ru-RU" sz="2200" noProof="0" dirty="0">
              <a:latin typeface="Inter Medium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029968" y="2964942"/>
            <a:ext cx="1508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500" b="1" noProof="0" dirty="0">
                <a:solidFill>
                  <a:srgbClr val="B45309"/>
                </a:solidFill>
                <a:latin typeface="Inter Medium"/>
              </a:rPr>
              <a:t>ВЫСОКИЙ</a:t>
            </a:r>
          </a:p>
        </p:txBody>
      </p:sp>
      <p:sp>
        <p:nvSpPr>
          <p:cNvPr id="15" name="Text 13"/>
          <p:cNvSpPr/>
          <p:nvPr/>
        </p:nvSpPr>
        <p:spPr>
          <a:xfrm>
            <a:off x="2049401" y="3291840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400" b="1" noProof="0" dirty="0">
                <a:solidFill>
                  <a:srgbClr val="B45309"/>
                </a:solidFill>
                <a:latin typeface="Inter Medium"/>
              </a:rPr>
              <a:t>11 рынков</a:t>
            </a:r>
            <a:endParaRPr lang="ru-RU" sz="1400" noProof="0" dirty="0">
              <a:latin typeface="Inter Medium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3401568" y="3063240"/>
            <a:ext cx="6650545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ru-RU" sz="1200" b="1" noProof="0" dirty="0">
                <a:solidFill>
                  <a:srgbClr val="B45309"/>
                </a:solidFill>
                <a:latin typeface="Inter Medium"/>
              </a:rPr>
              <a:t>ТУРЦИЯ           США           ОАЭ           БЕЛАРУСЬ          ПОЛЬША           ГЕРМАНИЯ           СИНГАПУР </a:t>
            </a:r>
          </a:p>
          <a:p>
            <a:pPr algn="ctr">
              <a:spcAft>
                <a:spcPts val="600"/>
              </a:spcAft>
            </a:pPr>
            <a:r>
              <a:rPr lang="ru-RU" sz="1200" b="1" noProof="0" dirty="0">
                <a:solidFill>
                  <a:srgbClr val="B45309"/>
                </a:solidFill>
                <a:latin typeface="Inter Medium"/>
              </a:rPr>
              <a:t>ТУРКМЕНИСТАН            МОНГОЛИЯ                  ГРУЗИЯ          АФГАНИСТАН</a:t>
            </a:r>
          </a:p>
        </p:txBody>
      </p:sp>
      <p:sp>
        <p:nvSpPr>
          <p:cNvPr id="17" name="Shape 15"/>
          <p:cNvSpPr/>
          <p:nvPr/>
        </p:nvSpPr>
        <p:spPr>
          <a:xfrm>
            <a:off x="749808" y="3950208"/>
            <a:ext cx="10698480" cy="896112"/>
          </a:xfrm>
          <a:prstGeom prst="roundRect">
            <a:avLst>
              <a:gd name="adj" fmla="val 12245"/>
            </a:avLst>
          </a:prstGeom>
          <a:solidFill>
            <a:srgbClr val="DBEAFE"/>
          </a:solidFill>
          <a:ln w="12700">
            <a:solidFill>
              <a:srgbClr val="DBEAFE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900684" y="4240530"/>
            <a:ext cx="868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200" b="1" noProof="0" dirty="0">
                <a:solidFill>
                  <a:schemeClr val="accent1">
                    <a:lumMod val="75000"/>
                  </a:schemeClr>
                </a:solidFill>
                <a:latin typeface="Inter Medium"/>
              </a:rPr>
              <a:t>7–12</a:t>
            </a:r>
            <a:endParaRPr lang="ru-RU" sz="2200" noProof="0" dirty="0">
              <a:solidFill>
                <a:schemeClr val="accent1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19" name="Text 17"/>
          <p:cNvSpPr/>
          <p:nvPr/>
        </p:nvSpPr>
        <p:spPr>
          <a:xfrm>
            <a:off x="2002536" y="4114800"/>
            <a:ext cx="1508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500" b="1" noProof="0" dirty="0">
                <a:solidFill>
                  <a:schemeClr val="accent1">
                    <a:lumMod val="75000"/>
                  </a:schemeClr>
                </a:solidFill>
                <a:latin typeface="Inter Medium"/>
              </a:rPr>
              <a:t>СРЕДНИЙ</a:t>
            </a:r>
          </a:p>
        </p:txBody>
      </p:sp>
      <p:sp>
        <p:nvSpPr>
          <p:cNvPr id="20" name="Text 18"/>
          <p:cNvSpPr/>
          <p:nvPr/>
        </p:nvSpPr>
        <p:spPr>
          <a:xfrm>
            <a:off x="2029968" y="4489704"/>
            <a:ext cx="1371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400" b="1" noProof="0" dirty="0">
                <a:solidFill>
                  <a:schemeClr val="accent1">
                    <a:lumMod val="75000"/>
                  </a:schemeClr>
                </a:solidFill>
                <a:latin typeface="Inter Medium"/>
              </a:rPr>
              <a:t>4 рынков</a:t>
            </a:r>
            <a:endParaRPr lang="ru-RU" sz="1400" noProof="0" dirty="0">
              <a:solidFill>
                <a:schemeClr val="accent1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21" name="Text 19"/>
          <p:cNvSpPr/>
          <p:nvPr/>
        </p:nvSpPr>
        <p:spPr>
          <a:xfrm>
            <a:off x="4516183" y="4194810"/>
            <a:ext cx="5535930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200" b="1" noProof="0" dirty="0">
                <a:solidFill>
                  <a:schemeClr val="accent1">
                    <a:lumMod val="75000"/>
                  </a:schemeClr>
                </a:solidFill>
                <a:latin typeface="Inter Medium"/>
              </a:rPr>
              <a:t>АРМЕНИЯ             ЛИТВА                   ЭСТОНИЯ             ХОРВАТИЯ</a:t>
            </a:r>
          </a:p>
        </p:txBody>
      </p:sp>
      <p:sp>
        <p:nvSpPr>
          <p:cNvPr id="22" name="Shape 20"/>
          <p:cNvSpPr/>
          <p:nvPr/>
        </p:nvSpPr>
        <p:spPr>
          <a:xfrm>
            <a:off x="749808" y="5111496"/>
            <a:ext cx="10698480" cy="896112"/>
          </a:xfrm>
          <a:prstGeom prst="roundRect">
            <a:avLst>
              <a:gd name="adj" fmla="val 12245"/>
            </a:avLst>
          </a:prstGeom>
          <a:solidFill>
            <a:srgbClr val="EEF2F7"/>
          </a:solidFill>
          <a:ln w="12700">
            <a:solidFill>
              <a:srgbClr val="EEF2F7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3" name="Text 21"/>
          <p:cNvSpPr/>
          <p:nvPr/>
        </p:nvSpPr>
        <p:spPr>
          <a:xfrm>
            <a:off x="900684" y="5422392"/>
            <a:ext cx="8686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2200" b="1" noProof="0" dirty="0">
                <a:solidFill>
                  <a:schemeClr val="bg2">
                    <a:lumMod val="50000"/>
                  </a:schemeClr>
                </a:solidFill>
                <a:latin typeface="Inter Medium"/>
              </a:rPr>
              <a:t>0–6</a:t>
            </a:r>
            <a:endParaRPr lang="ru-RU" sz="2200" noProof="0" dirty="0">
              <a:solidFill>
                <a:schemeClr val="bg2">
                  <a:lumMod val="50000"/>
                </a:schemeClr>
              </a:solidFill>
              <a:latin typeface="Inter Medium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2043305" y="5449824"/>
            <a:ext cx="150876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500" b="1" noProof="0" dirty="0">
                <a:solidFill>
                  <a:schemeClr val="bg2">
                    <a:lumMod val="50000"/>
                  </a:schemeClr>
                </a:solidFill>
                <a:latin typeface="Inter Medium"/>
              </a:rPr>
              <a:t>НИЗКИЙ</a:t>
            </a:r>
          </a:p>
        </p:txBody>
      </p:sp>
      <p:sp>
        <p:nvSpPr>
          <p:cNvPr id="26" name="Text 24"/>
          <p:cNvSpPr/>
          <p:nvPr/>
        </p:nvSpPr>
        <p:spPr>
          <a:xfrm>
            <a:off x="4145590" y="5385054"/>
            <a:ext cx="5782697" cy="3657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00" i="1" noProof="0" dirty="0">
                <a:solidFill>
                  <a:schemeClr val="bg2">
                    <a:lumMod val="50000"/>
                  </a:schemeClr>
                </a:solidFill>
                <a:latin typeface="Inter Medium"/>
              </a:rPr>
              <a:t>Рынки с данным уровнем интереса не вошли в текущий пул стран для анализа</a:t>
            </a:r>
          </a:p>
        </p:txBody>
      </p:sp>
      <p:pic>
        <p:nvPicPr>
          <p:cNvPr id="29" name="Рисунок 28" descr="Изображение выглядит как Шрифт, снимок экрана, текст, логотип  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8718D3A-FA3D-CAD1-96A1-FC05349FF4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735" y="99575"/>
            <a:ext cx="2163034" cy="537121"/>
          </a:xfrm>
          <a:prstGeom prst="rect">
            <a:avLst/>
          </a:prstGeom>
        </p:spPr>
      </p:pic>
      <p:sp>
        <p:nvSpPr>
          <p:cNvPr id="2" name="Text 27">
            <a:extLst>
              <a:ext uri="{FF2B5EF4-FFF2-40B4-BE49-F238E27FC236}">
                <a16:creationId xmlns:a16="http://schemas.microsoft.com/office/drawing/2014/main" id="{D67F628F-7B4A-D595-7372-CA05E0430662}"/>
              </a:ext>
            </a:extLst>
          </p:cNvPr>
          <p:cNvSpPr/>
          <p:nvPr/>
        </p:nvSpPr>
        <p:spPr>
          <a:xfrm>
            <a:off x="3231900" y="1994154"/>
            <a:ext cx="6879995" cy="45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ru-RU" sz="1200" b="1" noProof="0" dirty="0">
                <a:solidFill>
                  <a:srgbClr val="0F766E"/>
                </a:solidFill>
                <a:latin typeface="Inter Medium"/>
              </a:rPr>
              <a:t>КИТАЙ                   РОССИЯ               </a:t>
            </a:r>
            <a:r>
              <a:rPr lang="ru-RU" sz="1200" b="1" dirty="0">
                <a:solidFill>
                  <a:srgbClr val="0F766E"/>
                </a:solidFill>
                <a:latin typeface="Inter Medium"/>
              </a:rPr>
              <a:t>УЗБЕКИСТАН            </a:t>
            </a:r>
          </a:p>
          <a:p>
            <a:pPr algn="ctr">
              <a:spcAft>
                <a:spcPts val="600"/>
              </a:spcAft>
            </a:pPr>
            <a:r>
              <a:rPr lang="ru-RU" sz="1200" b="1" dirty="0">
                <a:solidFill>
                  <a:srgbClr val="0F766E"/>
                </a:solidFill>
                <a:latin typeface="Inter Medium"/>
              </a:rPr>
              <a:t>ТАДЖИКИСТАН             КЫРГЫЗСТАН               АЗЕРБАЙДЖАН</a:t>
            </a:r>
          </a:p>
          <a:p>
            <a:pPr algn="ctr">
              <a:spcAft>
                <a:spcPts val="600"/>
              </a:spcAft>
            </a:pPr>
            <a:endParaRPr lang="ru-RU" sz="1200" b="1" noProof="0" dirty="0">
              <a:solidFill>
                <a:srgbClr val="0F766E"/>
              </a:solidFill>
              <a:latin typeface="Inter Medium"/>
            </a:endParaRPr>
          </a:p>
        </p:txBody>
      </p:sp>
      <p:pic>
        <p:nvPicPr>
          <p:cNvPr id="30" name="Рисунок 29" descr="Цель со сплошной заливкой">
            <a:extLst>
              <a:ext uri="{FF2B5EF4-FFF2-40B4-BE49-F238E27FC236}">
                <a16:creationId xmlns:a16="http://schemas.microsoft.com/office/drawing/2014/main" id="{A377F20D-3A1B-9D47-867D-FC64F524E19E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299954" y="1701255"/>
            <a:ext cx="720000" cy="720000"/>
          </a:xfrm>
          <a:prstGeom prst="rect">
            <a:avLst/>
          </a:prstGeom>
        </p:spPr>
      </p:pic>
      <p:pic>
        <p:nvPicPr>
          <p:cNvPr id="32" name="Рисунок 31" descr="Тенденция к повышению со сплошной заливкой">
            <a:extLst>
              <a:ext uri="{FF2B5EF4-FFF2-40B4-BE49-F238E27FC236}">
                <a16:creationId xmlns:a16="http://schemas.microsoft.com/office/drawing/2014/main" id="{D19F6843-0628-744A-FB4F-0385B56CFD0F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351583" y="2876976"/>
            <a:ext cx="720000" cy="720000"/>
          </a:xfrm>
          <a:prstGeom prst="rect">
            <a:avLst/>
          </a:prstGeom>
        </p:spPr>
      </p:pic>
      <p:pic>
        <p:nvPicPr>
          <p:cNvPr id="34" name="Рисунок 33" descr="Компас со сплошной заливкой">
            <a:extLst>
              <a:ext uri="{FF2B5EF4-FFF2-40B4-BE49-F238E27FC236}">
                <a16:creationId xmlns:a16="http://schemas.microsoft.com/office/drawing/2014/main" id="{BB084DA9-D339-BA99-BF2E-261237D5A215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351583" y="4017690"/>
            <a:ext cx="720000" cy="720000"/>
          </a:xfrm>
          <a:prstGeom prst="rect">
            <a:avLst/>
          </a:prstGeom>
        </p:spPr>
      </p:pic>
      <p:pic>
        <p:nvPicPr>
          <p:cNvPr id="36" name="Рисунок 35" descr="Значок &quot;Отменить подписку&quot; со сплошной заливкой">
            <a:extLst>
              <a:ext uri="{FF2B5EF4-FFF2-40B4-BE49-F238E27FC236}">
                <a16:creationId xmlns:a16="http://schemas.microsoft.com/office/drawing/2014/main" id="{5D423DF8-FFED-079B-77A9-C9CD2E5F3ACC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299954" y="5156745"/>
            <a:ext cx="720000" cy="72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59184" y="294954"/>
            <a:ext cx="6132616" cy="26300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>
              <a:buNone/>
            </a:pPr>
            <a:r>
              <a:rPr lang="ru-RU" sz="2400" b="1" noProof="0" dirty="0">
                <a:solidFill>
                  <a:srgbClr val="008000"/>
                </a:solidFill>
                <a:latin typeface="Inter Medium"/>
                <a:ea typeface="Arial" pitchFamily="34" charset="-122"/>
                <a:cs typeface="Arial" pitchFamily="34" charset="-120"/>
              </a:rPr>
              <a:t>Методология оценки рынков</a:t>
            </a:r>
            <a:endParaRPr lang="ru-RU" sz="240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3" name="Text 1"/>
          <p:cNvSpPr/>
          <p:nvPr/>
        </p:nvSpPr>
        <p:spPr>
          <a:xfrm>
            <a:off x="805612" y="798576"/>
            <a:ext cx="1097280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b="1" noProof="0" dirty="0">
                <a:solidFill>
                  <a:srgbClr val="669900"/>
                </a:solidFill>
                <a:latin typeface="Inter Medium"/>
                <a:ea typeface="Arial" pitchFamily="34" charset="-122"/>
                <a:cs typeface="Arial" pitchFamily="34" charset="-120"/>
              </a:rPr>
              <a:t>Оценка основана на 8 основных критериях с суммарной шкалой до 24 баллов</a:t>
            </a:r>
            <a:endParaRPr lang="ru-RU" noProof="0" dirty="0">
              <a:solidFill>
                <a:srgbClr val="669900"/>
              </a:solidFill>
              <a:latin typeface="Inter Medium"/>
            </a:endParaRPr>
          </a:p>
        </p:txBody>
      </p:sp>
      <p:sp>
        <p:nvSpPr>
          <p:cNvPr id="4" name="Text 2"/>
          <p:cNvSpPr/>
          <p:nvPr/>
        </p:nvSpPr>
        <p:spPr>
          <a:xfrm>
            <a:off x="803781" y="1196789"/>
            <a:ext cx="1078992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00" noProof="0" dirty="0">
                <a:solidFill>
                  <a:srgbClr val="64748B"/>
                </a:solidFill>
                <a:latin typeface="Inter Medium"/>
                <a:ea typeface="Arial" pitchFamily="34" charset="-122"/>
                <a:cs typeface="Arial" pitchFamily="34" charset="-120"/>
              </a:rPr>
              <a:t>Каждый критерий оценивается от 0 до 3 баллов, итог по всем критериям формирует уровень экспортного интереса</a:t>
            </a:r>
            <a:endParaRPr lang="ru-RU" sz="1200" noProof="0" dirty="0">
              <a:latin typeface="Inter Medium"/>
            </a:endParaRPr>
          </a:p>
        </p:txBody>
      </p:sp>
      <p:sp>
        <p:nvSpPr>
          <p:cNvPr id="5" name="Shape 3"/>
          <p:cNvSpPr/>
          <p:nvPr/>
        </p:nvSpPr>
        <p:spPr>
          <a:xfrm>
            <a:off x="583662" y="1520729"/>
            <a:ext cx="11064240" cy="0"/>
          </a:xfrm>
          <a:prstGeom prst="line">
            <a:avLst/>
          </a:prstGeom>
          <a:noFill/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9" name="Shape 3"/>
          <p:cNvSpPr/>
          <p:nvPr/>
        </p:nvSpPr>
        <p:spPr>
          <a:xfrm>
            <a:off x="548640" y="1676400"/>
            <a:ext cx="2560320" cy="1389888"/>
          </a:xfrm>
          <a:prstGeom prst="roundRect">
            <a:avLst>
              <a:gd name="adj" fmla="val 3947"/>
            </a:avLst>
          </a:prstGeom>
          <a:solidFill>
            <a:srgbClr val="FFFFFF"/>
          </a:solidFill>
          <a:ln w="12700">
            <a:solidFill>
              <a:srgbClr val="E8EEF5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0" name="Shape 4"/>
          <p:cNvSpPr/>
          <p:nvPr/>
        </p:nvSpPr>
        <p:spPr>
          <a:xfrm>
            <a:off x="630936" y="1868424"/>
            <a:ext cx="73152" cy="1005840"/>
          </a:xfrm>
          <a:prstGeom prst="rect">
            <a:avLst/>
          </a:prstGeom>
          <a:solidFill>
            <a:srgbClr val="D7F1F0"/>
          </a:solidFill>
          <a:ln w="12700">
            <a:solidFill>
              <a:srgbClr val="D7F1F0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1" name="Text 5"/>
          <p:cNvSpPr/>
          <p:nvPr/>
        </p:nvSpPr>
        <p:spPr>
          <a:xfrm>
            <a:off x="804672" y="1827960"/>
            <a:ext cx="20848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210" b="1" noProof="0" dirty="0">
                <a:solidFill>
                  <a:srgbClr val="008000"/>
                </a:solidFill>
                <a:latin typeface="Inter Medium"/>
              </a:rPr>
              <a:t>1. Инструменты ЭКА</a:t>
            </a:r>
            <a:endParaRPr lang="ru-RU" sz="121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32" name="Text 6"/>
          <p:cNvSpPr/>
          <p:nvPr/>
        </p:nvSpPr>
        <p:spPr>
          <a:xfrm>
            <a:off x="844296" y="2129885"/>
            <a:ext cx="2182368" cy="8500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100" noProof="0" dirty="0">
                <a:solidFill>
                  <a:srgbClr val="102235"/>
                </a:solidFill>
                <a:latin typeface="Inter Medium"/>
              </a:rPr>
              <a:t>Фактическое применение инструментов ЭКА – среднее значение за последние 3 года</a:t>
            </a:r>
          </a:p>
          <a:p>
            <a:pPr algn="ctr"/>
            <a:endParaRPr lang="ru-RU" sz="1000" noProof="0" dirty="0">
              <a:solidFill>
                <a:srgbClr val="102235"/>
              </a:solidFill>
              <a:latin typeface="Inter Medium"/>
            </a:endParaRPr>
          </a:p>
          <a:p>
            <a:pPr algn="ctr"/>
            <a:r>
              <a:rPr lang="ru-RU" sz="1000" i="1" noProof="0" dirty="0">
                <a:solidFill>
                  <a:srgbClr val="102235"/>
                </a:solidFill>
                <a:latin typeface="Inter Medium"/>
              </a:rPr>
              <a:t>Риски на иностранных контрагентов</a:t>
            </a:r>
          </a:p>
        </p:txBody>
      </p:sp>
      <p:sp>
        <p:nvSpPr>
          <p:cNvPr id="34" name="Shape 8"/>
          <p:cNvSpPr/>
          <p:nvPr/>
        </p:nvSpPr>
        <p:spPr>
          <a:xfrm>
            <a:off x="3401568" y="1676400"/>
            <a:ext cx="2560320" cy="1389888"/>
          </a:xfrm>
          <a:prstGeom prst="roundRect">
            <a:avLst>
              <a:gd name="adj" fmla="val 3947"/>
            </a:avLst>
          </a:prstGeom>
          <a:solidFill>
            <a:srgbClr val="FFFFFF"/>
          </a:solidFill>
          <a:ln w="12700">
            <a:solidFill>
              <a:srgbClr val="E8EEF5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5" name="Shape 9"/>
          <p:cNvSpPr/>
          <p:nvPr/>
        </p:nvSpPr>
        <p:spPr>
          <a:xfrm>
            <a:off x="3511296" y="1786128"/>
            <a:ext cx="73152" cy="1005840"/>
          </a:xfrm>
          <a:prstGeom prst="rect">
            <a:avLst/>
          </a:prstGeom>
          <a:solidFill>
            <a:srgbClr val="DCEAF8"/>
          </a:solidFill>
          <a:ln w="12700">
            <a:solidFill>
              <a:srgbClr val="DCEAF8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6" name="Text 10"/>
          <p:cNvSpPr/>
          <p:nvPr/>
        </p:nvSpPr>
        <p:spPr>
          <a:xfrm>
            <a:off x="4069080" y="1822704"/>
            <a:ext cx="1198245" cy="2555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10" b="1" noProof="0" dirty="0">
                <a:solidFill>
                  <a:srgbClr val="008000"/>
                </a:solidFill>
                <a:latin typeface="Inter Medium"/>
              </a:rPr>
              <a:t>2. Товарооборот</a:t>
            </a:r>
            <a:endParaRPr lang="ru-RU" sz="121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37" name="Text 11"/>
          <p:cNvSpPr/>
          <p:nvPr/>
        </p:nvSpPr>
        <p:spPr>
          <a:xfrm>
            <a:off x="3657600" y="2152650"/>
            <a:ext cx="2057400" cy="7406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100" noProof="0" dirty="0">
                <a:solidFill>
                  <a:srgbClr val="102235"/>
                </a:solidFill>
                <a:latin typeface="Inter Medium"/>
              </a:rPr>
              <a:t>Товарооборот Казахстана по странам – среднее значение за последние 2 года</a:t>
            </a:r>
          </a:p>
          <a:p>
            <a:pPr marL="0" indent="0" algn="ctr">
              <a:buNone/>
            </a:pPr>
            <a:endParaRPr lang="ru-RU" sz="1100" dirty="0">
              <a:solidFill>
                <a:srgbClr val="102235"/>
              </a:solidFill>
              <a:latin typeface="Inter Medium"/>
            </a:endParaRPr>
          </a:p>
          <a:p>
            <a:pPr marL="0" indent="0" algn="ctr">
              <a:buNone/>
            </a:pPr>
            <a:r>
              <a:rPr lang="ru-RU" sz="1000" i="1" noProof="0" dirty="0">
                <a:solidFill>
                  <a:srgbClr val="102235"/>
                </a:solidFill>
                <a:latin typeface="Inter Medium"/>
              </a:rPr>
              <a:t>Оценка общего взаимодействия</a:t>
            </a:r>
            <a:endParaRPr lang="ru-RU" sz="1000" i="1" noProof="0" dirty="0">
              <a:latin typeface="Inter Medium"/>
            </a:endParaRPr>
          </a:p>
        </p:txBody>
      </p:sp>
      <p:sp>
        <p:nvSpPr>
          <p:cNvPr id="39" name="Shape 13"/>
          <p:cNvSpPr/>
          <p:nvPr/>
        </p:nvSpPr>
        <p:spPr>
          <a:xfrm>
            <a:off x="6254496" y="1676400"/>
            <a:ext cx="2560320" cy="1389888"/>
          </a:xfrm>
          <a:prstGeom prst="roundRect">
            <a:avLst>
              <a:gd name="adj" fmla="val 3947"/>
            </a:avLst>
          </a:prstGeom>
          <a:solidFill>
            <a:srgbClr val="FFFFFF"/>
          </a:solidFill>
          <a:ln w="12700">
            <a:solidFill>
              <a:srgbClr val="E8EEF5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40" name="Shape 14"/>
          <p:cNvSpPr/>
          <p:nvPr/>
        </p:nvSpPr>
        <p:spPr>
          <a:xfrm>
            <a:off x="6364224" y="1786128"/>
            <a:ext cx="73152" cy="1005840"/>
          </a:xfrm>
          <a:prstGeom prst="rect">
            <a:avLst/>
          </a:prstGeom>
          <a:solidFill>
            <a:srgbClr val="DCEAF8"/>
          </a:solidFill>
          <a:ln w="12700">
            <a:solidFill>
              <a:srgbClr val="DCEAF8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41" name="Text 15"/>
          <p:cNvSpPr/>
          <p:nvPr/>
        </p:nvSpPr>
        <p:spPr>
          <a:xfrm>
            <a:off x="7078408" y="1827960"/>
            <a:ext cx="912495" cy="21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10" b="1" noProof="0" dirty="0">
                <a:solidFill>
                  <a:srgbClr val="008000"/>
                </a:solidFill>
                <a:latin typeface="Inter Medium"/>
              </a:rPr>
              <a:t>3. Экспорт РК</a:t>
            </a:r>
            <a:endParaRPr lang="ru-RU" sz="121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42" name="Text 16"/>
          <p:cNvSpPr/>
          <p:nvPr/>
        </p:nvSpPr>
        <p:spPr>
          <a:xfrm>
            <a:off x="6597396" y="2133600"/>
            <a:ext cx="2100834" cy="7406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100" noProof="0" dirty="0">
                <a:solidFill>
                  <a:srgbClr val="102235"/>
                </a:solidFill>
                <a:latin typeface="Inter Medium"/>
              </a:rPr>
              <a:t>Общий экспорт Казахстана в страну </a:t>
            </a:r>
            <a:r>
              <a:rPr lang="ru-RU" sz="1100" dirty="0">
                <a:solidFill>
                  <a:srgbClr val="102235"/>
                </a:solidFill>
                <a:latin typeface="Inter Medium"/>
              </a:rPr>
              <a:t>– средний уровень за последние 2 года.</a:t>
            </a:r>
          </a:p>
          <a:p>
            <a:pPr algn="ctr"/>
            <a:endParaRPr lang="ru-RU" sz="1000" dirty="0">
              <a:solidFill>
                <a:srgbClr val="102235"/>
              </a:solidFill>
              <a:latin typeface="Inter Medium"/>
            </a:endParaRPr>
          </a:p>
          <a:p>
            <a:pPr algn="ctr"/>
            <a:r>
              <a:rPr lang="ru-RU" sz="1000" i="1" dirty="0">
                <a:solidFill>
                  <a:srgbClr val="102235"/>
                </a:solidFill>
                <a:latin typeface="Inter Medium"/>
              </a:rPr>
              <a:t>Оценка общего экспорта (+сырье)</a:t>
            </a:r>
            <a:endParaRPr lang="ru-RU" sz="1000" dirty="0">
              <a:solidFill>
                <a:srgbClr val="102235"/>
              </a:solidFill>
              <a:latin typeface="Inter Medium"/>
            </a:endParaRPr>
          </a:p>
        </p:txBody>
      </p:sp>
      <p:sp>
        <p:nvSpPr>
          <p:cNvPr id="44" name="Shape 18"/>
          <p:cNvSpPr/>
          <p:nvPr/>
        </p:nvSpPr>
        <p:spPr>
          <a:xfrm>
            <a:off x="9107424" y="1676400"/>
            <a:ext cx="2560320" cy="1389888"/>
          </a:xfrm>
          <a:prstGeom prst="roundRect">
            <a:avLst>
              <a:gd name="adj" fmla="val 3947"/>
            </a:avLst>
          </a:prstGeom>
          <a:solidFill>
            <a:srgbClr val="FFFFFF"/>
          </a:solidFill>
          <a:ln w="12700">
            <a:solidFill>
              <a:srgbClr val="E8EEF5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45" name="Shape 19"/>
          <p:cNvSpPr/>
          <p:nvPr/>
        </p:nvSpPr>
        <p:spPr>
          <a:xfrm>
            <a:off x="9217152" y="1786128"/>
            <a:ext cx="73152" cy="1005840"/>
          </a:xfrm>
          <a:prstGeom prst="rect">
            <a:avLst/>
          </a:prstGeom>
          <a:solidFill>
            <a:srgbClr val="D7F1F0"/>
          </a:solidFill>
          <a:ln w="12700">
            <a:solidFill>
              <a:srgbClr val="D7F1F0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46" name="Text 20"/>
          <p:cNvSpPr/>
          <p:nvPr/>
        </p:nvSpPr>
        <p:spPr>
          <a:xfrm>
            <a:off x="9563070" y="1822704"/>
            <a:ext cx="20848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10" b="1" noProof="0" dirty="0">
                <a:solidFill>
                  <a:srgbClr val="008000"/>
                </a:solidFill>
                <a:latin typeface="Inter Medium"/>
              </a:rPr>
              <a:t>4. Несырьевой экспорт</a:t>
            </a:r>
            <a:endParaRPr lang="ru-RU" sz="121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47" name="Text 21"/>
          <p:cNvSpPr/>
          <p:nvPr/>
        </p:nvSpPr>
        <p:spPr>
          <a:xfrm>
            <a:off x="9377172" y="2234184"/>
            <a:ext cx="2057400" cy="68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100" noProof="0" dirty="0">
                <a:solidFill>
                  <a:srgbClr val="102235"/>
                </a:solidFill>
                <a:latin typeface="Inter Medium"/>
              </a:rPr>
              <a:t>Ключевой индикатор спроса, потенциала и устойчивости торговых связей.</a:t>
            </a:r>
          </a:p>
          <a:p>
            <a:pPr algn="ctr"/>
            <a:endParaRPr lang="ru-RU" sz="1000" dirty="0">
              <a:solidFill>
                <a:srgbClr val="102235"/>
              </a:solidFill>
              <a:latin typeface="Inter Medium"/>
            </a:endParaRPr>
          </a:p>
          <a:p>
            <a:pPr algn="ctr"/>
            <a:r>
              <a:rPr lang="ru-RU" sz="1000" i="1" dirty="0">
                <a:solidFill>
                  <a:srgbClr val="102235"/>
                </a:solidFill>
                <a:latin typeface="Inter Medium"/>
              </a:rPr>
              <a:t>Оценка потенциала для ЭКА</a:t>
            </a:r>
            <a:endParaRPr lang="ru-RU" sz="1000" dirty="0">
              <a:solidFill>
                <a:srgbClr val="102235"/>
              </a:solidFill>
              <a:latin typeface="Inter Medium"/>
            </a:endParaRPr>
          </a:p>
          <a:p>
            <a:pPr marL="0" indent="0" algn="ctr">
              <a:buNone/>
            </a:pPr>
            <a:endParaRPr lang="ru-RU" sz="1100" noProof="0" dirty="0">
              <a:latin typeface="Inter Medium"/>
            </a:endParaRPr>
          </a:p>
        </p:txBody>
      </p:sp>
      <p:sp>
        <p:nvSpPr>
          <p:cNvPr id="49" name="Shape 23"/>
          <p:cNvSpPr/>
          <p:nvPr/>
        </p:nvSpPr>
        <p:spPr>
          <a:xfrm>
            <a:off x="548640" y="3459480"/>
            <a:ext cx="2560320" cy="1280096"/>
          </a:xfrm>
          <a:prstGeom prst="roundRect">
            <a:avLst>
              <a:gd name="adj" fmla="val 3947"/>
            </a:avLst>
          </a:prstGeom>
          <a:solidFill>
            <a:srgbClr val="FFFFFF"/>
          </a:solidFill>
          <a:ln w="12700">
            <a:solidFill>
              <a:srgbClr val="E8EEF5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0" name="Shape 24"/>
          <p:cNvSpPr/>
          <p:nvPr/>
        </p:nvSpPr>
        <p:spPr>
          <a:xfrm>
            <a:off x="658368" y="3569208"/>
            <a:ext cx="73152" cy="1005840"/>
          </a:xfrm>
          <a:prstGeom prst="rect">
            <a:avLst/>
          </a:prstGeom>
          <a:solidFill>
            <a:srgbClr val="FBEED5"/>
          </a:solidFill>
          <a:ln w="12700">
            <a:solidFill>
              <a:srgbClr val="FBEED5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1" name="Text 25"/>
          <p:cNvSpPr/>
          <p:nvPr/>
        </p:nvSpPr>
        <p:spPr>
          <a:xfrm>
            <a:off x="866013" y="3519773"/>
            <a:ext cx="2264664" cy="3610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10" b="1" noProof="0" dirty="0">
                <a:solidFill>
                  <a:srgbClr val="008000"/>
                </a:solidFill>
                <a:latin typeface="Inter Medium"/>
              </a:rPr>
              <a:t>5. Логистическая доступность</a:t>
            </a:r>
            <a:endParaRPr lang="ru-RU" sz="121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52" name="Text 26"/>
          <p:cNvSpPr/>
          <p:nvPr/>
        </p:nvSpPr>
        <p:spPr>
          <a:xfrm>
            <a:off x="844296" y="3743313"/>
            <a:ext cx="2057400" cy="99626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100" noProof="0" dirty="0">
                <a:solidFill>
                  <a:srgbClr val="102235"/>
                </a:solidFill>
                <a:latin typeface="Inter Medium"/>
              </a:rPr>
              <a:t>Наличие общей границы, доступ к портам, сложность транзитных маршрутов</a:t>
            </a:r>
          </a:p>
          <a:p>
            <a:pPr marL="0" indent="0" algn="ctr">
              <a:buNone/>
            </a:pPr>
            <a:endParaRPr lang="ru-RU" sz="1100" noProof="0" dirty="0">
              <a:solidFill>
                <a:srgbClr val="102235"/>
              </a:solidFill>
              <a:latin typeface="Inter Medium"/>
            </a:endParaRPr>
          </a:p>
          <a:p>
            <a:pPr algn="ctr"/>
            <a:r>
              <a:rPr lang="ru-RU" sz="1000" i="1" dirty="0">
                <a:solidFill>
                  <a:srgbClr val="102235"/>
                </a:solidFill>
                <a:latin typeface="Inter Medium"/>
              </a:rPr>
              <a:t>Оценка доступа рынка</a:t>
            </a:r>
            <a:endParaRPr lang="ru-RU" sz="1000" dirty="0">
              <a:solidFill>
                <a:srgbClr val="102235"/>
              </a:solidFill>
              <a:latin typeface="Inter Medium"/>
            </a:endParaRPr>
          </a:p>
        </p:txBody>
      </p:sp>
      <p:sp>
        <p:nvSpPr>
          <p:cNvPr id="54" name="Shape 28"/>
          <p:cNvSpPr/>
          <p:nvPr/>
        </p:nvSpPr>
        <p:spPr>
          <a:xfrm>
            <a:off x="3401568" y="3459480"/>
            <a:ext cx="2560320" cy="1280096"/>
          </a:xfrm>
          <a:prstGeom prst="roundRect">
            <a:avLst>
              <a:gd name="adj" fmla="val 3947"/>
            </a:avLst>
          </a:prstGeom>
          <a:solidFill>
            <a:srgbClr val="FFFFFF"/>
          </a:solidFill>
          <a:ln w="12700">
            <a:solidFill>
              <a:srgbClr val="E8EEF5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5" name="Shape 29"/>
          <p:cNvSpPr/>
          <p:nvPr/>
        </p:nvSpPr>
        <p:spPr>
          <a:xfrm>
            <a:off x="3511296" y="3569208"/>
            <a:ext cx="73152" cy="1005840"/>
          </a:xfrm>
          <a:prstGeom prst="rect">
            <a:avLst/>
          </a:prstGeom>
          <a:solidFill>
            <a:srgbClr val="FBEED5"/>
          </a:solidFill>
          <a:ln w="12700">
            <a:solidFill>
              <a:srgbClr val="FBEED5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6" name="Text 30"/>
          <p:cNvSpPr/>
          <p:nvPr/>
        </p:nvSpPr>
        <p:spPr>
          <a:xfrm>
            <a:off x="3855339" y="3605784"/>
            <a:ext cx="20848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10" b="1" noProof="0" dirty="0">
                <a:solidFill>
                  <a:srgbClr val="008000"/>
                </a:solidFill>
                <a:latin typeface="Inter Medium"/>
              </a:rPr>
              <a:t>6. Торговые ограничения</a:t>
            </a:r>
            <a:endParaRPr lang="ru-RU" sz="121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57" name="Text 31"/>
          <p:cNvSpPr/>
          <p:nvPr/>
        </p:nvSpPr>
        <p:spPr>
          <a:xfrm>
            <a:off x="3657600" y="3985412"/>
            <a:ext cx="205740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100" noProof="0" dirty="0">
                <a:solidFill>
                  <a:srgbClr val="102235"/>
                </a:solidFill>
                <a:latin typeface="Inter Medium"/>
              </a:rPr>
              <a:t>Тарифные и нетарифные барьеры, условия доступа на рынок</a:t>
            </a:r>
          </a:p>
          <a:p>
            <a:pPr marL="0" indent="0" algn="ctr">
              <a:buNone/>
            </a:pPr>
            <a:endParaRPr lang="ru-RU" sz="1100" dirty="0">
              <a:solidFill>
                <a:srgbClr val="102235"/>
              </a:solidFill>
              <a:latin typeface="Inter Medium"/>
            </a:endParaRPr>
          </a:p>
          <a:p>
            <a:pPr algn="ctr"/>
            <a:r>
              <a:rPr lang="ru-RU" sz="1000" i="1" dirty="0">
                <a:solidFill>
                  <a:srgbClr val="102235"/>
                </a:solidFill>
                <a:latin typeface="Inter Medium"/>
              </a:rPr>
              <a:t>Оценка барьеров</a:t>
            </a:r>
            <a:endParaRPr lang="ru-RU" sz="1000" dirty="0">
              <a:solidFill>
                <a:srgbClr val="102235"/>
              </a:solidFill>
              <a:latin typeface="Inter Medium"/>
            </a:endParaRPr>
          </a:p>
        </p:txBody>
      </p:sp>
      <p:sp>
        <p:nvSpPr>
          <p:cNvPr id="59" name="Shape 33"/>
          <p:cNvSpPr/>
          <p:nvPr/>
        </p:nvSpPr>
        <p:spPr>
          <a:xfrm>
            <a:off x="6254496" y="3459480"/>
            <a:ext cx="2560320" cy="1280096"/>
          </a:xfrm>
          <a:prstGeom prst="roundRect">
            <a:avLst>
              <a:gd name="adj" fmla="val 3947"/>
            </a:avLst>
          </a:prstGeom>
          <a:solidFill>
            <a:srgbClr val="FFFFFF"/>
          </a:solidFill>
          <a:ln w="12700">
            <a:solidFill>
              <a:srgbClr val="E8EEF5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60" name="Shape 34"/>
          <p:cNvSpPr/>
          <p:nvPr/>
        </p:nvSpPr>
        <p:spPr>
          <a:xfrm>
            <a:off x="6364224" y="3569208"/>
            <a:ext cx="73152" cy="1005840"/>
          </a:xfrm>
          <a:prstGeom prst="rect">
            <a:avLst/>
          </a:prstGeom>
          <a:solidFill>
            <a:srgbClr val="DFF2E8"/>
          </a:solidFill>
          <a:ln w="12700">
            <a:solidFill>
              <a:srgbClr val="DFF2E8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61" name="Text 35"/>
          <p:cNvSpPr/>
          <p:nvPr/>
        </p:nvSpPr>
        <p:spPr>
          <a:xfrm>
            <a:off x="6729984" y="3605784"/>
            <a:ext cx="20848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10" b="1" noProof="0" dirty="0">
                <a:solidFill>
                  <a:srgbClr val="008000"/>
                </a:solidFill>
                <a:latin typeface="Inter Medium"/>
              </a:rPr>
              <a:t>7. Правовая интеграция</a:t>
            </a:r>
            <a:endParaRPr lang="ru-RU" sz="121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62" name="Text 36"/>
          <p:cNvSpPr/>
          <p:nvPr/>
        </p:nvSpPr>
        <p:spPr>
          <a:xfrm>
            <a:off x="6473952" y="3985412"/>
            <a:ext cx="2224278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100" noProof="0" dirty="0">
                <a:solidFill>
                  <a:srgbClr val="102235"/>
                </a:solidFill>
                <a:latin typeface="Inter Medium"/>
              </a:rPr>
              <a:t>Международные соглашения, интеграции, конвенции и правовые механизмы защиты сделок</a:t>
            </a:r>
          </a:p>
          <a:p>
            <a:pPr algn="ctr"/>
            <a:endParaRPr lang="ru-RU" sz="1100" dirty="0">
              <a:solidFill>
                <a:srgbClr val="102235"/>
              </a:solidFill>
              <a:latin typeface="Inter Medium"/>
            </a:endParaRPr>
          </a:p>
          <a:p>
            <a:pPr algn="ctr"/>
            <a:r>
              <a:rPr lang="ru-RU" sz="1000" i="1" dirty="0">
                <a:solidFill>
                  <a:srgbClr val="102235"/>
                </a:solidFill>
                <a:latin typeface="Inter Medium"/>
              </a:rPr>
              <a:t>Оценка интеграции</a:t>
            </a:r>
            <a:endParaRPr lang="ru-RU" sz="1000" dirty="0">
              <a:solidFill>
                <a:srgbClr val="102235"/>
              </a:solidFill>
              <a:latin typeface="Inter Medium"/>
            </a:endParaRPr>
          </a:p>
        </p:txBody>
      </p:sp>
      <p:sp>
        <p:nvSpPr>
          <p:cNvPr id="64" name="Shape 38"/>
          <p:cNvSpPr/>
          <p:nvPr/>
        </p:nvSpPr>
        <p:spPr>
          <a:xfrm>
            <a:off x="9107424" y="3459480"/>
            <a:ext cx="2560320" cy="1280096"/>
          </a:xfrm>
          <a:prstGeom prst="roundRect">
            <a:avLst>
              <a:gd name="adj" fmla="val 3947"/>
            </a:avLst>
          </a:prstGeom>
          <a:solidFill>
            <a:srgbClr val="FFFFFF"/>
          </a:solidFill>
          <a:ln w="12700">
            <a:solidFill>
              <a:srgbClr val="E8EEF5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65" name="Shape 39"/>
          <p:cNvSpPr/>
          <p:nvPr/>
        </p:nvSpPr>
        <p:spPr>
          <a:xfrm>
            <a:off x="9217152" y="3569208"/>
            <a:ext cx="73152" cy="1005840"/>
          </a:xfrm>
          <a:prstGeom prst="rect">
            <a:avLst/>
          </a:prstGeom>
          <a:solidFill>
            <a:srgbClr val="F8DEDE"/>
          </a:solidFill>
          <a:ln w="12700">
            <a:solidFill>
              <a:srgbClr val="F8DEDE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66" name="Text 40"/>
          <p:cNvSpPr/>
          <p:nvPr/>
        </p:nvSpPr>
        <p:spPr>
          <a:xfrm>
            <a:off x="9107424" y="3665030"/>
            <a:ext cx="2666619" cy="1096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210" b="1" noProof="0" dirty="0">
                <a:solidFill>
                  <a:srgbClr val="008000"/>
                </a:solidFill>
                <a:latin typeface="Inter Medium"/>
              </a:rPr>
              <a:t>8. Политико-экономическая устойчивость</a:t>
            </a:r>
            <a:endParaRPr lang="ru-RU" sz="121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67" name="Text 41"/>
          <p:cNvSpPr/>
          <p:nvPr/>
        </p:nvSpPr>
        <p:spPr>
          <a:xfrm>
            <a:off x="9450324" y="4026122"/>
            <a:ext cx="2057400" cy="51206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100" noProof="0" dirty="0">
                <a:solidFill>
                  <a:srgbClr val="102235"/>
                </a:solidFill>
                <a:latin typeface="Inter Medium"/>
              </a:rPr>
              <a:t>ВВП, инфляция, международные рейтинги и категория странового риска ОЭСР.</a:t>
            </a:r>
          </a:p>
          <a:p>
            <a:pPr marL="0" indent="0" algn="ctr">
              <a:buNone/>
            </a:pPr>
            <a:endParaRPr lang="ru-RU" sz="1100" dirty="0">
              <a:solidFill>
                <a:srgbClr val="102235"/>
              </a:solidFill>
              <a:latin typeface="Inter Medium"/>
            </a:endParaRPr>
          </a:p>
          <a:p>
            <a:pPr algn="ctr"/>
            <a:r>
              <a:rPr lang="ru-RU" sz="1000" i="1" dirty="0">
                <a:solidFill>
                  <a:srgbClr val="102235"/>
                </a:solidFill>
                <a:latin typeface="Inter Medium"/>
              </a:rPr>
              <a:t>Оценка риск-профиля рынка</a:t>
            </a:r>
            <a:endParaRPr lang="ru-RU" sz="1000" dirty="0">
              <a:solidFill>
                <a:srgbClr val="102235"/>
              </a:solidFill>
              <a:latin typeface="Inter Medium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7DA8F65-9C90-2E27-4EB2-08BA158C5AF6}"/>
              </a:ext>
            </a:extLst>
          </p:cNvPr>
          <p:cNvSpPr txBox="1"/>
          <p:nvPr/>
        </p:nvSpPr>
        <p:spPr>
          <a:xfrm>
            <a:off x="627888" y="5619450"/>
            <a:ext cx="11328248" cy="9387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  <a:buNone/>
            </a:pPr>
            <a:r>
              <a:rPr lang="ru-RU" sz="900" b="1" i="1" noProof="0" dirty="0">
                <a:solidFill>
                  <a:srgbClr val="102235"/>
                </a:solidFill>
                <a:latin typeface="Inter Medium"/>
              </a:rPr>
              <a:t>Источники данных:</a:t>
            </a:r>
          </a:p>
          <a:p>
            <a:pPr>
              <a:spcAft>
                <a:spcPts val="600"/>
              </a:spcAft>
              <a:buNone/>
            </a:pPr>
            <a:r>
              <a:rPr lang="ru-RU" sz="900" i="1" noProof="0" dirty="0">
                <a:solidFill>
                  <a:srgbClr val="102235"/>
                </a:solidFill>
                <a:latin typeface="Inter Medium"/>
              </a:rPr>
              <a:t>Международные базы данных и аналитические системы ((Международный валютный фонд, ОЭСР, Всемирный банк, </a:t>
            </a:r>
            <a:r>
              <a:rPr lang="en-US" sz="900" i="1" noProof="0" dirty="0" err="1">
                <a:solidFill>
                  <a:srgbClr val="102235"/>
                </a:solidFill>
                <a:latin typeface="Inter Medium"/>
              </a:rPr>
              <a:t>TradeMap</a:t>
            </a:r>
            <a:r>
              <a:rPr lang="en-US" sz="900" i="1" noProof="0" dirty="0">
                <a:solidFill>
                  <a:srgbClr val="102235"/>
                </a:solidFill>
                <a:latin typeface="Inter Medium"/>
              </a:rPr>
              <a:t> ITC</a:t>
            </a:r>
            <a:r>
              <a:rPr lang="ru-RU" sz="900" i="1" noProof="0" dirty="0">
                <a:solidFill>
                  <a:srgbClr val="102235"/>
                </a:solidFill>
                <a:latin typeface="Inter Medium"/>
              </a:rPr>
              <a:t>), рейтинговые агентства (</a:t>
            </a:r>
            <a:r>
              <a:rPr lang="en-US" sz="900" i="1" noProof="0" dirty="0">
                <a:solidFill>
                  <a:srgbClr val="102235"/>
                </a:solidFill>
                <a:latin typeface="Inter Medium"/>
              </a:rPr>
              <a:t>S&amp;P Global Ratings, Moody’s, Fitch Ratings</a:t>
            </a:r>
            <a:r>
              <a:rPr lang="ru-RU" sz="900" i="1" noProof="0" dirty="0">
                <a:solidFill>
                  <a:srgbClr val="102235"/>
                </a:solidFill>
                <a:latin typeface="Inter Medium"/>
              </a:rPr>
              <a:t>), а также официальные государственные источники (</a:t>
            </a:r>
            <a:r>
              <a:rPr lang="ru-RU" sz="900" i="1" dirty="0">
                <a:solidFill>
                  <a:srgbClr val="102235"/>
                </a:solidFill>
                <a:latin typeface="Inter Medium"/>
              </a:rPr>
              <a:t>данные </a:t>
            </a:r>
            <a:r>
              <a:rPr lang="ru-RU" sz="900" i="1" noProof="0" dirty="0">
                <a:solidFill>
                  <a:srgbClr val="102235"/>
                </a:solidFill>
                <a:latin typeface="Inter Medium"/>
              </a:rPr>
              <a:t>КГД по экспорту, Бюро </a:t>
            </a:r>
            <a:r>
              <a:rPr lang="ru-RU" sz="900" i="1" noProof="0" dirty="0" err="1">
                <a:solidFill>
                  <a:srgbClr val="102235"/>
                </a:solidFill>
                <a:latin typeface="Inter Medium"/>
              </a:rPr>
              <a:t>нац</a:t>
            </a:r>
            <a:r>
              <a:rPr lang="ru-RU" sz="900" i="1" noProof="0" dirty="0">
                <a:solidFill>
                  <a:srgbClr val="102235"/>
                </a:solidFill>
                <a:latin typeface="Inter Medium"/>
              </a:rPr>
              <a:t> статистики РК и пр.), а также внутренние данные Общества.</a:t>
            </a:r>
          </a:p>
          <a:p>
            <a:pPr>
              <a:buNone/>
            </a:pPr>
            <a:r>
              <a:rPr lang="ru-RU" sz="900" i="1" noProof="0" dirty="0">
                <a:solidFill>
                  <a:srgbClr val="102235"/>
                </a:solidFill>
                <a:latin typeface="Inter Medium"/>
              </a:rPr>
              <a:t>Международно-правовая база: двусторонние инвестиционные соглашения (</a:t>
            </a:r>
            <a:r>
              <a:rPr lang="ru-RU" sz="900" i="1" noProof="0" dirty="0" err="1">
                <a:solidFill>
                  <a:srgbClr val="102235"/>
                </a:solidFill>
                <a:latin typeface="Inter Medium"/>
              </a:rPr>
              <a:t>BITs</a:t>
            </a:r>
            <a:r>
              <a:rPr lang="ru-RU" sz="900" i="1" noProof="0" dirty="0">
                <a:solidFill>
                  <a:srgbClr val="102235"/>
                </a:solidFill>
                <a:latin typeface="Inter Medium"/>
              </a:rPr>
              <a:t>), Нью-Йоркская конвенция (1958), Минская/Кишиневская конвенции, </a:t>
            </a:r>
            <a:r>
              <a:rPr lang="ru-RU" sz="900" i="1" dirty="0">
                <a:solidFill>
                  <a:srgbClr val="102235"/>
                </a:solidFill>
                <a:latin typeface="Inter Medium"/>
              </a:rPr>
              <a:t>соглашения об </a:t>
            </a:r>
            <a:r>
              <a:rPr lang="ru-RU" sz="900" i="1" dirty="0" err="1">
                <a:solidFill>
                  <a:srgbClr val="102235"/>
                </a:solidFill>
                <a:latin typeface="Inter Medium"/>
              </a:rPr>
              <a:t>избежании</a:t>
            </a:r>
            <a:r>
              <a:rPr lang="ru-RU" sz="900" i="1" dirty="0">
                <a:solidFill>
                  <a:srgbClr val="102235"/>
                </a:solidFill>
                <a:latin typeface="Inter Medium"/>
              </a:rPr>
              <a:t> двойного налогообложения, </a:t>
            </a:r>
            <a:r>
              <a:rPr lang="ru-RU" sz="900" i="1" noProof="0" dirty="0">
                <a:solidFill>
                  <a:srgbClr val="102235"/>
                </a:solidFill>
                <a:latin typeface="Inter Medium"/>
              </a:rPr>
              <a:t>а также иные международные и двусторонние договоры Республики Казахстан с иными странами.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66013" y="5050250"/>
            <a:ext cx="110642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008000"/>
                </a:solidFill>
                <a:latin typeface="Inter Medium"/>
                <a:cs typeface="Arial" pitchFamily="34" charset="-120"/>
              </a:rPr>
              <a:t>Высокая оценка присваивается рынкам, где экспортный потенциал обеспечен условиями для практической реализации сделок ЭКА</a:t>
            </a:r>
          </a:p>
        </p:txBody>
      </p:sp>
      <p:pic>
        <p:nvPicPr>
          <p:cNvPr id="48" name="Рисунок 47" descr="Изображение выглядит как Шрифт, снимок экрана, текст, логотип  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8718D3A-FA3D-CAD1-96A1-FC05349FF4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217" y="76656"/>
            <a:ext cx="2163034" cy="53712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2366633" y="519548"/>
            <a:ext cx="8766810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b="1" dirty="0">
                <a:solidFill>
                  <a:srgbClr val="008000"/>
                </a:solidFill>
                <a:latin typeface="Inter Medium"/>
                <a:ea typeface="Arial" pitchFamily="34" charset="-122"/>
                <a:cs typeface="Arial" pitchFamily="34" charset="-120"/>
              </a:rPr>
              <a:t>Классификация стран по уровню экспортного потенциала</a:t>
            </a:r>
            <a:endParaRPr lang="ru-RU" sz="240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4" name="Text 2"/>
          <p:cNvSpPr/>
          <p:nvPr/>
        </p:nvSpPr>
        <p:spPr>
          <a:xfrm>
            <a:off x="585216" y="6476129"/>
            <a:ext cx="6995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100" i="1" noProof="0" dirty="0">
                <a:latin typeface="Inter Medium"/>
              </a:rPr>
              <a:t>Показатели приведены как средние значения за 2022–2025 гг. </a:t>
            </a:r>
          </a:p>
        </p:txBody>
      </p:sp>
      <p:sp>
        <p:nvSpPr>
          <p:cNvPr id="5" name="Shape 3"/>
          <p:cNvSpPr/>
          <p:nvPr/>
        </p:nvSpPr>
        <p:spPr>
          <a:xfrm>
            <a:off x="814647" y="966770"/>
            <a:ext cx="11047615" cy="37409"/>
          </a:xfrm>
          <a:prstGeom prst="line">
            <a:avLst/>
          </a:prstGeom>
          <a:noFill/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7" name="Shape 5"/>
          <p:cNvSpPr/>
          <p:nvPr/>
        </p:nvSpPr>
        <p:spPr>
          <a:xfrm>
            <a:off x="640080" y="1323387"/>
            <a:ext cx="1417320" cy="310896"/>
          </a:xfrm>
          <a:prstGeom prst="roundRect">
            <a:avLst>
              <a:gd name="adj" fmla="val 35294"/>
            </a:avLst>
          </a:prstGeom>
          <a:solidFill>
            <a:srgbClr val="0F172A"/>
          </a:solidFill>
          <a:ln w="12700">
            <a:solidFill>
              <a:srgbClr val="0F172A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8" name="Text 6"/>
          <p:cNvSpPr/>
          <p:nvPr/>
        </p:nvSpPr>
        <p:spPr>
          <a:xfrm>
            <a:off x="667512" y="1382823"/>
            <a:ext cx="136245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00" b="1" noProof="0" dirty="0">
                <a:solidFill>
                  <a:srgbClr val="FFFFFF"/>
                </a:solidFill>
                <a:latin typeface="Inter Medium"/>
              </a:rPr>
              <a:t>Страна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9" name="Shape 7"/>
          <p:cNvSpPr/>
          <p:nvPr/>
        </p:nvSpPr>
        <p:spPr>
          <a:xfrm>
            <a:off x="2084832" y="1323387"/>
            <a:ext cx="1170432" cy="310896"/>
          </a:xfrm>
          <a:prstGeom prst="roundRect">
            <a:avLst>
              <a:gd name="adj" fmla="val 35294"/>
            </a:avLst>
          </a:prstGeom>
          <a:solidFill>
            <a:srgbClr val="0F172A"/>
          </a:solidFill>
          <a:ln w="12700">
            <a:solidFill>
              <a:srgbClr val="0F172A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0" name="Text 8"/>
          <p:cNvSpPr/>
          <p:nvPr/>
        </p:nvSpPr>
        <p:spPr>
          <a:xfrm>
            <a:off x="2112264" y="1382823"/>
            <a:ext cx="11155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00" b="1" noProof="0" dirty="0">
                <a:solidFill>
                  <a:srgbClr val="FFFFFF"/>
                </a:solidFill>
                <a:latin typeface="Inter Medium"/>
              </a:rPr>
              <a:t>Группа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11" name="Shape 9"/>
          <p:cNvSpPr/>
          <p:nvPr/>
        </p:nvSpPr>
        <p:spPr>
          <a:xfrm>
            <a:off x="3282696" y="1323387"/>
            <a:ext cx="621792" cy="310896"/>
          </a:xfrm>
          <a:prstGeom prst="roundRect">
            <a:avLst>
              <a:gd name="adj" fmla="val 35294"/>
            </a:avLst>
          </a:prstGeom>
          <a:solidFill>
            <a:srgbClr val="0F172A"/>
          </a:solidFill>
          <a:ln w="12700">
            <a:solidFill>
              <a:srgbClr val="0F172A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2" name="Text 10"/>
          <p:cNvSpPr/>
          <p:nvPr/>
        </p:nvSpPr>
        <p:spPr>
          <a:xfrm>
            <a:off x="3310128" y="1382823"/>
            <a:ext cx="56692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00" b="1" noProof="0" dirty="0">
                <a:solidFill>
                  <a:srgbClr val="FFFFFF"/>
                </a:solidFill>
                <a:latin typeface="Inter Medium"/>
              </a:rPr>
              <a:t>Баллы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13" name="Shape 11"/>
          <p:cNvSpPr/>
          <p:nvPr/>
        </p:nvSpPr>
        <p:spPr>
          <a:xfrm>
            <a:off x="3931920" y="1323387"/>
            <a:ext cx="1005840" cy="310896"/>
          </a:xfrm>
          <a:prstGeom prst="roundRect">
            <a:avLst>
              <a:gd name="adj" fmla="val 35294"/>
            </a:avLst>
          </a:prstGeom>
          <a:solidFill>
            <a:srgbClr val="0F172A"/>
          </a:solidFill>
          <a:ln w="12700">
            <a:solidFill>
              <a:srgbClr val="0F172A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3959352" y="1382823"/>
            <a:ext cx="950976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00" b="1" noProof="0" dirty="0">
                <a:solidFill>
                  <a:srgbClr val="FFFFFF"/>
                </a:solidFill>
                <a:latin typeface="Inter Medium"/>
              </a:rPr>
              <a:t>Товарооборот,</a:t>
            </a:r>
          </a:p>
          <a:p>
            <a:pPr marL="0" indent="0" algn="ctr">
              <a:buNone/>
            </a:pPr>
            <a:r>
              <a:rPr lang="ru-RU" sz="700" b="1" noProof="0" dirty="0">
                <a:solidFill>
                  <a:srgbClr val="FFFFFF"/>
                </a:solidFill>
                <a:latin typeface="Inter Medium"/>
              </a:rPr>
              <a:t> млн USD</a:t>
            </a:r>
            <a:endParaRPr lang="ru-RU" sz="700" noProof="0" dirty="0">
              <a:latin typeface="Inter Medium"/>
            </a:endParaRPr>
          </a:p>
        </p:txBody>
      </p:sp>
      <p:sp>
        <p:nvSpPr>
          <p:cNvPr id="15" name="Shape 13"/>
          <p:cNvSpPr/>
          <p:nvPr/>
        </p:nvSpPr>
        <p:spPr>
          <a:xfrm>
            <a:off x="4959096" y="1323387"/>
            <a:ext cx="936000" cy="310896"/>
          </a:xfrm>
          <a:prstGeom prst="roundRect">
            <a:avLst>
              <a:gd name="adj" fmla="val 35294"/>
            </a:avLst>
          </a:prstGeom>
          <a:solidFill>
            <a:srgbClr val="0F172A"/>
          </a:solidFill>
          <a:ln w="12700">
            <a:solidFill>
              <a:srgbClr val="0F172A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4965192" y="1334817"/>
            <a:ext cx="941832" cy="2788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00" b="1" noProof="0" dirty="0">
                <a:solidFill>
                  <a:srgbClr val="FFFFFF"/>
                </a:solidFill>
                <a:latin typeface="Inter Medium"/>
              </a:rPr>
              <a:t>Несырьевой экспорт</a:t>
            </a:r>
            <a:endParaRPr lang="ru-RU" sz="800" noProof="0" dirty="0">
              <a:latin typeface="Inter Medium"/>
            </a:endParaRPr>
          </a:p>
          <a:p>
            <a:pPr marL="0" indent="0" algn="ctr">
              <a:buNone/>
            </a:pPr>
            <a:r>
              <a:rPr lang="ru-RU" sz="700" b="1" noProof="0" dirty="0">
                <a:solidFill>
                  <a:srgbClr val="FFFFFF"/>
                </a:solidFill>
                <a:latin typeface="Inter Medium"/>
              </a:rPr>
              <a:t> млн USD</a:t>
            </a:r>
            <a:endParaRPr lang="ru-RU" sz="800" noProof="0" dirty="0">
              <a:latin typeface="Inter Medium"/>
            </a:endParaRPr>
          </a:p>
        </p:txBody>
      </p:sp>
      <p:sp>
        <p:nvSpPr>
          <p:cNvPr id="17" name="Shape 15"/>
          <p:cNvSpPr/>
          <p:nvPr/>
        </p:nvSpPr>
        <p:spPr>
          <a:xfrm>
            <a:off x="5907024" y="1323387"/>
            <a:ext cx="932688" cy="310896"/>
          </a:xfrm>
          <a:prstGeom prst="roundRect">
            <a:avLst>
              <a:gd name="adj" fmla="val 35294"/>
            </a:avLst>
          </a:prstGeom>
          <a:solidFill>
            <a:srgbClr val="0F172A"/>
          </a:solidFill>
          <a:ln w="12700">
            <a:solidFill>
              <a:srgbClr val="0F172A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8" name="Text 16"/>
          <p:cNvSpPr/>
          <p:nvPr/>
        </p:nvSpPr>
        <p:spPr>
          <a:xfrm>
            <a:off x="5934456" y="1382823"/>
            <a:ext cx="87782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00" b="1" noProof="0" dirty="0">
                <a:solidFill>
                  <a:srgbClr val="FFFFFF"/>
                </a:solidFill>
                <a:latin typeface="Inter Medium"/>
              </a:rPr>
              <a:t>Поддержка</a:t>
            </a:r>
            <a:r>
              <a:rPr lang="ru-RU" sz="800" noProof="0" dirty="0">
                <a:latin typeface="Inter Medium"/>
              </a:rPr>
              <a:t> </a:t>
            </a:r>
            <a:r>
              <a:rPr lang="ru-RU" sz="800" b="1" noProof="0" dirty="0">
                <a:solidFill>
                  <a:srgbClr val="FFFFFF"/>
                </a:solidFill>
                <a:latin typeface="Inter Medium"/>
              </a:rPr>
              <a:t>ЭКА</a:t>
            </a:r>
            <a:r>
              <a:rPr lang="ru-RU" sz="700" b="1" noProof="0" dirty="0">
                <a:solidFill>
                  <a:srgbClr val="FFFFFF"/>
                </a:solidFill>
                <a:latin typeface="Inter Medium"/>
              </a:rPr>
              <a:t>,  </a:t>
            </a:r>
          </a:p>
          <a:p>
            <a:pPr marL="0" indent="0" algn="ctr">
              <a:buNone/>
            </a:pPr>
            <a:r>
              <a:rPr lang="ru-RU" sz="700" b="1" noProof="0" dirty="0">
                <a:solidFill>
                  <a:srgbClr val="FFFFFF"/>
                </a:solidFill>
                <a:latin typeface="Inter Medium"/>
              </a:rPr>
              <a:t>млн USD</a:t>
            </a:r>
            <a:endParaRPr lang="ru-RU" sz="700" noProof="0" dirty="0">
              <a:latin typeface="Inter Medium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6867144" y="1323387"/>
            <a:ext cx="713232" cy="310896"/>
          </a:xfrm>
          <a:prstGeom prst="roundRect">
            <a:avLst>
              <a:gd name="adj" fmla="val 35294"/>
            </a:avLst>
          </a:prstGeom>
          <a:solidFill>
            <a:srgbClr val="0F172A"/>
          </a:solidFill>
          <a:ln w="12700">
            <a:solidFill>
              <a:srgbClr val="0F172A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6894576" y="1382823"/>
            <a:ext cx="658368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00" b="1" noProof="0" dirty="0">
                <a:solidFill>
                  <a:srgbClr val="FFFFFF"/>
                </a:solidFill>
                <a:latin typeface="Inter Medium"/>
              </a:rPr>
              <a:t>Риск-профиль</a:t>
            </a:r>
            <a:endParaRPr lang="ru-RU" sz="800" noProof="0" dirty="0">
              <a:latin typeface="Inter Medium"/>
            </a:endParaRPr>
          </a:p>
        </p:txBody>
      </p:sp>
      <p:sp>
        <p:nvSpPr>
          <p:cNvPr id="21" name="Shape 19"/>
          <p:cNvSpPr/>
          <p:nvPr/>
        </p:nvSpPr>
        <p:spPr>
          <a:xfrm>
            <a:off x="7607808" y="1323387"/>
            <a:ext cx="3858768" cy="310896"/>
          </a:xfrm>
          <a:prstGeom prst="roundRect">
            <a:avLst>
              <a:gd name="adj" fmla="val 35294"/>
            </a:avLst>
          </a:prstGeom>
          <a:solidFill>
            <a:srgbClr val="0F172A"/>
          </a:solidFill>
          <a:ln w="12700">
            <a:solidFill>
              <a:srgbClr val="0F172A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2" name="Text 20"/>
          <p:cNvSpPr/>
          <p:nvPr/>
        </p:nvSpPr>
        <p:spPr>
          <a:xfrm>
            <a:off x="7635240" y="1382823"/>
            <a:ext cx="3803904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800" b="1" noProof="0" dirty="0">
                <a:solidFill>
                  <a:srgbClr val="FFFFFF"/>
                </a:solidFill>
                <a:latin typeface="Inter Medium"/>
              </a:rPr>
              <a:t>Примечание</a:t>
            </a:r>
            <a:endParaRPr lang="ru-RU" sz="900" b="1" noProof="0" dirty="0">
              <a:solidFill>
                <a:srgbClr val="FFFFFF"/>
              </a:solidFill>
              <a:latin typeface="Inter Medium"/>
            </a:endParaRPr>
          </a:p>
        </p:txBody>
      </p:sp>
      <p:sp>
        <p:nvSpPr>
          <p:cNvPr id="23" name="Shape 21"/>
          <p:cNvSpPr/>
          <p:nvPr/>
        </p:nvSpPr>
        <p:spPr>
          <a:xfrm>
            <a:off x="640080" y="1707435"/>
            <a:ext cx="140400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pPr algn="ctr"/>
            <a:endParaRPr lang="ru-RU" sz="1000" b="1" noProof="0" dirty="0">
              <a:solidFill>
                <a:schemeClr val="tx2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24" name="Text 22"/>
          <p:cNvSpPr/>
          <p:nvPr/>
        </p:nvSpPr>
        <p:spPr>
          <a:xfrm>
            <a:off x="667512" y="1734867"/>
            <a:ext cx="1404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КИТАЙ</a:t>
            </a:r>
          </a:p>
        </p:txBody>
      </p:sp>
      <p:sp>
        <p:nvSpPr>
          <p:cNvPr id="25" name="Shape 23"/>
          <p:cNvSpPr/>
          <p:nvPr/>
        </p:nvSpPr>
        <p:spPr>
          <a:xfrm>
            <a:off x="2084832" y="1707435"/>
            <a:ext cx="1170432" cy="192024"/>
          </a:xfrm>
          <a:prstGeom prst="rect">
            <a:avLst/>
          </a:prstGeom>
          <a:solidFill>
            <a:srgbClr val="DDF5F2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6" name="Text 24"/>
          <p:cNvSpPr/>
          <p:nvPr/>
        </p:nvSpPr>
        <p:spPr>
          <a:xfrm>
            <a:off x="2112264" y="1734867"/>
            <a:ext cx="11155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0F766E"/>
                </a:solidFill>
                <a:latin typeface="Inter Medium"/>
              </a:rPr>
              <a:t>Приоритетный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7" name="Shape 25"/>
          <p:cNvSpPr/>
          <p:nvPr/>
        </p:nvSpPr>
        <p:spPr>
          <a:xfrm>
            <a:off x="3282696" y="1707435"/>
            <a:ext cx="621792" cy="192024"/>
          </a:xfrm>
          <a:prstGeom prst="rect">
            <a:avLst/>
          </a:prstGeom>
          <a:solidFill>
            <a:srgbClr val="DDF5F2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8" name="Text 26"/>
          <p:cNvSpPr/>
          <p:nvPr/>
        </p:nvSpPr>
        <p:spPr>
          <a:xfrm>
            <a:off x="3310128" y="1734867"/>
            <a:ext cx="566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0F766E"/>
                </a:solidFill>
                <a:latin typeface="Inter Medium"/>
              </a:rPr>
              <a:t>23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3931920" y="1707435"/>
            <a:ext cx="100584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30" name="Text 28"/>
          <p:cNvSpPr/>
          <p:nvPr/>
        </p:nvSpPr>
        <p:spPr>
          <a:xfrm>
            <a:off x="3959352" y="1734867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30 107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31" name="Shape 29"/>
          <p:cNvSpPr/>
          <p:nvPr/>
        </p:nvSpPr>
        <p:spPr>
          <a:xfrm>
            <a:off x="4965192" y="1707435"/>
            <a:ext cx="91440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32" name="Text 30"/>
          <p:cNvSpPr/>
          <p:nvPr/>
        </p:nvSpPr>
        <p:spPr>
          <a:xfrm>
            <a:off x="4992624" y="1734867"/>
            <a:ext cx="8595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6 087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33" name="Shape 31"/>
          <p:cNvSpPr/>
          <p:nvPr/>
        </p:nvSpPr>
        <p:spPr>
          <a:xfrm>
            <a:off x="5907024" y="1707435"/>
            <a:ext cx="932688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4" name="Text 32"/>
          <p:cNvSpPr/>
          <p:nvPr/>
        </p:nvSpPr>
        <p:spPr>
          <a:xfrm>
            <a:off x="5934456" y="1734867"/>
            <a:ext cx="8778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334155"/>
                </a:solidFill>
                <a:latin typeface="Inter Medium"/>
              </a:rPr>
              <a:t>6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35" name="Shape 33"/>
          <p:cNvSpPr/>
          <p:nvPr/>
        </p:nvSpPr>
        <p:spPr>
          <a:xfrm>
            <a:off x="6867144" y="1707435"/>
            <a:ext cx="713232" cy="192024"/>
          </a:xfrm>
          <a:prstGeom prst="rect">
            <a:avLst/>
          </a:prstGeom>
          <a:solidFill>
            <a:srgbClr val="DCFCE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6" name="Text 34"/>
          <p:cNvSpPr/>
          <p:nvPr/>
        </p:nvSpPr>
        <p:spPr>
          <a:xfrm>
            <a:off x="6894576" y="1734867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15803D"/>
                </a:solidFill>
                <a:latin typeface="Inter Medium"/>
              </a:rPr>
              <a:t>низкий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37" name="Shape 35"/>
          <p:cNvSpPr/>
          <p:nvPr/>
        </p:nvSpPr>
        <p:spPr>
          <a:xfrm>
            <a:off x="7607808" y="1707435"/>
            <a:ext cx="3858768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8" name="Text 36"/>
          <p:cNvSpPr/>
          <p:nvPr/>
        </p:nvSpPr>
        <p:spPr>
          <a:xfrm>
            <a:off x="7635240" y="1734867"/>
            <a:ext cx="38039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790" noProof="0" dirty="0">
                <a:solidFill>
                  <a:srgbClr val="334155"/>
                </a:solidFill>
                <a:latin typeface="Inter Medium"/>
              </a:rPr>
              <a:t>стратегический рынок с устойчивыми потоками экспорта</a:t>
            </a:r>
            <a:endParaRPr lang="ru-RU" sz="790" noProof="0" dirty="0">
              <a:latin typeface="Inter Medium"/>
            </a:endParaRPr>
          </a:p>
        </p:txBody>
      </p:sp>
      <p:sp>
        <p:nvSpPr>
          <p:cNvPr id="39" name="Shape 37"/>
          <p:cNvSpPr/>
          <p:nvPr/>
        </p:nvSpPr>
        <p:spPr>
          <a:xfrm>
            <a:off x="640080" y="1908603"/>
            <a:ext cx="140400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pPr algn="ctr"/>
            <a:endParaRPr lang="ru-RU" sz="1000" b="1" noProof="0" dirty="0">
              <a:solidFill>
                <a:schemeClr val="tx2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40" name="Text 38"/>
          <p:cNvSpPr/>
          <p:nvPr/>
        </p:nvSpPr>
        <p:spPr>
          <a:xfrm>
            <a:off x="667512" y="1936035"/>
            <a:ext cx="1404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РОССИЯ</a:t>
            </a:r>
          </a:p>
        </p:txBody>
      </p:sp>
      <p:sp>
        <p:nvSpPr>
          <p:cNvPr id="41" name="Shape 39"/>
          <p:cNvSpPr/>
          <p:nvPr/>
        </p:nvSpPr>
        <p:spPr>
          <a:xfrm>
            <a:off x="2084832" y="1908603"/>
            <a:ext cx="1170432" cy="192024"/>
          </a:xfrm>
          <a:prstGeom prst="rect">
            <a:avLst/>
          </a:prstGeom>
          <a:solidFill>
            <a:srgbClr val="DDF5F2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2112264" y="1936035"/>
            <a:ext cx="11155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0F766E"/>
                </a:solidFill>
                <a:latin typeface="Inter Medium"/>
              </a:rPr>
              <a:t>Приоритетный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43" name="Shape 41"/>
          <p:cNvSpPr/>
          <p:nvPr/>
        </p:nvSpPr>
        <p:spPr>
          <a:xfrm>
            <a:off x="3282696" y="1908603"/>
            <a:ext cx="621792" cy="192024"/>
          </a:xfrm>
          <a:prstGeom prst="rect">
            <a:avLst/>
          </a:prstGeom>
          <a:solidFill>
            <a:srgbClr val="DDF5F2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44" name="Text 42"/>
          <p:cNvSpPr/>
          <p:nvPr/>
        </p:nvSpPr>
        <p:spPr>
          <a:xfrm>
            <a:off x="3310128" y="1936035"/>
            <a:ext cx="566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0F766E"/>
                </a:solidFill>
                <a:latin typeface="Inter Medium"/>
              </a:rPr>
              <a:t>22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45" name="Shape 43"/>
          <p:cNvSpPr/>
          <p:nvPr/>
        </p:nvSpPr>
        <p:spPr>
          <a:xfrm>
            <a:off x="3931920" y="1908603"/>
            <a:ext cx="100584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46" name="Text 44"/>
          <p:cNvSpPr/>
          <p:nvPr/>
        </p:nvSpPr>
        <p:spPr>
          <a:xfrm>
            <a:off x="3959352" y="1936035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27 595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47" name="Shape 45"/>
          <p:cNvSpPr/>
          <p:nvPr/>
        </p:nvSpPr>
        <p:spPr>
          <a:xfrm>
            <a:off x="4965192" y="1908603"/>
            <a:ext cx="91440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48" name="Text 46"/>
          <p:cNvSpPr/>
          <p:nvPr/>
        </p:nvSpPr>
        <p:spPr>
          <a:xfrm>
            <a:off x="4992624" y="1936035"/>
            <a:ext cx="8595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7 977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49" name="Shape 47"/>
          <p:cNvSpPr/>
          <p:nvPr/>
        </p:nvSpPr>
        <p:spPr>
          <a:xfrm>
            <a:off x="5907024" y="1908603"/>
            <a:ext cx="932688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0" name="Text 48"/>
          <p:cNvSpPr/>
          <p:nvPr/>
        </p:nvSpPr>
        <p:spPr>
          <a:xfrm>
            <a:off x="5934456" y="1936035"/>
            <a:ext cx="8778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840" noProof="0" dirty="0">
                <a:solidFill>
                  <a:srgbClr val="334155"/>
                </a:solidFill>
                <a:latin typeface="Inter Medium"/>
              </a:rPr>
              <a:t>247 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51" name="Shape 49"/>
          <p:cNvSpPr/>
          <p:nvPr/>
        </p:nvSpPr>
        <p:spPr>
          <a:xfrm>
            <a:off x="6867144" y="1908603"/>
            <a:ext cx="713232" cy="192024"/>
          </a:xfrm>
          <a:prstGeom prst="rect">
            <a:avLst/>
          </a:prstGeom>
          <a:solidFill>
            <a:srgbClr val="FEE2E2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2" name="Text 50"/>
          <p:cNvSpPr/>
          <p:nvPr/>
        </p:nvSpPr>
        <p:spPr>
          <a:xfrm>
            <a:off x="6894576" y="1936035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B91C1C"/>
                </a:solidFill>
                <a:latin typeface="Inter Medium"/>
              </a:rPr>
              <a:t>высокий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53" name="Shape 51"/>
          <p:cNvSpPr/>
          <p:nvPr/>
        </p:nvSpPr>
        <p:spPr>
          <a:xfrm>
            <a:off x="7607808" y="1908603"/>
            <a:ext cx="3858768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4" name="Text 52"/>
          <p:cNvSpPr/>
          <p:nvPr/>
        </p:nvSpPr>
        <p:spPr>
          <a:xfrm>
            <a:off x="7625715" y="1916985"/>
            <a:ext cx="39166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790" noProof="0" dirty="0">
                <a:solidFill>
                  <a:srgbClr val="334155"/>
                </a:solidFill>
                <a:latin typeface="Inter Medium"/>
              </a:rPr>
              <a:t>крупнейший портфель при повышенном страновом риске</a:t>
            </a:r>
            <a:endParaRPr lang="ru-RU" sz="790" noProof="0" dirty="0">
              <a:latin typeface="Inter Medium"/>
            </a:endParaRPr>
          </a:p>
        </p:txBody>
      </p:sp>
      <p:sp>
        <p:nvSpPr>
          <p:cNvPr id="55" name="Shape 53"/>
          <p:cNvSpPr/>
          <p:nvPr/>
        </p:nvSpPr>
        <p:spPr>
          <a:xfrm>
            <a:off x="640080" y="2109771"/>
            <a:ext cx="140400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pPr algn="ctr"/>
            <a:endParaRPr lang="ru-RU" sz="1000" b="1" noProof="0" dirty="0">
              <a:solidFill>
                <a:schemeClr val="tx2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56" name="Text 54"/>
          <p:cNvSpPr/>
          <p:nvPr/>
        </p:nvSpPr>
        <p:spPr>
          <a:xfrm>
            <a:off x="667512" y="2137203"/>
            <a:ext cx="1404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УЗБЕКИСТАН</a:t>
            </a:r>
          </a:p>
        </p:txBody>
      </p:sp>
      <p:sp>
        <p:nvSpPr>
          <p:cNvPr id="57" name="Shape 55"/>
          <p:cNvSpPr/>
          <p:nvPr/>
        </p:nvSpPr>
        <p:spPr>
          <a:xfrm>
            <a:off x="2084832" y="2109771"/>
            <a:ext cx="1170432" cy="192024"/>
          </a:xfrm>
          <a:prstGeom prst="rect">
            <a:avLst/>
          </a:prstGeom>
          <a:solidFill>
            <a:srgbClr val="DDF5F2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8" name="Text 56"/>
          <p:cNvSpPr/>
          <p:nvPr/>
        </p:nvSpPr>
        <p:spPr>
          <a:xfrm>
            <a:off x="2112264" y="2137203"/>
            <a:ext cx="11155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0F766E"/>
                </a:solidFill>
                <a:latin typeface="Inter Medium"/>
              </a:rPr>
              <a:t>Приоритетный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59" name="Shape 57"/>
          <p:cNvSpPr/>
          <p:nvPr/>
        </p:nvSpPr>
        <p:spPr>
          <a:xfrm>
            <a:off x="3282696" y="2109771"/>
            <a:ext cx="621792" cy="192024"/>
          </a:xfrm>
          <a:prstGeom prst="rect">
            <a:avLst/>
          </a:prstGeom>
          <a:solidFill>
            <a:srgbClr val="DDF5F2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60" name="Text 58"/>
          <p:cNvSpPr/>
          <p:nvPr/>
        </p:nvSpPr>
        <p:spPr>
          <a:xfrm>
            <a:off x="3310128" y="2137203"/>
            <a:ext cx="566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0F766E"/>
                </a:solidFill>
                <a:latin typeface="Inter Medium"/>
              </a:rPr>
              <a:t>22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61" name="Shape 59"/>
          <p:cNvSpPr/>
          <p:nvPr/>
        </p:nvSpPr>
        <p:spPr>
          <a:xfrm>
            <a:off x="3931920" y="2109771"/>
            <a:ext cx="100584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62" name="Text 60"/>
          <p:cNvSpPr/>
          <p:nvPr/>
        </p:nvSpPr>
        <p:spPr>
          <a:xfrm>
            <a:off x="3959352" y="2137203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4 274</a:t>
            </a:r>
          </a:p>
        </p:txBody>
      </p:sp>
      <p:sp>
        <p:nvSpPr>
          <p:cNvPr id="63" name="Shape 61"/>
          <p:cNvSpPr/>
          <p:nvPr/>
        </p:nvSpPr>
        <p:spPr>
          <a:xfrm>
            <a:off x="4965192" y="2109771"/>
            <a:ext cx="91440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64" name="Text 62"/>
          <p:cNvSpPr/>
          <p:nvPr/>
        </p:nvSpPr>
        <p:spPr>
          <a:xfrm>
            <a:off x="4992624" y="2137203"/>
            <a:ext cx="8595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1 871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65" name="Shape 63"/>
          <p:cNvSpPr/>
          <p:nvPr/>
        </p:nvSpPr>
        <p:spPr>
          <a:xfrm>
            <a:off x="5907024" y="2109771"/>
            <a:ext cx="932688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66" name="Text 64"/>
          <p:cNvSpPr/>
          <p:nvPr/>
        </p:nvSpPr>
        <p:spPr>
          <a:xfrm>
            <a:off x="5934456" y="2137203"/>
            <a:ext cx="8778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334155"/>
                </a:solidFill>
                <a:latin typeface="Inter Medium"/>
              </a:rPr>
              <a:t>215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67" name="Shape 65"/>
          <p:cNvSpPr/>
          <p:nvPr/>
        </p:nvSpPr>
        <p:spPr>
          <a:xfrm>
            <a:off x="6867144" y="2109771"/>
            <a:ext cx="71323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68" name="Text 66"/>
          <p:cNvSpPr/>
          <p:nvPr/>
        </p:nvSpPr>
        <p:spPr>
          <a:xfrm>
            <a:off x="6894576" y="2137203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B45309"/>
                </a:solidFill>
                <a:latin typeface="Inter Medium"/>
              </a:rPr>
              <a:t>средний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69" name="Shape 67"/>
          <p:cNvSpPr/>
          <p:nvPr/>
        </p:nvSpPr>
        <p:spPr>
          <a:xfrm>
            <a:off x="7607808" y="2109771"/>
            <a:ext cx="3858768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70" name="Text 68"/>
          <p:cNvSpPr/>
          <p:nvPr/>
        </p:nvSpPr>
        <p:spPr>
          <a:xfrm>
            <a:off x="7635240" y="2137203"/>
            <a:ext cx="38039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790" noProof="0" dirty="0">
                <a:solidFill>
                  <a:srgbClr val="334155"/>
                </a:solidFill>
                <a:latin typeface="Inter Medium"/>
              </a:rPr>
              <a:t>ключевой рынок роста с устойчивым спросом</a:t>
            </a:r>
            <a:endParaRPr lang="ru-RU" sz="790" noProof="0" dirty="0">
              <a:latin typeface="Inter Medium"/>
            </a:endParaRPr>
          </a:p>
        </p:txBody>
      </p:sp>
      <p:sp>
        <p:nvSpPr>
          <p:cNvPr id="71" name="Shape 69"/>
          <p:cNvSpPr/>
          <p:nvPr/>
        </p:nvSpPr>
        <p:spPr>
          <a:xfrm>
            <a:off x="640080" y="2310939"/>
            <a:ext cx="140400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pPr algn="ctr"/>
            <a:endParaRPr lang="ru-RU" sz="1000" b="1" noProof="0" dirty="0">
              <a:solidFill>
                <a:schemeClr val="tx2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72" name="Text 70"/>
          <p:cNvSpPr/>
          <p:nvPr/>
        </p:nvSpPr>
        <p:spPr>
          <a:xfrm>
            <a:off x="667512" y="2338371"/>
            <a:ext cx="1404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КЫРГЫЗСТАН</a:t>
            </a:r>
          </a:p>
        </p:txBody>
      </p:sp>
      <p:sp>
        <p:nvSpPr>
          <p:cNvPr id="73" name="Shape 71"/>
          <p:cNvSpPr/>
          <p:nvPr/>
        </p:nvSpPr>
        <p:spPr>
          <a:xfrm>
            <a:off x="2084832" y="2310939"/>
            <a:ext cx="1170432" cy="192024"/>
          </a:xfrm>
          <a:prstGeom prst="rect">
            <a:avLst/>
          </a:prstGeom>
          <a:solidFill>
            <a:srgbClr val="DDF5F2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74" name="Text 72"/>
          <p:cNvSpPr/>
          <p:nvPr/>
        </p:nvSpPr>
        <p:spPr>
          <a:xfrm>
            <a:off x="2112264" y="2338371"/>
            <a:ext cx="11155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0F766E"/>
                </a:solidFill>
                <a:latin typeface="Inter Medium"/>
              </a:rPr>
              <a:t>Приоритетный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75" name="Shape 73"/>
          <p:cNvSpPr/>
          <p:nvPr/>
        </p:nvSpPr>
        <p:spPr>
          <a:xfrm>
            <a:off x="3282696" y="2310939"/>
            <a:ext cx="621792" cy="192024"/>
          </a:xfrm>
          <a:prstGeom prst="rect">
            <a:avLst/>
          </a:prstGeom>
          <a:solidFill>
            <a:srgbClr val="DDF5F2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76" name="Text 74"/>
          <p:cNvSpPr/>
          <p:nvPr/>
        </p:nvSpPr>
        <p:spPr>
          <a:xfrm>
            <a:off x="3310128" y="2338371"/>
            <a:ext cx="566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0F766E"/>
                </a:solidFill>
                <a:latin typeface="Inter Medium"/>
              </a:rPr>
              <a:t>22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77" name="Shape 75"/>
          <p:cNvSpPr/>
          <p:nvPr/>
        </p:nvSpPr>
        <p:spPr>
          <a:xfrm>
            <a:off x="3931920" y="2310939"/>
            <a:ext cx="100584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78" name="Text 76"/>
          <p:cNvSpPr/>
          <p:nvPr/>
        </p:nvSpPr>
        <p:spPr>
          <a:xfrm>
            <a:off x="3959352" y="2338371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1 735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79" name="Shape 77"/>
          <p:cNvSpPr/>
          <p:nvPr/>
        </p:nvSpPr>
        <p:spPr>
          <a:xfrm>
            <a:off x="4965192" y="2310939"/>
            <a:ext cx="91440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80" name="Text 78"/>
          <p:cNvSpPr/>
          <p:nvPr/>
        </p:nvSpPr>
        <p:spPr>
          <a:xfrm>
            <a:off x="4992624" y="2338371"/>
            <a:ext cx="8595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1 027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81" name="Shape 79"/>
          <p:cNvSpPr/>
          <p:nvPr/>
        </p:nvSpPr>
        <p:spPr>
          <a:xfrm>
            <a:off x="5907024" y="2310939"/>
            <a:ext cx="932688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82" name="Text 80"/>
          <p:cNvSpPr/>
          <p:nvPr/>
        </p:nvSpPr>
        <p:spPr>
          <a:xfrm>
            <a:off x="5934456" y="2338371"/>
            <a:ext cx="8778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334155"/>
                </a:solidFill>
                <a:latin typeface="Inter Medium"/>
              </a:rPr>
              <a:t>12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83" name="Shape 81"/>
          <p:cNvSpPr/>
          <p:nvPr/>
        </p:nvSpPr>
        <p:spPr>
          <a:xfrm>
            <a:off x="6867144" y="2310939"/>
            <a:ext cx="713232" cy="192024"/>
          </a:xfrm>
          <a:prstGeom prst="rect">
            <a:avLst/>
          </a:prstGeom>
          <a:solidFill>
            <a:srgbClr val="FEE2E2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84" name="Text 82"/>
          <p:cNvSpPr/>
          <p:nvPr/>
        </p:nvSpPr>
        <p:spPr>
          <a:xfrm>
            <a:off x="6894576" y="2338371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B91C1C"/>
                </a:solidFill>
                <a:latin typeface="Inter Medium"/>
              </a:rPr>
              <a:t>высокий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85" name="Shape 83"/>
          <p:cNvSpPr/>
          <p:nvPr/>
        </p:nvSpPr>
        <p:spPr>
          <a:xfrm>
            <a:off x="7607808" y="2310939"/>
            <a:ext cx="3858768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86" name="Text 84"/>
          <p:cNvSpPr/>
          <p:nvPr/>
        </p:nvSpPr>
        <p:spPr>
          <a:xfrm>
            <a:off x="7635240" y="2338371"/>
            <a:ext cx="38039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790" noProof="0" dirty="0">
                <a:solidFill>
                  <a:srgbClr val="334155"/>
                </a:solidFill>
                <a:latin typeface="Inter Medium"/>
              </a:rPr>
              <a:t>интеграция ЕАЭС и прямая логистика</a:t>
            </a:r>
            <a:endParaRPr lang="ru-RU" sz="790" noProof="0" dirty="0">
              <a:latin typeface="Inter Medium"/>
            </a:endParaRPr>
          </a:p>
        </p:txBody>
      </p:sp>
      <p:sp>
        <p:nvSpPr>
          <p:cNvPr id="87" name="Shape 85"/>
          <p:cNvSpPr/>
          <p:nvPr/>
        </p:nvSpPr>
        <p:spPr>
          <a:xfrm>
            <a:off x="640080" y="2512107"/>
            <a:ext cx="140400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pPr algn="ctr"/>
            <a:endParaRPr lang="ru-RU" sz="1000" b="1" noProof="0" dirty="0">
              <a:solidFill>
                <a:schemeClr val="tx2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88" name="Text 86"/>
          <p:cNvSpPr/>
          <p:nvPr/>
        </p:nvSpPr>
        <p:spPr>
          <a:xfrm>
            <a:off x="667512" y="2539539"/>
            <a:ext cx="1404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ТАДЖИКИСТАН</a:t>
            </a:r>
          </a:p>
        </p:txBody>
      </p:sp>
      <p:sp>
        <p:nvSpPr>
          <p:cNvPr id="89" name="Shape 87"/>
          <p:cNvSpPr/>
          <p:nvPr/>
        </p:nvSpPr>
        <p:spPr>
          <a:xfrm>
            <a:off x="2084832" y="2512107"/>
            <a:ext cx="1170432" cy="192024"/>
          </a:xfrm>
          <a:prstGeom prst="rect">
            <a:avLst/>
          </a:prstGeom>
          <a:solidFill>
            <a:srgbClr val="DDF5F2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90" name="Text 88"/>
          <p:cNvSpPr/>
          <p:nvPr/>
        </p:nvSpPr>
        <p:spPr>
          <a:xfrm>
            <a:off x="2112264" y="2539539"/>
            <a:ext cx="11155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0F766E"/>
                </a:solidFill>
                <a:latin typeface="Inter Medium"/>
              </a:rPr>
              <a:t>Приоритетный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91" name="Shape 89"/>
          <p:cNvSpPr/>
          <p:nvPr/>
        </p:nvSpPr>
        <p:spPr>
          <a:xfrm>
            <a:off x="3282696" y="2512107"/>
            <a:ext cx="621792" cy="192024"/>
          </a:xfrm>
          <a:prstGeom prst="rect">
            <a:avLst/>
          </a:prstGeom>
          <a:solidFill>
            <a:srgbClr val="DDF5F2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92" name="Text 90"/>
          <p:cNvSpPr/>
          <p:nvPr/>
        </p:nvSpPr>
        <p:spPr>
          <a:xfrm>
            <a:off x="3310128" y="2539539"/>
            <a:ext cx="566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0F766E"/>
                </a:solidFill>
                <a:latin typeface="Inter Medium"/>
              </a:rPr>
              <a:t>22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93" name="Shape 91"/>
          <p:cNvSpPr/>
          <p:nvPr/>
        </p:nvSpPr>
        <p:spPr>
          <a:xfrm>
            <a:off x="3931920" y="2512107"/>
            <a:ext cx="100584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94" name="Text 92"/>
          <p:cNvSpPr/>
          <p:nvPr/>
        </p:nvSpPr>
        <p:spPr>
          <a:xfrm>
            <a:off x="3959352" y="2539539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1 172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95" name="Shape 93"/>
          <p:cNvSpPr/>
          <p:nvPr/>
        </p:nvSpPr>
        <p:spPr>
          <a:xfrm>
            <a:off x="4965192" y="2512107"/>
            <a:ext cx="91440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96" name="Text 94"/>
          <p:cNvSpPr/>
          <p:nvPr/>
        </p:nvSpPr>
        <p:spPr>
          <a:xfrm>
            <a:off x="4992624" y="2539539"/>
            <a:ext cx="8595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604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97" name="Shape 95"/>
          <p:cNvSpPr/>
          <p:nvPr/>
        </p:nvSpPr>
        <p:spPr>
          <a:xfrm>
            <a:off x="5907024" y="2512107"/>
            <a:ext cx="932688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98" name="Text 96"/>
          <p:cNvSpPr/>
          <p:nvPr/>
        </p:nvSpPr>
        <p:spPr>
          <a:xfrm>
            <a:off x="5934456" y="2539539"/>
            <a:ext cx="8778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334155"/>
                </a:solidFill>
                <a:latin typeface="Inter Medium"/>
              </a:rPr>
              <a:t>10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99" name="Shape 97"/>
          <p:cNvSpPr/>
          <p:nvPr/>
        </p:nvSpPr>
        <p:spPr>
          <a:xfrm>
            <a:off x="6867144" y="2512107"/>
            <a:ext cx="713232" cy="192024"/>
          </a:xfrm>
          <a:prstGeom prst="rect">
            <a:avLst/>
          </a:prstGeom>
          <a:solidFill>
            <a:srgbClr val="FEE2E2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00" name="Text 98"/>
          <p:cNvSpPr/>
          <p:nvPr/>
        </p:nvSpPr>
        <p:spPr>
          <a:xfrm>
            <a:off x="6894576" y="2539539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B91C1C"/>
                </a:solidFill>
                <a:latin typeface="Inter Medium"/>
              </a:rPr>
              <a:t>высокий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01" name="Shape 99"/>
          <p:cNvSpPr/>
          <p:nvPr/>
        </p:nvSpPr>
        <p:spPr>
          <a:xfrm>
            <a:off x="7607808" y="2512107"/>
            <a:ext cx="3858768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02" name="Text 100"/>
          <p:cNvSpPr/>
          <p:nvPr/>
        </p:nvSpPr>
        <p:spPr>
          <a:xfrm>
            <a:off x="7635240" y="2539539"/>
            <a:ext cx="38039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790" noProof="0" dirty="0">
                <a:solidFill>
                  <a:srgbClr val="334155"/>
                </a:solidFill>
                <a:latin typeface="Inter Medium"/>
              </a:rPr>
              <a:t>устойчивый спрос на несырьевую отрасль</a:t>
            </a:r>
            <a:endParaRPr lang="ru-RU" sz="790" noProof="0" dirty="0">
              <a:latin typeface="Inter Medium"/>
            </a:endParaRPr>
          </a:p>
        </p:txBody>
      </p:sp>
      <p:sp>
        <p:nvSpPr>
          <p:cNvPr id="103" name="Shape 101"/>
          <p:cNvSpPr/>
          <p:nvPr/>
        </p:nvSpPr>
        <p:spPr>
          <a:xfrm>
            <a:off x="640080" y="2713275"/>
            <a:ext cx="140400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pPr algn="ctr"/>
            <a:endParaRPr lang="ru-RU" sz="1000" b="1" noProof="0" dirty="0">
              <a:solidFill>
                <a:schemeClr val="tx2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104" name="Text 102"/>
          <p:cNvSpPr/>
          <p:nvPr/>
        </p:nvSpPr>
        <p:spPr>
          <a:xfrm>
            <a:off x="667512" y="2740707"/>
            <a:ext cx="1404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АЗЕРБАЙДЖАН</a:t>
            </a:r>
          </a:p>
        </p:txBody>
      </p:sp>
      <p:sp>
        <p:nvSpPr>
          <p:cNvPr id="105" name="Shape 103"/>
          <p:cNvSpPr/>
          <p:nvPr/>
        </p:nvSpPr>
        <p:spPr>
          <a:xfrm>
            <a:off x="2084832" y="2713275"/>
            <a:ext cx="1170432" cy="192024"/>
          </a:xfrm>
          <a:prstGeom prst="rect">
            <a:avLst/>
          </a:prstGeom>
          <a:solidFill>
            <a:srgbClr val="DDF5F2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06" name="Text 104"/>
          <p:cNvSpPr/>
          <p:nvPr/>
        </p:nvSpPr>
        <p:spPr>
          <a:xfrm>
            <a:off x="2112264" y="2740707"/>
            <a:ext cx="11155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0F766E"/>
                </a:solidFill>
                <a:latin typeface="Inter Medium"/>
              </a:rPr>
              <a:t>Приоритетный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07" name="Shape 105"/>
          <p:cNvSpPr/>
          <p:nvPr/>
        </p:nvSpPr>
        <p:spPr>
          <a:xfrm>
            <a:off x="3282696" y="2713275"/>
            <a:ext cx="621792" cy="192024"/>
          </a:xfrm>
          <a:prstGeom prst="rect">
            <a:avLst/>
          </a:prstGeom>
          <a:solidFill>
            <a:srgbClr val="DDF5F2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08" name="Text 106"/>
          <p:cNvSpPr/>
          <p:nvPr/>
        </p:nvSpPr>
        <p:spPr>
          <a:xfrm>
            <a:off x="3310128" y="2740707"/>
            <a:ext cx="566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0F766E"/>
                </a:solidFill>
                <a:latin typeface="Inter Medium"/>
              </a:rPr>
              <a:t>20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09" name="Shape 107"/>
          <p:cNvSpPr/>
          <p:nvPr/>
        </p:nvSpPr>
        <p:spPr>
          <a:xfrm>
            <a:off x="3931920" y="2713275"/>
            <a:ext cx="100584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110" name="Text 108"/>
          <p:cNvSpPr/>
          <p:nvPr/>
        </p:nvSpPr>
        <p:spPr>
          <a:xfrm>
            <a:off x="3959352" y="2740707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545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111" name="Shape 109"/>
          <p:cNvSpPr/>
          <p:nvPr/>
        </p:nvSpPr>
        <p:spPr>
          <a:xfrm>
            <a:off x="4965192" y="2713275"/>
            <a:ext cx="91440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112" name="Text 110"/>
          <p:cNvSpPr/>
          <p:nvPr/>
        </p:nvSpPr>
        <p:spPr>
          <a:xfrm>
            <a:off x="4992624" y="2740707"/>
            <a:ext cx="8595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313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113" name="Shape 111"/>
          <p:cNvSpPr/>
          <p:nvPr/>
        </p:nvSpPr>
        <p:spPr>
          <a:xfrm>
            <a:off x="5907024" y="2713275"/>
            <a:ext cx="932688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14" name="Text 112"/>
          <p:cNvSpPr/>
          <p:nvPr/>
        </p:nvSpPr>
        <p:spPr>
          <a:xfrm>
            <a:off x="5934456" y="2740707"/>
            <a:ext cx="8778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334155"/>
                </a:solidFill>
                <a:latin typeface="Inter Medium"/>
              </a:rPr>
              <a:t>0,7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15" name="Shape 113"/>
          <p:cNvSpPr/>
          <p:nvPr/>
        </p:nvSpPr>
        <p:spPr>
          <a:xfrm>
            <a:off x="6867144" y="2713275"/>
            <a:ext cx="71323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16" name="Text 114"/>
          <p:cNvSpPr/>
          <p:nvPr/>
        </p:nvSpPr>
        <p:spPr>
          <a:xfrm>
            <a:off x="6894576" y="2740707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B45309"/>
                </a:solidFill>
                <a:latin typeface="Inter Medium"/>
              </a:rPr>
              <a:t>средний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17" name="Shape 115"/>
          <p:cNvSpPr/>
          <p:nvPr/>
        </p:nvSpPr>
        <p:spPr>
          <a:xfrm>
            <a:off x="7607808" y="2713275"/>
            <a:ext cx="3858768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18" name="Text 116"/>
          <p:cNvSpPr/>
          <p:nvPr/>
        </p:nvSpPr>
        <p:spPr>
          <a:xfrm>
            <a:off x="7635240" y="2740707"/>
            <a:ext cx="38039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790" noProof="0" dirty="0">
                <a:solidFill>
                  <a:srgbClr val="334155"/>
                </a:solidFill>
                <a:latin typeface="Inter Medium"/>
              </a:rPr>
              <a:t>логистический хаб Среднего коридора (ТМТМ) </a:t>
            </a:r>
            <a:endParaRPr lang="ru-RU" sz="790" noProof="0" dirty="0">
              <a:latin typeface="Inter Medium"/>
            </a:endParaRPr>
          </a:p>
        </p:txBody>
      </p:sp>
      <p:sp>
        <p:nvSpPr>
          <p:cNvPr id="119" name="Shape 117"/>
          <p:cNvSpPr/>
          <p:nvPr/>
        </p:nvSpPr>
        <p:spPr>
          <a:xfrm>
            <a:off x="640080" y="2914443"/>
            <a:ext cx="140400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pPr algn="ctr"/>
            <a:endParaRPr lang="ru-RU" sz="1000" b="1" noProof="0" dirty="0">
              <a:solidFill>
                <a:schemeClr val="tx2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120" name="Text 118"/>
          <p:cNvSpPr/>
          <p:nvPr/>
        </p:nvSpPr>
        <p:spPr>
          <a:xfrm>
            <a:off x="667512" y="2941875"/>
            <a:ext cx="1404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ТУРЦИЯ</a:t>
            </a:r>
          </a:p>
        </p:txBody>
      </p:sp>
      <p:sp>
        <p:nvSpPr>
          <p:cNvPr id="121" name="Shape 119"/>
          <p:cNvSpPr/>
          <p:nvPr/>
        </p:nvSpPr>
        <p:spPr>
          <a:xfrm>
            <a:off x="2084832" y="2914443"/>
            <a:ext cx="117043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22" name="Text 120"/>
          <p:cNvSpPr/>
          <p:nvPr/>
        </p:nvSpPr>
        <p:spPr>
          <a:xfrm>
            <a:off x="2112264" y="2941875"/>
            <a:ext cx="11155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B45309"/>
                </a:solidFill>
                <a:latin typeface="Inter Medium"/>
              </a:rPr>
              <a:t>Высокий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23" name="Shape 121"/>
          <p:cNvSpPr/>
          <p:nvPr/>
        </p:nvSpPr>
        <p:spPr>
          <a:xfrm>
            <a:off x="3282696" y="2914443"/>
            <a:ext cx="62179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24" name="Text 122"/>
          <p:cNvSpPr/>
          <p:nvPr/>
        </p:nvSpPr>
        <p:spPr>
          <a:xfrm>
            <a:off x="3310128" y="2941875"/>
            <a:ext cx="566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B45309"/>
                </a:solidFill>
                <a:latin typeface="Inter Medium"/>
              </a:rPr>
              <a:t>18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25" name="Shape 123"/>
          <p:cNvSpPr/>
          <p:nvPr/>
        </p:nvSpPr>
        <p:spPr>
          <a:xfrm>
            <a:off x="3931920" y="2914443"/>
            <a:ext cx="100584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126" name="Text 124"/>
          <p:cNvSpPr/>
          <p:nvPr/>
        </p:nvSpPr>
        <p:spPr>
          <a:xfrm>
            <a:off x="3959352" y="2941875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548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127" name="Shape 125"/>
          <p:cNvSpPr/>
          <p:nvPr/>
        </p:nvSpPr>
        <p:spPr>
          <a:xfrm>
            <a:off x="4965192" y="2914443"/>
            <a:ext cx="91440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128" name="Text 126"/>
          <p:cNvSpPr/>
          <p:nvPr/>
        </p:nvSpPr>
        <p:spPr>
          <a:xfrm>
            <a:off x="4992624" y="2941875"/>
            <a:ext cx="8595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1 802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129" name="Shape 127"/>
          <p:cNvSpPr/>
          <p:nvPr/>
        </p:nvSpPr>
        <p:spPr>
          <a:xfrm>
            <a:off x="5907024" y="2914443"/>
            <a:ext cx="932688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30" name="Text 128"/>
          <p:cNvSpPr/>
          <p:nvPr/>
        </p:nvSpPr>
        <p:spPr>
          <a:xfrm>
            <a:off x="5934456" y="2941875"/>
            <a:ext cx="8778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334155"/>
                </a:solidFill>
                <a:latin typeface="Inter Medium"/>
              </a:rPr>
              <a:t>0,2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31" name="Shape 129"/>
          <p:cNvSpPr/>
          <p:nvPr/>
        </p:nvSpPr>
        <p:spPr>
          <a:xfrm>
            <a:off x="6867144" y="2914443"/>
            <a:ext cx="71323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32" name="Text 130"/>
          <p:cNvSpPr/>
          <p:nvPr/>
        </p:nvSpPr>
        <p:spPr>
          <a:xfrm>
            <a:off x="6894576" y="2941875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B45309"/>
                </a:solidFill>
                <a:latin typeface="Inter Medium"/>
              </a:rPr>
              <a:t>средний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33" name="Shape 131"/>
          <p:cNvSpPr/>
          <p:nvPr/>
        </p:nvSpPr>
        <p:spPr>
          <a:xfrm>
            <a:off x="7607808" y="2914443"/>
            <a:ext cx="3858768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34" name="Text 132"/>
          <p:cNvSpPr/>
          <p:nvPr/>
        </p:nvSpPr>
        <p:spPr>
          <a:xfrm>
            <a:off x="7635240" y="2941875"/>
            <a:ext cx="38039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790" noProof="0" dirty="0">
                <a:solidFill>
                  <a:srgbClr val="334155"/>
                </a:solidFill>
                <a:latin typeface="Inter Medium"/>
              </a:rPr>
              <a:t>самодостаточный рынок с потенциалом точечного роста</a:t>
            </a:r>
            <a:endParaRPr lang="ru-RU" sz="790" noProof="0" dirty="0">
              <a:latin typeface="Inter Medium"/>
            </a:endParaRPr>
          </a:p>
        </p:txBody>
      </p:sp>
      <p:sp>
        <p:nvSpPr>
          <p:cNvPr id="135" name="Shape 133"/>
          <p:cNvSpPr/>
          <p:nvPr/>
        </p:nvSpPr>
        <p:spPr>
          <a:xfrm>
            <a:off x="640080" y="3115611"/>
            <a:ext cx="140400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pPr algn="ctr"/>
            <a:endParaRPr lang="ru-RU" sz="1000" b="1" noProof="0" dirty="0">
              <a:solidFill>
                <a:schemeClr val="tx2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136" name="Text 134"/>
          <p:cNvSpPr/>
          <p:nvPr/>
        </p:nvSpPr>
        <p:spPr>
          <a:xfrm>
            <a:off x="667512" y="3143043"/>
            <a:ext cx="1404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США</a:t>
            </a:r>
          </a:p>
        </p:txBody>
      </p:sp>
      <p:sp>
        <p:nvSpPr>
          <p:cNvPr id="137" name="Shape 135"/>
          <p:cNvSpPr/>
          <p:nvPr/>
        </p:nvSpPr>
        <p:spPr>
          <a:xfrm>
            <a:off x="2084832" y="3115611"/>
            <a:ext cx="117043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38" name="Text 136"/>
          <p:cNvSpPr/>
          <p:nvPr/>
        </p:nvSpPr>
        <p:spPr>
          <a:xfrm>
            <a:off x="2112264" y="3143043"/>
            <a:ext cx="11155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B45309"/>
                </a:solidFill>
                <a:latin typeface="Inter Medium"/>
              </a:rPr>
              <a:t>Высокий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39" name="Shape 137"/>
          <p:cNvSpPr/>
          <p:nvPr/>
        </p:nvSpPr>
        <p:spPr>
          <a:xfrm>
            <a:off x="3282696" y="3115611"/>
            <a:ext cx="62179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40" name="Text 138"/>
          <p:cNvSpPr/>
          <p:nvPr/>
        </p:nvSpPr>
        <p:spPr>
          <a:xfrm>
            <a:off x="3310128" y="3143043"/>
            <a:ext cx="566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B45309"/>
                </a:solidFill>
                <a:latin typeface="Inter Medium"/>
              </a:rPr>
              <a:t>18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41" name="Shape 139"/>
          <p:cNvSpPr/>
          <p:nvPr/>
        </p:nvSpPr>
        <p:spPr>
          <a:xfrm>
            <a:off x="3931920" y="3115611"/>
            <a:ext cx="100584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142" name="Text 140"/>
          <p:cNvSpPr/>
          <p:nvPr/>
        </p:nvSpPr>
        <p:spPr>
          <a:xfrm>
            <a:off x="3959352" y="3143043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3 703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143" name="Shape 141"/>
          <p:cNvSpPr/>
          <p:nvPr/>
        </p:nvSpPr>
        <p:spPr>
          <a:xfrm>
            <a:off x="4965192" y="3115611"/>
            <a:ext cx="91440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144" name="Text 142"/>
          <p:cNvSpPr/>
          <p:nvPr/>
        </p:nvSpPr>
        <p:spPr>
          <a:xfrm>
            <a:off x="4992624" y="3143043"/>
            <a:ext cx="8595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433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145" name="Shape 143"/>
          <p:cNvSpPr/>
          <p:nvPr/>
        </p:nvSpPr>
        <p:spPr>
          <a:xfrm>
            <a:off x="5907024" y="3115611"/>
            <a:ext cx="932688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46" name="Text 144"/>
          <p:cNvSpPr/>
          <p:nvPr/>
        </p:nvSpPr>
        <p:spPr>
          <a:xfrm>
            <a:off x="5934456" y="3143043"/>
            <a:ext cx="8778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334155"/>
                </a:solidFill>
                <a:latin typeface="Inter Medium"/>
              </a:rPr>
              <a:t>1,7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47" name="Shape 145"/>
          <p:cNvSpPr/>
          <p:nvPr/>
        </p:nvSpPr>
        <p:spPr>
          <a:xfrm>
            <a:off x="6867144" y="3115611"/>
            <a:ext cx="713232" cy="192024"/>
          </a:xfrm>
          <a:prstGeom prst="rect">
            <a:avLst/>
          </a:prstGeom>
          <a:solidFill>
            <a:srgbClr val="DCFCE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48" name="Text 146"/>
          <p:cNvSpPr/>
          <p:nvPr/>
        </p:nvSpPr>
        <p:spPr>
          <a:xfrm>
            <a:off x="6894576" y="3143043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15803D"/>
                </a:solidFill>
                <a:latin typeface="Inter Medium"/>
              </a:rPr>
              <a:t>низкий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49" name="Shape 147"/>
          <p:cNvSpPr/>
          <p:nvPr/>
        </p:nvSpPr>
        <p:spPr>
          <a:xfrm>
            <a:off x="7607808" y="3115611"/>
            <a:ext cx="3858768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50" name="Text 148"/>
          <p:cNvSpPr/>
          <p:nvPr/>
        </p:nvSpPr>
        <p:spPr>
          <a:xfrm>
            <a:off x="7635240" y="3143043"/>
            <a:ext cx="38039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790" noProof="0" dirty="0">
                <a:solidFill>
                  <a:srgbClr val="334155"/>
                </a:solidFill>
                <a:latin typeface="Inter Medium"/>
              </a:rPr>
              <a:t>развитый рынок с торговыми и логистическими ограничениями</a:t>
            </a:r>
            <a:endParaRPr lang="ru-RU" sz="790" noProof="0" dirty="0">
              <a:latin typeface="Inter Medium"/>
            </a:endParaRPr>
          </a:p>
        </p:txBody>
      </p:sp>
      <p:sp>
        <p:nvSpPr>
          <p:cNvPr id="151" name="Shape 149"/>
          <p:cNvSpPr/>
          <p:nvPr/>
        </p:nvSpPr>
        <p:spPr>
          <a:xfrm>
            <a:off x="640080" y="3316779"/>
            <a:ext cx="140400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pPr algn="ctr"/>
            <a:endParaRPr lang="ru-RU" sz="1000" b="1" noProof="0" dirty="0">
              <a:solidFill>
                <a:schemeClr val="tx2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152" name="Text 150"/>
          <p:cNvSpPr/>
          <p:nvPr/>
        </p:nvSpPr>
        <p:spPr>
          <a:xfrm>
            <a:off x="667512" y="3344211"/>
            <a:ext cx="1404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ОАЭ</a:t>
            </a:r>
          </a:p>
        </p:txBody>
      </p:sp>
      <p:sp>
        <p:nvSpPr>
          <p:cNvPr id="153" name="Shape 151"/>
          <p:cNvSpPr/>
          <p:nvPr/>
        </p:nvSpPr>
        <p:spPr>
          <a:xfrm>
            <a:off x="2084832" y="3316779"/>
            <a:ext cx="117043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54" name="Text 152"/>
          <p:cNvSpPr/>
          <p:nvPr/>
        </p:nvSpPr>
        <p:spPr>
          <a:xfrm>
            <a:off x="2112264" y="3344211"/>
            <a:ext cx="11155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B45309"/>
                </a:solidFill>
                <a:latin typeface="Inter Medium"/>
              </a:rPr>
              <a:t>Высокий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55" name="Shape 153"/>
          <p:cNvSpPr/>
          <p:nvPr/>
        </p:nvSpPr>
        <p:spPr>
          <a:xfrm>
            <a:off x="3282696" y="3316779"/>
            <a:ext cx="62179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56" name="Text 154"/>
          <p:cNvSpPr/>
          <p:nvPr/>
        </p:nvSpPr>
        <p:spPr>
          <a:xfrm>
            <a:off x="3310128" y="3344211"/>
            <a:ext cx="566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B45309"/>
                </a:solidFill>
                <a:latin typeface="Inter Medium"/>
              </a:rPr>
              <a:t>17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57" name="Shape 155"/>
          <p:cNvSpPr/>
          <p:nvPr/>
        </p:nvSpPr>
        <p:spPr>
          <a:xfrm>
            <a:off x="3931920" y="3316779"/>
            <a:ext cx="100584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158" name="Text 156"/>
          <p:cNvSpPr/>
          <p:nvPr/>
        </p:nvSpPr>
        <p:spPr>
          <a:xfrm>
            <a:off x="3959352" y="3344211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303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159" name="Shape 157"/>
          <p:cNvSpPr/>
          <p:nvPr/>
        </p:nvSpPr>
        <p:spPr>
          <a:xfrm>
            <a:off x="4965192" y="3316779"/>
            <a:ext cx="91440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160" name="Text 158"/>
          <p:cNvSpPr/>
          <p:nvPr/>
        </p:nvSpPr>
        <p:spPr>
          <a:xfrm>
            <a:off x="4992624" y="3344211"/>
            <a:ext cx="8595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latin typeface="Inter Medium"/>
              </a:rPr>
              <a:t>76</a:t>
            </a:r>
          </a:p>
        </p:txBody>
      </p:sp>
      <p:sp>
        <p:nvSpPr>
          <p:cNvPr id="161" name="Shape 159"/>
          <p:cNvSpPr/>
          <p:nvPr/>
        </p:nvSpPr>
        <p:spPr>
          <a:xfrm>
            <a:off x="5907024" y="3316779"/>
            <a:ext cx="932688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62" name="Text 160"/>
          <p:cNvSpPr/>
          <p:nvPr/>
        </p:nvSpPr>
        <p:spPr>
          <a:xfrm>
            <a:off x="5934456" y="3344211"/>
            <a:ext cx="8778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334155"/>
                </a:solidFill>
                <a:latin typeface="Inter Medium"/>
              </a:rPr>
              <a:t>13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63" name="Shape 161"/>
          <p:cNvSpPr/>
          <p:nvPr/>
        </p:nvSpPr>
        <p:spPr>
          <a:xfrm>
            <a:off x="6867144" y="3316779"/>
            <a:ext cx="713232" cy="192024"/>
          </a:xfrm>
          <a:prstGeom prst="rect">
            <a:avLst/>
          </a:prstGeom>
          <a:solidFill>
            <a:srgbClr val="DCFCE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64" name="Text 162"/>
          <p:cNvSpPr/>
          <p:nvPr/>
        </p:nvSpPr>
        <p:spPr>
          <a:xfrm>
            <a:off x="6894576" y="3344211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15803D"/>
                </a:solidFill>
                <a:latin typeface="Inter Medium"/>
              </a:rPr>
              <a:t>низкий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65" name="Shape 163"/>
          <p:cNvSpPr/>
          <p:nvPr/>
        </p:nvSpPr>
        <p:spPr>
          <a:xfrm>
            <a:off x="7607808" y="3316779"/>
            <a:ext cx="3858768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66" name="Text 164"/>
          <p:cNvSpPr/>
          <p:nvPr/>
        </p:nvSpPr>
        <p:spPr>
          <a:xfrm>
            <a:off x="7635240" y="3344211"/>
            <a:ext cx="38039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790" noProof="0" dirty="0">
                <a:solidFill>
                  <a:srgbClr val="334155"/>
                </a:solidFill>
                <a:latin typeface="Inter Medium"/>
              </a:rPr>
              <a:t>финансово-логистический хаб региона</a:t>
            </a:r>
            <a:endParaRPr lang="ru-RU" sz="790" noProof="0" dirty="0">
              <a:latin typeface="Inter Medium"/>
            </a:endParaRPr>
          </a:p>
        </p:txBody>
      </p:sp>
      <p:sp>
        <p:nvSpPr>
          <p:cNvPr id="167" name="Shape 165"/>
          <p:cNvSpPr/>
          <p:nvPr/>
        </p:nvSpPr>
        <p:spPr>
          <a:xfrm>
            <a:off x="640080" y="3517947"/>
            <a:ext cx="140400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pPr algn="ctr"/>
            <a:endParaRPr lang="ru-RU" sz="1000" b="1" noProof="0" dirty="0">
              <a:solidFill>
                <a:schemeClr val="tx2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168" name="Text 166"/>
          <p:cNvSpPr/>
          <p:nvPr/>
        </p:nvSpPr>
        <p:spPr>
          <a:xfrm>
            <a:off x="667512" y="3545379"/>
            <a:ext cx="1404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БЕЛАРУСЬ</a:t>
            </a:r>
          </a:p>
        </p:txBody>
      </p:sp>
      <p:sp>
        <p:nvSpPr>
          <p:cNvPr id="169" name="Shape 167"/>
          <p:cNvSpPr/>
          <p:nvPr/>
        </p:nvSpPr>
        <p:spPr>
          <a:xfrm>
            <a:off x="2084832" y="3517947"/>
            <a:ext cx="117043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70" name="Text 168"/>
          <p:cNvSpPr/>
          <p:nvPr/>
        </p:nvSpPr>
        <p:spPr>
          <a:xfrm>
            <a:off x="2112264" y="3545379"/>
            <a:ext cx="11155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B45309"/>
                </a:solidFill>
                <a:latin typeface="Inter Medium"/>
              </a:rPr>
              <a:t>Высокий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71" name="Shape 169"/>
          <p:cNvSpPr/>
          <p:nvPr/>
        </p:nvSpPr>
        <p:spPr>
          <a:xfrm>
            <a:off x="3282696" y="3517947"/>
            <a:ext cx="62179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72" name="Text 170"/>
          <p:cNvSpPr/>
          <p:nvPr/>
        </p:nvSpPr>
        <p:spPr>
          <a:xfrm>
            <a:off x="3310128" y="3545379"/>
            <a:ext cx="566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B45309"/>
                </a:solidFill>
                <a:latin typeface="Inter Medium"/>
              </a:rPr>
              <a:t>17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73" name="Shape 171"/>
          <p:cNvSpPr/>
          <p:nvPr/>
        </p:nvSpPr>
        <p:spPr>
          <a:xfrm>
            <a:off x="3931920" y="3517947"/>
            <a:ext cx="100584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174" name="Text 172"/>
          <p:cNvSpPr/>
          <p:nvPr/>
        </p:nvSpPr>
        <p:spPr>
          <a:xfrm>
            <a:off x="3959352" y="3545379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1 070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175" name="Shape 173"/>
          <p:cNvSpPr/>
          <p:nvPr/>
        </p:nvSpPr>
        <p:spPr>
          <a:xfrm>
            <a:off x="4965192" y="3517947"/>
            <a:ext cx="91440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176" name="Text 174"/>
          <p:cNvSpPr/>
          <p:nvPr/>
        </p:nvSpPr>
        <p:spPr>
          <a:xfrm>
            <a:off x="4992624" y="3545379"/>
            <a:ext cx="8595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62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177" name="Shape 175"/>
          <p:cNvSpPr/>
          <p:nvPr/>
        </p:nvSpPr>
        <p:spPr>
          <a:xfrm>
            <a:off x="5907024" y="3517947"/>
            <a:ext cx="932688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78" name="Text 176"/>
          <p:cNvSpPr/>
          <p:nvPr/>
        </p:nvSpPr>
        <p:spPr>
          <a:xfrm>
            <a:off x="5934456" y="3545379"/>
            <a:ext cx="8778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334155"/>
                </a:solidFill>
                <a:latin typeface="Inter Medium"/>
              </a:rPr>
              <a:t>0,6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79" name="Shape 177"/>
          <p:cNvSpPr/>
          <p:nvPr/>
        </p:nvSpPr>
        <p:spPr>
          <a:xfrm>
            <a:off x="6867144" y="3517947"/>
            <a:ext cx="713232" cy="192024"/>
          </a:xfrm>
          <a:prstGeom prst="rect">
            <a:avLst/>
          </a:prstGeom>
          <a:solidFill>
            <a:srgbClr val="FEE2E2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80" name="Text 178"/>
          <p:cNvSpPr/>
          <p:nvPr/>
        </p:nvSpPr>
        <p:spPr>
          <a:xfrm>
            <a:off x="6894576" y="3545379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B91C1C"/>
                </a:solidFill>
                <a:latin typeface="Inter Medium"/>
              </a:rPr>
              <a:t>высокий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81" name="Shape 179"/>
          <p:cNvSpPr/>
          <p:nvPr/>
        </p:nvSpPr>
        <p:spPr>
          <a:xfrm>
            <a:off x="7607808" y="3517947"/>
            <a:ext cx="3858768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82" name="Text 180"/>
          <p:cNvSpPr/>
          <p:nvPr/>
        </p:nvSpPr>
        <p:spPr>
          <a:xfrm>
            <a:off x="7635240" y="3545379"/>
            <a:ext cx="38039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790" dirty="0">
                <a:solidFill>
                  <a:srgbClr val="334155"/>
                </a:solidFill>
                <a:latin typeface="Inter Medium"/>
              </a:rPr>
              <a:t>Интеграция</a:t>
            </a:r>
            <a:r>
              <a:rPr lang="ru-RU" sz="790" noProof="0" dirty="0">
                <a:solidFill>
                  <a:srgbClr val="334155"/>
                </a:solidFill>
                <a:latin typeface="Inter Medium"/>
              </a:rPr>
              <a:t> ЕАЭС при санкционных ограничениях</a:t>
            </a:r>
            <a:endParaRPr lang="ru-RU" sz="790" noProof="0" dirty="0">
              <a:latin typeface="Inter Medium"/>
            </a:endParaRPr>
          </a:p>
        </p:txBody>
      </p:sp>
      <p:sp>
        <p:nvSpPr>
          <p:cNvPr id="183" name="Shape 181"/>
          <p:cNvSpPr/>
          <p:nvPr/>
        </p:nvSpPr>
        <p:spPr>
          <a:xfrm>
            <a:off x="640080" y="3719115"/>
            <a:ext cx="140400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pPr algn="ctr"/>
            <a:endParaRPr lang="ru-RU" sz="1000" b="1" noProof="0" dirty="0">
              <a:solidFill>
                <a:schemeClr val="tx2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184" name="Text 182"/>
          <p:cNvSpPr/>
          <p:nvPr/>
        </p:nvSpPr>
        <p:spPr>
          <a:xfrm>
            <a:off x="667512" y="3746547"/>
            <a:ext cx="1404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ПОЛЬША</a:t>
            </a:r>
          </a:p>
        </p:txBody>
      </p:sp>
      <p:sp>
        <p:nvSpPr>
          <p:cNvPr id="185" name="Shape 183"/>
          <p:cNvSpPr/>
          <p:nvPr/>
        </p:nvSpPr>
        <p:spPr>
          <a:xfrm>
            <a:off x="2084832" y="3719115"/>
            <a:ext cx="117043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86" name="Text 184"/>
          <p:cNvSpPr/>
          <p:nvPr/>
        </p:nvSpPr>
        <p:spPr>
          <a:xfrm>
            <a:off x="2112264" y="3746547"/>
            <a:ext cx="11155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B45309"/>
                </a:solidFill>
                <a:latin typeface="Inter Medium"/>
              </a:rPr>
              <a:t>Высокий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87" name="Shape 185"/>
          <p:cNvSpPr/>
          <p:nvPr/>
        </p:nvSpPr>
        <p:spPr>
          <a:xfrm>
            <a:off x="3282696" y="3719115"/>
            <a:ext cx="62179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88" name="Text 186"/>
          <p:cNvSpPr/>
          <p:nvPr/>
        </p:nvSpPr>
        <p:spPr>
          <a:xfrm>
            <a:off x="3310128" y="3746547"/>
            <a:ext cx="566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B45309"/>
                </a:solidFill>
                <a:latin typeface="Inter Medium"/>
              </a:rPr>
              <a:t>17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89" name="Shape 187"/>
          <p:cNvSpPr/>
          <p:nvPr/>
        </p:nvSpPr>
        <p:spPr>
          <a:xfrm>
            <a:off x="3931920" y="3719115"/>
            <a:ext cx="100584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190" name="Text 188"/>
          <p:cNvSpPr/>
          <p:nvPr/>
        </p:nvSpPr>
        <p:spPr>
          <a:xfrm>
            <a:off x="3959352" y="3746547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1 173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191" name="Shape 189"/>
          <p:cNvSpPr/>
          <p:nvPr/>
        </p:nvSpPr>
        <p:spPr>
          <a:xfrm>
            <a:off x="4965192" y="3719115"/>
            <a:ext cx="91440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192" name="Text 190"/>
          <p:cNvSpPr/>
          <p:nvPr/>
        </p:nvSpPr>
        <p:spPr>
          <a:xfrm>
            <a:off x="4992624" y="3746547"/>
            <a:ext cx="8595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94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193" name="Shape 191"/>
          <p:cNvSpPr/>
          <p:nvPr/>
        </p:nvSpPr>
        <p:spPr>
          <a:xfrm>
            <a:off x="5907024" y="3719115"/>
            <a:ext cx="932688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94" name="Text 192"/>
          <p:cNvSpPr/>
          <p:nvPr/>
        </p:nvSpPr>
        <p:spPr>
          <a:xfrm>
            <a:off x="5934456" y="3746547"/>
            <a:ext cx="8778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334155"/>
                </a:solidFill>
                <a:latin typeface="Inter Medium"/>
              </a:rPr>
              <a:t>0,9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95" name="Shape 193"/>
          <p:cNvSpPr/>
          <p:nvPr/>
        </p:nvSpPr>
        <p:spPr>
          <a:xfrm>
            <a:off x="6867144" y="3719115"/>
            <a:ext cx="713232" cy="192024"/>
          </a:xfrm>
          <a:prstGeom prst="rect">
            <a:avLst/>
          </a:prstGeom>
          <a:solidFill>
            <a:srgbClr val="DCFCE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96" name="Text 194"/>
          <p:cNvSpPr/>
          <p:nvPr/>
        </p:nvSpPr>
        <p:spPr>
          <a:xfrm>
            <a:off x="6894576" y="3746547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15803D"/>
                </a:solidFill>
                <a:latin typeface="Inter Medium"/>
              </a:rPr>
              <a:t>низкий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197" name="Shape 195"/>
          <p:cNvSpPr/>
          <p:nvPr/>
        </p:nvSpPr>
        <p:spPr>
          <a:xfrm>
            <a:off x="7607808" y="3719115"/>
            <a:ext cx="3858768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98" name="Text 196"/>
          <p:cNvSpPr/>
          <p:nvPr/>
        </p:nvSpPr>
        <p:spPr>
          <a:xfrm>
            <a:off x="7635240" y="3746547"/>
            <a:ext cx="38039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790" noProof="0" dirty="0">
                <a:solidFill>
                  <a:srgbClr val="334155"/>
                </a:solidFill>
                <a:latin typeface="Inter Medium"/>
              </a:rPr>
              <a:t>спрос при высоким требованиям </a:t>
            </a:r>
            <a:r>
              <a:rPr lang="ru-RU" sz="790" dirty="0">
                <a:solidFill>
                  <a:srgbClr val="334155"/>
                </a:solidFill>
                <a:latin typeface="Inter Medium"/>
              </a:rPr>
              <a:t>ЕС</a:t>
            </a:r>
            <a:endParaRPr lang="ru-RU" sz="790" noProof="0" dirty="0">
              <a:latin typeface="Inter Medium"/>
            </a:endParaRPr>
          </a:p>
        </p:txBody>
      </p:sp>
      <p:sp>
        <p:nvSpPr>
          <p:cNvPr id="199" name="Shape 197"/>
          <p:cNvSpPr/>
          <p:nvPr/>
        </p:nvSpPr>
        <p:spPr>
          <a:xfrm>
            <a:off x="640080" y="3920283"/>
            <a:ext cx="140400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pPr algn="ctr"/>
            <a:endParaRPr lang="ru-RU" sz="1000" b="1" noProof="0" dirty="0">
              <a:solidFill>
                <a:schemeClr val="tx2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200" name="Text 198"/>
          <p:cNvSpPr/>
          <p:nvPr/>
        </p:nvSpPr>
        <p:spPr>
          <a:xfrm>
            <a:off x="667512" y="3947715"/>
            <a:ext cx="1404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ГЕРМАНИЯ</a:t>
            </a:r>
          </a:p>
        </p:txBody>
      </p:sp>
      <p:sp>
        <p:nvSpPr>
          <p:cNvPr id="201" name="Shape 199"/>
          <p:cNvSpPr/>
          <p:nvPr/>
        </p:nvSpPr>
        <p:spPr>
          <a:xfrm>
            <a:off x="2084832" y="3920283"/>
            <a:ext cx="117043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02" name="Text 200"/>
          <p:cNvSpPr/>
          <p:nvPr/>
        </p:nvSpPr>
        <p:spPr>
          <a:xfrm>
            <a:off x="2112264" y="3947715"/>
            <a:ext cx="11155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B45309"/>
                </a:solidFill>
                <a:latin typeface="Inter Medium"/>
              </a:rPr>
              <a:t>Высокий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03" name="Shape 201"/>
          <p:cNvSpPr/>
          <p:nvPr/>
        </p:nvSpPr>
        <p:spPr>
          <a:xfrm>
            <a:off x="3282696" y="3920283"/>
            <a:ext cx="62179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04" name="Text 202"/>
          <p:cNvSpPr/>
          <p:nvPr/>
        </p:nvSpPr>
        <p:spPr>
          <a:xfrm>
            <a:off x="3310128" y="3947715"/>
            <a:ext cx="566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B45309"/>
                </a:solidFill>
                <a:latin typeface="Inter Medium"/>
              </a:rPr>
              <a:t>17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05" name="Shape 203"/>
          <p:cNvSpPr/>
          <p:nvPr/>
        </p:nvSpPr>
        <p:spPr>
          <a:xfrm>
            <a:off x="3931920" y="3920283"/>
            <a:ext cx="100584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206" name="Text 204"/>
          <p:cNvSpPr/>
          <p:nvPr/>
        </p:nvSpPr>
        <p:spPr>
          <a:xfrm>
            <a:off x="3959352" y="3947715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4 196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207" name="Shape 205"/>
          <p:cNvSpPr/>
          <p:nvPr/>
        </p:nvSpPr>
        <p:spPr>
          <a:xfrm>
            <a:off x="4965192" y="3920283"/>
            <a:ext cx="91440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208" name="Text 206"/>
          <p:cNvSpPr/>
          <p:nvPr/>
        </p:nvSpPr>
        <p:spPr>
          <a:xfrm>
            <a:off x="4992624" y="3947715"/>
            <a:ext cx="8595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111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209" name="Shape 207"/>
          <p:cNvSpPr/>
          <p:nvPr/>
        </p:nvSpPr>
        <p:spPr>
          <a:xfrm>
            <a:off x="5907024" y="3920283"/>
            <a:ext cx="932688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10" name="Text 208"/>
          <p:cNvSpPr/>
          <p:nvPr/>
        </p:nvSpPr>
        <p:spPr>
          <a:xfrm>
            <a:off x="5934456" y="3947715"/>
            <a:ext cx="8778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334155"/>
                </a:solidFill>
                <a:latin typeface="Inter Medium"/>
              </a:rPr>
              <a:t>1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11" name="Shape 209"/>
          <p:cNvSpPr/>
          <p:nvPr/>
        </p:nvSpPr>
        <p:spPr>
          <a:xfrm>
            <a:off x="6867144" y="3920283"/>
            <a:ext cx="713232" cy="192024"/>
          </a:xfrm>
          <a:prstGeom prst="rect">
            <a:avLst/>
          </a:prstGeom>
          <a:solidFill>
            <a:srgbClr val="DCFCE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12" name="Text 210"/>
          <p:cNvSpPr/>
          <p:nvPr/>
        </p:nvSpPr>
        <p:spPr>
          <a:xfrm>
            <a:off x="6894576" y="3947715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15803D"/>
                </a:solidFill>
                <a:latin typeface="Inter Medium"/>
              </a:rPr>
              <a:t>низкий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13" name="Shape 211"/>
          <p:cNvSpPr/>
          <p:nvPr/>
        </p:nvSpPr>
        <p:spPr>
          <a:xfrm>
            <a:off x="7607808" y="3920283"/>
            <a:ext cx="3858768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14" name="Text 212"/>
          <p:cNvSpPr/>
          <p:nvPr/>
        </p:nvSpPr>
        <p:spPr>
          <a:xfrm>
            <a:off x="7635240" y="3947715"/>
            <a:ext cx="38039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790" noProof="0" dirty="0">
                <a:solidFill>
                  <a:srgbClr val="334155"/>
                </a:solidFill>
                <a:latin typeface="Inter Medium"/>
              </a:rPr>
              <a:t>якорный рынок ЕС с высоким барьером входа</a:t>
            </a:r>
            <a:endParaRPr lang="ru-RU" sz="790" noProof="0" dirty="0">
              <a:latin typeface="Inter Medium"/>
            </a:endParaRPr>
          </a:p>
        </p:txBody>
      </p:sp>
      <p:sp>
        <p:nvSpPr>
          <p:cNvPr id="215" name="Shape 213"/>
          <p:cNvSpPr/>
          <p:nvPr/>
        </p:nvSpPr>
        <p:spPr>
          <a:xfrm>
            <a:off x="640080" y="4121451"/>
            <a:ext cx="140400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pPr algn="ctr"/>
            <a:endParaRPr lang="ru-RU" sz="1000" b="1" noProof="0" dirty="0">
              <a:solidFill>
                <a:schemeClr val="tx2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216" name="Text 214"/>
          <p:cNvSpPr/>
          <p:nvPr/>
        </p:nvSpPr>
        <p:spPr>
          <a:xfrm>
            <a:off x="667512" y="4148883"/>
            <a:ext cx="1404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СИНГАПУР</a:t>
            </a:r>
          </a:p>
        </p:txBody>
      </p:sp>
      <p:sp>
        <p:nvSpPr>
          <p:cNvPr id="217" name="Shape 215"/>
          <p:cNvSpPr/>
          <p:nvPr/>
        </p:nvSpPr>
        <p:spPr>
          <a:xfrm>
            <a:off x="2084832" y="4121451"/>
            <a:ext cx="117043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18" name="Text 216"/>
          <p:cNvSpPr/>
          <p:nvPr/>
        </p:nvSpPr>
        <p:spPr>
          <a:xfrm>
            <a:off x="2112264" y="4148883"/>
            <a:ext cx="11155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B45309"/>
                </a:solidFill>
                <a:latin typeface="Inter Medium"/>
              </a:rPr>
              <a:t>Высокий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19" name="Shape 217"/>
          <p:cNvSpPr/>
          <p:nvPr/>
        </p:nvSpPr>
        <p:spPr>
          <a:xfrm>
            <a:off x="3282696" y="4121451"/>
            <a:ext cx="62179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20" name="Text 218"/>
          <p:cNvSpPr/>
          <p:nvPr/>
        </p:nvSpPr>
        <p:spPr>
          <a:xfrm>
            <a:off x="3310128" y="4148883"/>
            <a:ext cx="566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B45309"/>
                </a:solidFill>
                <a:latin typeface="Inter Medium"/>
              </a:rPr>
              <a:t>17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21" name="Shape 219"/>
          <p:cNvSpPr/>
          <p:nvPr/>
        </p:nvSpPr>
        <p:spPr>
          <a:xfrm>
            <a:off x="3931920" y="4121451"/>
            <a:ext cx="100584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222" name="Text 220"/>
          <p:cNvSpPr/>
          <p:nvPr/>
        </p:nvSpPr>
        <p:spPr>
          <a:xfrm>
            <a:off x="3959352" y="4148883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940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223" name="Shape 221"/>
          <p:cNvSpPr/>
          <p:nvPr/>
        </p:nvSpPr>
        <p:spPr>
          <a:xfrm>
            <a:off x="4965192" y="4121451"/>
            <a:ext cx="91440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224" name="Text 222"/>
          <p:cNvSpPr/>
          <p:nvPr/>
        </p:nvSpPr>
        <p:spPr>
          <a:xfrm>
            <a:off x="4992624" y="4148883"/>
            <a:ext cx="8595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18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225" name="Shape 223"/>
          <p:cNvSpPr/>
          <p:nvPr/>
        </p:nvSpPr>
        <p:spPr>
          <a:xfrm>
            <a:off x="5907024" y="4121451"/>
            <a:ext cx="932688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26" name="Text 224"/>
          <p:cNvSpPr/>
          <p:nvPr/>
        </p:nvSpPr>
        <p:spPr>
          <a:xfrm>
            <a:off x="5934456" y="4148883"/>
            <a:ext cx="8778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334155"/>
                </a:solidFill>
                <a:latin typeface="Inter Medium"/>
              </a:rPr>
              <a:t>4,6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27" name="Shape 225"/>
          <p:cNvSpPr/>
          <p:nvPr/>
        </p:nvSpPr>
        <p:spPr>
          <a:xfrm>
            <a:off x="6867144" y="4121451"/>
            <a:ext cx="713232" cy="192024"/>
          </a:xfrm>
          <a:prstGeom prst="rect">
            <a:avLst/>
          </a:prstGeom>
          <a:solidFill>
            <a:srgbClr val="DCFCE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28" name="Text 226"/>
          <p:cNvSpPr/>
          <p:nvPr/>
        </p:nvSpPr>
        <p:spPr>
          <a:xfrm>
            <a:off x="6894576" y="4148883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15803D"/>
                </a:solidFill>
                <a:latin typeface="Inter Medium"/>
              </a:rPr>
              <a:t>низкий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29" name="Shape 227"/>
          <p:cNvSpPr/>
          <p:nvPr/>
        </p:nvSpPr>
        <p:spPr>
          <a:xfrm>
            <a:off x="7607808" y="4121451"/>
            <a:ext cx="3858768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30" name="Text 228"/>
          <p:cNvSpPr/>
          <p:nvPr/>
        </p:nvSpPr>
        <p:spPr>
          <a:xfrm>
            <a:off x="7635240" y="4148883"/>
            <a:ext cx="38039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790" noProof="0" dirty="0">
                <a:solidFill>
                  <a:srgbClr val="334155"/>
                </a:solidFill>
                <a:latin typeface="Inter Medium"/>
              </a:rPr>
              <a:t>региональный хаб с потенциалом роста</a:t>
            </a:r>
            <a:endParaRPr lang="ru-RU" sz="790" noProof="0" dirty="0">
              <a:latin typeface="Inter Medium"/>
            </a:endParaRPr>
          </a:p>
        </p:txBody>
      </p:sp>
      <p:sp>
        <p:nvSpPr>
          <p:cNvPr id="231" name="Shape 229"/>
          <p:cNvSpPr/>
          <p:nvPr/>
        </p:nvSpPr>
        <p:spPr>
          <a:xfrm>
            <a:off x="640080" y="4322619"/>
            <a:ext cx="140400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pPr algn="ctr"/>
            <a:endParaRPr lang="ru-RU" sz="1000" b="1" noProof="0" dirty="0">
              <a:solidFill>
                <a:schemeClr val="tx2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232" name="Text 230"/>
          <p:cNvSpPr/>
          <p:nvPr/>
        </p:nvSpPr>
        <p:spPr>
          <a:xfrm>
            <a:off x="667512" y="4350051"/>
            <a:ext cx="1404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ТУРКМЕНИСТАН</a:t>
            </a:r>
          </a:p>
        </p:txBody>
      </p:sp>
      <p:sp>
        <p:nvSpPr>
          <p:cNvPr id="233" name="Shape 231"/>
          <p:cNvSpPr/>
          <p:nvPr/>
        </p:nvSpPr>
        <p:spPr>
          <a:xfrm>
            <a:off x="2084832" y="4322619"/>
            <a:ext cx="117043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34" name="Text 232"/>
          <p:cNvSpPr/>
          <p:nvPr/>
        </p:nvSpPr>
        <p:spPr>
          <a:xfrm>
            <a:off x="2112264" y="4350051"/>
            <a:ext cx="11155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B45309"/>
                </a:solidFill>
                <a:latin typeface="Inter Medium"/>
              </a:rPr>
              <a:t>Высокий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35" name="Shape 233"/>
          <p:cNvSpPr/>
          <p:nvPr/>
        </p:nvSpPr>
        <p:spPr>
          <a:xfrm>
            <a:off x="3282696" y="4322619"/>
            <a:ext cx="62179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36" name="Text 234"/>
          <p:cNvSpPr/>
          <p:nvPr/>
        </p:nvSpPr>
        <p:spPr>
          <a:xfrm>
            <a:off x="3310128" y="4350051"/>
            <a:ext cx="566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B45309"/>
                </a:solidFill>
                <a:latin typeface="Inter Medium"/>
              </a:rPr>
              <a:t>16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37" name="Shape 235"/>
          <p:cNvSpPr/>
          <p:nvPr/>
        </p:nvSpPr>
        <p:spPr>
          <a:xfrm>
            <a:off x="3931920" y="4322619"/>
            <a:ext cx="100584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238" name="Text 236"/>
          <p:cNvSpPr/>
          <p:nvPr/>
        </p:nvSpPr>
        <p:spPr>
          <a:xfrm>
            <a:off x="3959352" y="4350051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532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239" name="Shape 237"/>
          <p:cNvSpPr/>
          <p:nvPr/>
        </p:nvSpPr>
        <p:spPr>
          <a:xfrm>
            <a:off x="4965192" y="4322619"/>
            <a:ext cx="91440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240" name="Text 238"/>
          <p:cNvSpPr/>
          <p:nvPr/>
        </p:nvSpPr>
        <p:spPr>
          <a:xfrm>
            <a:off x="4992624" y="4350051"/>
            <a:ext cx="8595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143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241" name="Shape 239"/>
          <p:cNvSpPr/>
          <p:nvPr/>
        </p:nvSpPr>
        <p:spPr>
          <a:xfrm>
            <a:off x="5907024" y="4322619"/>
            <a:ext cx="932688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42" name="Text 240"/>
          <p:cNvSpPr/>
          <p:nvPr/>
        </p:nvSpPr>
        <p:spPr>
          <a:xfrm>
            <a:off x="5934456" y="4350051"/>
            <a:ext cx="8778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334155"/>
                </a:solidFill>
                <a:latin typeface="Inter Medium"/>
              </a:rPr>
              <a:t>0,9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43" name="Shape 241"/>
          <p:cNvSpPr/>
          <p:nvPr/>
        </p:nvSpPr>
        <p:spPr>
          <a:xfrm>
            <a:off x="6867144" y="4322619"/>
            <a:ext cx="713232" cy="192024"/>
          </a:xfrm>
          <a:prstGeom prst="rect">
            <a:avLst/>
          </a:prstGeom>
          <a:solidFill>
            <a:srgbClr val="FEE2E2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44" name="Text 242"/>
          <p:cNvSpPr/>
          <p:nvPr/>
        </p:nvSpPr>
        <p:spPr>
          <a:xfrm>
            <a:off x="6894576" y="4350051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B91C1C"/>
                </a:solidFill>
                <a:latin typeface="Inter Medium"/>
              </a:rPr>
              <a:t>высокий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45" name="Shape 243"/>
          <p:cNvSpPr/>
          <p:nvPr/>
        </p:nvSpPr>
        <p:spPr>
          <a:xfrm>
            <a:off x="7607808" y="4322619"/>
            <a:ext cx="3858768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46" name="Text 244"/>
          <p:cNvSpPr/>
          <p:nvPr/>
        </p:nvSpPr>
        <p:spPr>
          <a:xfrm>
            <a:off x="7635240" y="4350051"/>
            <a:ext cx="38039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790" noProof="0" dirty="0">
                <a:solidFill>
                  <a:srgbClr val="334155"/>
                </a:solidFill>
                <a:latin typeface="Inter Medium"/>
              </a:rPr>
              <a:t>потенциал при валютных и процедурных ограничениях</a:t>
            </a:r>
            <a:endParaRPr lang="ru-RU" sz="790" noProof="0" dirty="0">
              <a:latin typeface="Inter Medium"/>
            </a:endParaRPr>
          </a:p>
        </p:txBody>
      </p:sp>
      <p:sp>
        <p:nvSpPr>
          <p:cNvPr id="247" name="Shape 245"/>
          <p:cNvSpPr/>
          <p:nvPr/>
        </p:nvSpPr>
        <p:spPr>
          <a:xfrm>
            <a:off x="640080" y="4523787"/>
            <a:ext cx="140400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pPr algn="ctr"/>
            <a:endParaRPr lang="ru-RU" sz="1000" b="1" noProof="0" dirty="0">
              <a:solidFill>
                <a:schemeClr val="tx2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248" name="Text 246"/>
          <p:cNvSpPr/>
          <p:nvPr/>
        </p:nvSpPr>
        <p:spPr>
          <a:xfrm>
            <a:off x="667512" y="4551219"/>
            <a:ext cx="1404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МОНГОЛИЯ</a:t>
            </a:r>
          </a:p>
        </p:txBody>
      </p:sp>
      <p:sp>
        <p:nvSpPr>
          <p:cNvPr id="249" name="Shape 247"/>
          <p:cNvSpPr/>
          <p:nvPr/>
        </p:nvSpPr>
        <p:spPr>
          <a:xfrm>
            <a:off x="2084832" y="4523787"/>
            <a:ext cx="117043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50" name="Text 248"/>
          <p:cNvSpPr/>
          <p:nvPr/>
        </p:nvSpPr>
        <p:spPr>
          <a:xfrm>
            <a:off x="2112264" y="4551219"/>
            <a:ext cx="11155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B45309"/>
                </a:solidFill>
                <a:latin typeface="Inter Medium"/>
              </a:rPr>
              <a:t>Высокий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51" name="Shape 249"/>
          <p:cNvSpPr/>
          <p:nvPr/>
        </p:nvSpPr>
        <p:spPr>
          <a:xfrm>
            <a:off x="3282696" y="4523787"/>
            <a:ext cx="62179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52" name="Text 250"/>
          <p:cNvSpPr/>
          <p:nvPr/>
        </p:nvSpPr>
        <p:spPr>
          <a:xfrm>
            <a:off x="3310128" y="4551219"/>
            <a:ext cx="566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B45309"/>
                </a:solidFill>
                <a:latin typeface="Inter Medium"/>
              </a:rPr>
              <a:t>15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53" name="Shape 251"/>
          <p:cNvSpPr/>
          <p:nvPr/>
        </p:nvSpPr>
        <p:spPr>
          <a:xfrm>
            <a:off x="3931920" y="4523787"/>
            <a:ext cx="100584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254" name="Text 252"/>
          <p:cNvSpPr/>
          <p:nvPr/>
        </p:nvSpPr>
        <p:spPr>
          <a:xfrm>
            <a:off x="3959352" y="4551219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129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255" name="Shape 253"/>
          <p:cNvSpPr/>
          <p:nvPr/>
        </p:nvSpPr>
        <p:spPr>
          <a:xfrm>
            <a:off x="4965192" y="4523787"/>
            <a:ext cx="91440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256" name="Text 254"/>
          <p:cNvSpPr/>
          <p:nvPr/>
        </p:nvSpPr>
        <p:spPr>
          <a:xfrm>
            <a:off x="4992624" y="4551219"/>
            <a:ext cx="8595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latin typeface="Inter Medium"/>
              </a:rPr>
              <a:t>121 </a:t>
            </a:r>
          </a:p>
        </p:txBody>
      </p:sp>
      <p:sp>
        <p:nvSpPr>
          <p:cNvPr id="257" name="Shape 255"/>
          <p:cNvSpPr/>
          <p:nvPr/>
        </p:nvSpPr>
        <p:spPr>
          <a:xfrm>
            <a:off x="5907024" y="4523787"/>
            <a:ext cx="932688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58" name="Text 256"/>
          <p:cNvSpPr/>
          <p:nvPr/>
        </p:nvSpPr>
        <p:spPr>
          <a:xfrm>
            <a:off x="5934456" y="4551219"/>
            <a:ext cx="8778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334155"/>
                </a:solidFill>
                <a:latin typeface="Inter Medium"/>
              </a:rPr>
              <a:t>1,1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59" name="Shape 257"/>
          <p:cNvSpPr/>
          <p:nvPr/>
        </p:nvSpPr>
        <p:spPr>
          <a:xfrm>
            <a:off x="6867144" y="4523787"/>
            <a:ext cx="71323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60" name="Text 258"/>
          <p:cNvSpPr/>
          <p:nvPr/>
        </p:nvSpPr>
        <p:spPr>
          <a:xfrm>
            <a:off x="6894576" y="4551219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B45309"/>
                </a:solidFill>
                <a:latin typeface="Inter Medium"/>
              </a:rPr>
              <a:t>средний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61" name="Shape 259"/>
          <p:cNvSpPr/>
          <p:nvPr/>
        </p:nvSpPr>
        <p:spPr>
          <a:xfrm>
            <a:off x="7607808" y="4523787"/>
            <a:ext cx="3858768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62" name="Text 260"/>
          <p:cNvSpPr/>
          <p:nvPr/>
        </p:nvSpPr>
        <p:spPr>
          <a:xfrm>
            <a:off x="7635240" y="4551219"/>
            <a:ext cx="38039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790" noProof="0" dirty="0">
                <a:solidFill>
                  <a:srgbClr val="334155"/>
                </a:solidFill>
                <a:latin typeface="Inter Medium"/>
              </a:rPr>
              <a:t>нишевой рынок с устойчивым спросом</a:t>
            </a:r>
            <a:endParaRPr lang="ru-RU" sz="790" noProof="0" dirty="0">
              <a:latin typeface="Inter Medium"/>
            </a:endParaRPr>
          </a:p>
        </p:txBody>
      </p:sp>
      <p:sp>
        <p:nvSpPr>
          <p:cNvPr id="263" name="Shape 261"/>
          <p:cNvSpPr/>
          <p:nvPr/>
        </p:nvSpPr>
        <p:spPr>
          <a:xfrm>
            <a:off x="640080" y="4724955"/>
            <a:ext cx="140400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pPr algn="ctr"/>
            <a:endParaRPr lang="ru-RU" sz="1000" b="1" noProof="0" dirty="0">
              <a:solidFill>
                <a:schemeClr val="tx2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264" name="Text 262"/>
          <p:cNvSpPr/>
          <p:nvPr/>
        </p:nvSpPr>
        <p:spPr>
          <a:xfrm>
            <a:off x="667512" y="4752387"/>
            <a:ext cx="1404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ГРУЗИЯ</a:t>
            </a:r>
          </a:p>
        </p:txBody>
      </p:sp>
      <p:sp>
        <p:nvSpPr>
          <p:cNvPr id="265" name="Shape 263"/>
          <p:cNvSpPr/>
          <p:nvPr/>
        </p:nvSpPr>
        <p:spPr>
          <a:xfrm>
            <a:off x="2084832" y="4724955"/>
            <a:ext cx="117043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66" name="Text 264"/>
          <p:cNvSpPr/>
          <p:nvPr/>
        </p:nvSpPr>
        <p:spPr>
          <a:xfrm>
            <a:off x="2112264" y="4752387"/>
            <a:ext cx="11155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B45309"/>
                </a:solidFill>
                <a:latin typeface="Inter Medium"/>
              </a:rPr>
              <a:t>Высокий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67" name="Shape 265"/>
          <p:cNvSpPr/>
          <p:nvPr/>
        </p:nvSpPr>
        <p:spPr>
          <a:xfrm>
            <a:off x="3282696" y="4724955"/>
            <a:ext cx="62179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68" name="Text 266"/>
          <p:cNvSpPr/>
          <p:nvPr/>
        </p:nvSpPr>
        <p:spPr>
          <a:xfrm>
            <a:off x="3310128" y="4752387"/>
            <a:ext cx="566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B45309"/>
                </a:solidFill>
                <a:latin typeface="Inter Medium"/>
              </a:rPr>
              <a:t>14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69" name="Shape 267"/>
          <p:cNvSpPr/>
          <p:nvPr/>
        </p:nvSpPr>
        <p:spPr>
          <a:xfrm>
            <a:off x="3931920" y="4724955"/>
            <a:ext cx="100584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270" name="Text 268"/>
          <p:cNvSpPr/>
          <p:nvPr/>
        </p:nvSpPr>
        <p:spPr>
          <a:xfrm>
            <a:off x="3959352" y="4752387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242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271" name="Shape 269"/>
          <p:cNvSpPr/>
          <p:nvPr/>
        </p:nvSpPr>
        <p:spPr>
          <a:xfrm>
            <a:off x="4965192" y="4724955"/>
            <a:ext cx="91440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272" name="Text 270"/>
          <p:cNvSpPr/>
          <p:nvPr/>
        </p:nvSpPr>
        <p:spPr>
          <a:xfrm>
            <a:off x="4992624" y="4752387"/>
            <a:ext cx="8595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152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273" name="Shape 271"/>
          <p:cNvSpPr/>
          <p:nvPr/>
        </p:nvSpPr>
        <p:spPr>
          <a:xfrm>
            <a:off x="5907024" y="4724955"/>
            <a:ext cx="932688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74" name="Text 272"/>
          <p:cNvSpPr/>
          <p:nvPr/>
        </p:nvSpPr>
        <p:spPr>
          <a:xfrm>
            <a:off x="5934456" y="4752387"/>
            <a:ext cx="8778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334155"/>
                </a:solidFill>
                <a:latin typeface="Inter Medium"/>
              </a:rPr>
              <a:t>0,014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75" name="Shape 273"/>
          <p:cNvSpPr/>
          <p:nvPr/>
        </p:nvSpPr>
        <p:spPr>
          <a:xfrm>
            <a:off x="6867144" y="4724955"/>
            <a:ext cx="71323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76" name="Text 274"/>
          <p:cNvSpPr/>
          <p:nvPr/>
        </p:nvSpPr>
        <p:spPr>
          <a:xfrm>
            <a:off x="6894576" y="4752387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B45309"/>
                </a:solidFill>
                <a:latin typeface="Inter Medium"/>
              </a:rPr>
              <a:t>средний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77" name="Shape 275"/>
          <p:cNvSpPr/>
          <p:nvPr/>
        </p:nvSpPr>
        <p:spPr>
          <a:xfrm>
            <a:off x="7607808" y="4724955"/>
            <a:ext cx="3858768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78" name="Text 276"/>
          <p:cNvSpPr/>
          <p:nvPr/>
        </p:nvSpPr>
        <p:spPr>
          <a:xfrm>
            <a:off x="7635240" y="4752387"/>
            <a:ext cx="38039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790" noProof="0" dirty="0">
                <a:solidFill>
                  <a:srgbClr val="334155"/>
                </a:solidFill>
                <a:latin typeface="Inter Medium"/>
              </a:rPr>
              <a:t>Интеграция в рамках ЕАЭС  и логистический мост Среднего коридора</a:t>
            </a:r>
            <a:endParaRPr lang="ru-RU" sz="790" noProof="0" dirty="0">
              <a:latin typeface="Inter Medium"/>
            </a:endParaRPr>
          </a:p>
        </p:txBody>
      </p:sp>
      <p:sp>
        <p:nvSpPr>
          <p:cNvPr id="279" name="Shape 277"/>
          <p:cNvSpPr/>
          <p:nvPr/>
        </p:nvSpPr>
        <p:spPr>
          <a:xfrm>
            <a:off x="640080" y="4926123"/>
            <a:ext cx="140400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pPr algn="ctr"/>
            <a:endParaRPr lang="ru-RU" sz="1000" b="1" noProof="0" dirty="0">
              <a:solidFill>
                <a:schemeClr val="tx2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280" name="Text 278"/>
          <p:cNvSpPr/>
          <p:nvPr/>
        </p:nvSpPr>
        <p:spPr>
          <a:xfrm>
            <a:off x="667512" y="4953555"/>
            <a:ext cx="1404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АФГАНИСТАН</a:t>
            </a:r>
          </a:p>
        </p:txBody>
      </p:sp>
      <p:sp>
        <p:nvSpPr>
          <p:cNvPr id="281" name="Shape 279"/>
          <p:cNvSpPr/>
          <p:nvPr/>
        </p:nvSpPr>
        <p:spPr>
          <a:xfrm>
            <a:off x="2084832" y="4926123"/>
            <a:ext cx="117043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82" name="Text 280"/>
          <p:cNvSpPr/>
          <p:nvPr/>
        </p:nvSpPr>
        <p:spPr>
          <a:xfrm>
            <a:off x="2112264" y="4953555"/>
            <a:ext cx="11155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B45309"/>
                </a:solidFill>
                <a:latin typeface="Inter Medium"/>
              </a:rPr>
              <a:t>Высокий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83" name="Shape 281"/>
          <p:cNvSpPr/>
          <p:nvPr/>
        </p:nvSpPr>
        <p:spPr>
          <a:xfrm>
            <a:off x="3282696" y="4926123"/>
            <a:ext cx="62179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84" name="Text 282"/>
          <p:cNvSpPr/>
          <p:nvPr/>
        </p:nvSpPr>
        <p:spPr>
          <a:xfrm>
            <a:off x="3310128" y="4953555"/>
            <a:ext cx="566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rgbClr val="B45309"/>
                </a:solidFill>
                <a:latin typeface="Inter Medium"/>
              </a:rPr>
              <a:t>13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85" name="Shape 283"/>
          <p:cNvSpPr/>
          <p:nvPr/>
        </p:nvSpPr>
        <p:spPr>
          <a:xfrm>
            <a:off x="3931920" y="4926123"/>
            <a:ext cx="100584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286" name="Text 284"/>
          <p:cNvSpPr/>
          <p:nvPr/>
        </p:nvSpPr>
        <p:spPr>
          <a:xfrm>
            <a:off x="3959352" y="4953555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544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287" name="Shape 285"/>
          <p:cNvSpPr/>
          <p:nvPr/>
        </p:nvSpPr>
        <p:spPr>
          <a:xfrm>
            <a:off x="4965192" y="4926123"/>
            <a:ext cx="91440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288" name="Text 286"/>
          <p:cNvSpPr/>
          <p:nvPr/>
        </p:nvSpPr>
        <p:spPr>
          <a:xfrm>
            <a:off x="4992624" y="4953555"/>
            <a:ext cx="8595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latin typeface="Inter Medium"/>
              </a:rPr>
              <a:t>185</a:t>
            </a:r>
          </a:p>
        </p:txBody>
      </p:sp>
      <p:sp>
        <p:nvSpPr>
          <p:cNvPr id="289" name="Shape 287"/>
          <p:cNvSpPr/>
          <p:nvPr/>
        </p:nvSpPr>
        <p:spPr>
          <a:xfrm>
            <a:off x="5907024" y="4926123"/>
            <a:ext cx="932688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90" name="Text 288"/>
          <p:cNvSpPr/>
          <p:nvPr/>
        </p:nvSpPr>
        <p:spPr>
          <a:xfrm>
            <a:off x="5934456" y="4953555"/>
            <a:ext cx="8778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334155"/>
                </a:solidFill>
                <a:latin typeface="Inter Medium"/>
              </a:rPr>
              <a:t>-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91" name="Shape 289"/>
          <p:cNvSpPr/>
          <p:nvPr/>
        </p:nvSpPr>
        <p:spPr>
          <a:xfrm>
            <a:off x="6867144" y="4926123"/>
            <a:ext cx="713232" cy="192024"/>
          </a:xfrm>
          <a:prstGeom prst="rect">
            <a:avLst/>
          </a:prstGeom>
          <a:solidFill>
            <a:srgbClr val="FEE2E2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92" name="Text 290"/>
          <p:cNvSpPr/>
          <p:nvPr/>
        </p:nvSpPr>
        <p:spPr>
          <a:xfrm>
            <a:off x="6894576" y="4953555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B91C1C"/>
                </a:solidFill>
                <a:latin typeface="Inter Medium"/>
              </a:rPr>
              <a:t>высокий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293" name="Shape 291"/>
          <p:cNvSpPr/>
          <p:nvPr/>
        </p:nvSpPr>
        <p:spPr>
          <a:xfrm>
            <a:off x="7607808" y="4926123"/>
            <a:ext cx="3858768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94" name="Text 292"/>
          <p:cNvSpPr/>
          <p:nvPr/>
        </p:nvSpPr>
        <p:spPr>
          <a:xfrm>
            <a:off x="7635240" y="4953555"/>
            <a:ext cx="38039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790" dirty="0">
                <a:solidFill>
                  <a:srgbClr val="334155"/>
                </a:solidFill>
                <a:latin typeface="Inter Medium"/>
              </a:rPr>
              <a:t>высокий спрос при </a:t>
            </a:r>
            <a:r>
              <a:rPr lang="ru-RU" sz="790" noProof="0" dirty="0">
                <a:solidFill>
                  <a:srgbClr val="334155"/>
                </a:solidFill>
                <a:latin typeface="Inter Medium"/>
              </a:rPr>
              <a:t>высоком уровне риска</a:t>
            </a:r>
            <a:endParaRPr lang="ru-RU" sz="790" noProof="0" dirty="0">
              <a:latin typeface="Inter Medium"/>
            </a:endParaRPr>
          </a:p>
        </p:txBody>
      </p:sp>
      <p:sp>
        <p:nvSpPr>
          <p:cNvPr id="295" name="Shape 293"/>
          <p:cNvSpPr/>
          <p:nvPr/>
        </p:nvSpPr>
        <p:spPr>
          <a:xfrm>
            <a:off x="640080" y="5127291"/>
            <a:ext cx="140400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pPr algn="ctr"/>
            <a:endParaRPr lang="ru-RU" sz="1000" b="1" noProof="0" dirty="0">
              <a:solidFill>
                <a:schemeClr val="tx2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296" name="Text 294"/>
          <p:cNvSpPr/>
          <p:nvPr/>
        </p:nvSpPr>
        <p:spPr>
          <a:xfrm>
            <a:off x="667512" y="5154723"/>
            <a:ext cx="1404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АРМЕНИЯ</a:t>
            </a:r>
          </a:p>
        </p:txBody>
      </p:sp>
      <p:sp>
        <p:nvSpPr>
          <p:cNvPr id="297" name="Shape 295"/>
          <p:cNvSpPr/>
          <p:nvPr/>
        </p:nvSpPr>
        <p:spPr>
          <a:xfrm>
            <a:off x="2084832" y="5127291"/>
            <a:ext cx="1170432" cy="192024"/>
          </a:xfrm>
          <a:prstGeom prst="rect">
            <a:avLst/>
          </a:prstGeom>
          <a:solidFill>
            <a:srgbClr val="DBEA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solidFill>
                <a:schemeClr val="accent1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298" name="Text 296"/>
          <p:cNvSpPr/>
          <p:nvPr/>
        </p:nvSpPr>
        <p:spPr>
          <a:xfrm>
            <a:off x="2112264" y="5154723"/>
            <a:ext cx="11155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chemeClr val="accent1">
                    <a:lumMod val="75000"/>
                  </a:schemeClr>
                </a:solidFill>
                <a:latin typeface="Inter Medium"/>
              </a:rPr>
              <a:t>Средний</a:t>
            </a:r>
            <a:endParaRPr lang="ru-RU" sz="840" noProof="0" dirty="0">
              <a:solidFill>
                <a:schemeClr val="accent1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299" name="Shape 297"/>
          <p:cNvSpPr/>
          <p:nvPr/>
        </p:nvSpPr>
        <p:spPr>
          <a:xfrm>
            <a:off x="3282696" y="5127291"/>
            <a:ext cx="621792" cy="192024"/>
          </a:xfrm>
          <a:prstGeom prst="rect">
            <a:avLst/>
          </a:prstGeom>
          <a:solidFill>
            <a:srgbClr val="DBEA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solidFill>
                <a:schemeClr val="accent1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300" name="Text 298"/>
          <p:cNvSpPr/>
          <p:nvPr/>
        </p:nvSpPr>
        <p:spPr>
          <a:xfrm>
            <a:off x="3310128" y="5154723"/>
            <a:ext cx="566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chemeClr val="accent1">
                    <a:lumMod val="75000"/>
                  </a:schemeClr>
                </a:solidFill>
                <a:latin typeface="Inter Medium"/>
              </a:rPr>
              <a:t>12</a:t>
            </a:r>
            <a:endParaRPr lang="ru-RU" sz="840" noProof="0" dirty="0">
              <a:solidFill>
                <a:schemeClr val="accent1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301" name="Shape 299"/>
          <p:cNvSpPr/>
          <p:nvPr/>
        </p:nvSpPr>
        <p:spPr>
          <a:xfrm>
            <a:off x="3931920" y="5127291"/>
            <a:ext cx="100584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302" name="Text 300"/>
          <p:cNvSpPr/>
          <p:nvPr/>
        </p:nvSpPr>
        <p:spPr>
          <a:xfrm>
            <a:off x="3959352" y="5154723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93</a:t>
            </a:r>
          </a:p>
        </p:txBody>
      </p:sp>
      <p:sp>
        <p:nvSpPr>
          <p:cNvPr id="303" name="Shape 301"/>
          <p:cNvSpPr/>
          <p:nvPr/>
        </p:nvSpPr>
        <p:spPr>
          <a:xfrm>
            <a:off x="4965192" y="5127291"/>
            <a:ext cx="91440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304" name="Text 302"/>
          <p:cNvSpPr/>
          <p:nvPr/>
        </p:nvSpPr>
        <p:spPr>
          <a:xfrm>
            <a:off x="4992624" y="5154723"/>
            <a:ext cx="8595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24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305" name="Shape 303"/>
          <p:cNvSpPr/>
          <p:nvPr/>
        </p:nvSpPr>
        <p:spPr>
          <a:xfrm>
            <a:off x="5907024" y="5127291"/>
            <a:ext cx="932688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06" name="Text 304"/>
          <p:cNvSpPr/>
          <p:nvPr/>
        </p:nvSpPr>
        <p:spPr>
          <a:xfrm>
            <a:off x="5934456" y="5154723"/>
            <a:ext cx="8778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334155"/>
                </a:solidFill>
                <a:latin typeface="Inter Medium"/>
              </a:rPr>
              <a:t>0,12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307" name="Shape 305"/>
          <p:cNvSpPr/>
          <p:nvPr/>
        </p:nvSpPr>
        <p:spPr>
          <a:xfrm>
            <a:off x="6867144" y="5127291"/>
            <a:ext cx="713232" cy="192024"/>
          </a:xfrm>
          <a:prstGeom prst="rect">
            <a:avLst/>
          </a:prstGeom>
          <a:solidFill>
            <a:srgbClr val="FEF3C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08" name="Text 306"/>
          <p:cNvSpPr/>
          <p:nvPr/>
        </p:nvSpPr>
        <p:spPr>
          <a:xfrm>
            <a:off x="6894576" y="5154723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B45309"/>
                </a:solidFill>
                <a:latin typeface="Inter Medium"/>
              </a:rPr>
              <a:t>средний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309" name="Shape 307"/>
          <p:cNvSpPr/>
          <p:nvPr/>
        </p:nvSpPr>
        <p:spPr>
          <a:xfrm>
            <a:off x="7607808" y="5127291"/>
            <a:ext cx="3858768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10" name="Text 308"/>
          <p:cNvSpPr/>
          <p:nvPr/>
        </p:nvSpPr>
        <p:spPr>
          <a:xfrm>
            <a:off x="7635240" y="5154723"/>
            <a:ext cx="38039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790" noProof="0" dirty="0">
                <a:solidFill>
                  <a:srgbClr val="334155"/>
                </a:solidFill>
                <a:latin typeface="Inter Medium"/>
              </a:rPr>
              <a:t>Интеграция ЕАЭС</a:t>
            </a:r>
            <a:r>
              <a:rPr lang="en-US" sz="790" dirty="0">
                <a:solidFill>
                  <a:srgbClr val="334155"/>
                </a:solidFill>
                <a:latin typeface="Inter Medium"/>
              </a:rPr>
              <a:t> </a:t>
            </a:r>
            <a:r>
              <a:rPr lang="kk-KZ" sz="790" dirty="0">
                <a:solidFill>
                  <a:srgbClr val="334155"/>
                </a:solidFill>
                <a:latin typeface="Inter Medium"/>
              </a:rPr>
              <a:t>при ограниченном спросе</a:t>
            </a:r>
            <a:endParaRPr lang="ru-RU" sz="790" noProof="0" dirty="0">
              <a:latin typeface="Inter Medium"/>
            </a:endParaRPr>
          </a:p>
        </p:txBody>
      </p:sp>
      <p:sp>
        <p:nvSpPr>
          <p:cNvPr id="311" name="Shape 309"/>
          <p:cNvSpPr/>
          <p:nvPr/>
        </p:nvSpPr>
        <p:spPr>
          <a:xfrm>
            <a:off x="640080" y="5328459"/>
            <a:ext cx="140400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pPr algn="ctr"/>
            <a:endParaRPr lang="ru-RU" sz="1000" b="1" noProof="0" dirty="0">
              <a:solidFill>
                <a:schemeClr val="tx2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312" name="Text 310"/>
          <p:cNvSpPr/>
          <p:nvPr/>
        </p:nvSpPr>
        <p:spPr>
          <a:xfrm>
            <a:off x="667512" y="5355891"/>
            <a:ext cx="1404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ЛИТВА</a:t>
            </a:r>
          </a:p>
        </p:txBody>
      </p:sp>
      <p:sp>
        <p:nvSpPr>
          <p:cNvPr id="313" name="Shape 311"/>
          <p:cNvSpPr/>
          <p:nvPr/>
        </p:nvSpPr>
        <p:spPr>
          <a:xfrm>
            <a:off x="2084832" y="5328459"/>
            <a:ext cx="1170432" cy="192024"/>
          </a:xfrm>
          <a:prstGeom prst="rect">
            <a:avLst/>
          </a:prstGeom>
          <a:solidFill>
            <a:srgbClr val="DBEA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solidFill>
                <a:schemeClr val="accent1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314" name="Text 312"/>
          <p:cNvSpPr/>
          <p:nvPr/>
        </p:nvSpPr>
        <p:spPr>
          <a:xfrm>
            <a:off x="2112264" y="5355891"/>
            <a:ext cx="11155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chemeClr val="accent1">
                    <a:lumMod val="75000"/>
                  </a:schemeClr>
                </a:solidFill>
                <a:latin typeface="Inter Medium"/>
              </a:rPr>
              <a:t>Средний</a:t>
            </a:r>
            <a:endParaRPr lang="ru-RU" sz="840" noProof="0" dirty="0">
              <a:solidFill>
                <a:schemeClr val="accent1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315" name="Shape 313"/>
          <p:cNvSpPr/>
          <p:nvPr/>
        </p:nvSpPr>
        <p:spPr>
          <a:xfrm>
            <a:off x="3282696" y="5328459"/>
            <a:ext cx="621792" cy="192024"/>
          </a:xfrm>
          <a:prstGeom prst="rect">
            <a:avLst/>
          </a:prstGeom>
          <a:solidFill>
            <a:srgbClr val="DBEA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solidFill>
                <a:schemeClr val="accent1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316" name="Text 314"/>
          <p:cNvSpPr/>
          <p:nvPr/>
        </p:nvSpPr>
        <p:spPr>
          <a:xfrm>
            <a:off x="3310128" y="5355891"/>
            <a:ext cx="566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chemeClr val="accent1">
                    <a:lumMod val="75000"/>
                  </a:schemeClr>
                </a:solidFill>
                <a:latin typeface="Inter Medium"/>
              </a:rPr>
              <a:t>11</a:t>
            </a:r>
            <a:endParaRPr lang="ru-RU" sz="840" noProof="0" dirty="0">
              <a:solidFill>
                <a:schemeClr val="accent1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317" name="Shape 315"/>
          <p:cNvSpPr/>
          <p:nvPr/>
        </p:nvSpPr>
        <p:spPr>
          <a:xfrm>
            <a:off x="3931920" y="5328459"/>
            <a:ext cx="100584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318" name="Text 316"/>
          <p:cNvSpPr/>
          <p:nvPr/>
        </p:nvSpPr>
        <p:spPr>
          <a:xfrm>
            <a:off x="3959352" y="5355891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146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319" name="Shape 317"/>
          <p:cNvSpPr/>
          <p:nvPr/>
        </p:nvSpPr>
        <p:spPr>
          <a:xfrm>
            <a:off x="4965192" y="5328459"/>
            <a:ext cx="91440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320" name="Text 318"/>
          <p:cNvSpPr/>
          <p:nvPr/>
        </p:nvSpPr>
        <p:spPr>
          <a:xfrm>
            <a:off x="4992624" y="5355891"/>
            <a:ext cx="8595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11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321" name="Shape 319"/>
          <p:cNvSpPr/>
          <p:nvPr/>
        </p:nvSpPr>
        <p:spPr>
          <a:xfrm>
            <a:off x="5907024" y="5328459"/>
            <a:ext cx="932688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22" name="Text 320"/>
          <p:cNvSpPr/>
          <p:nvPr/>
        </p:nvSpPr>
        <p:spPr>
          <a:xfrm>
            <a:off x="5934456" y="5355891"/>
            <a:ext cx="8778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334155"/>
                </a:solidFill>
                <a:latin typeface="Inter Medium"/>
              </a:rPr>
              <a:t>0,2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323" name="Shape 321"/>
          <p:cNvSpPr/>
          <p:nvPr/>
        </p:nvSpPr>
        <p:spPr>
          <a:xfrm>
            <a:off x="6867144" y="5328459"/>
            <a:ext cx="713232" cy="192024"/>
          </a:xfrm>
          <a:prstGeom prst="rect">
            <a:avLst/>
          </a:prstGeom>
          <a:solidFill>
            <a:srgbClr val="DCFCE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24" name="Text 322"/>
          <p:cNvSpPr/>
          <p:nvPr/>
        </p:nvSpPr>
        <p:spPr>
          <a:xfrm>
            <a:off x="6894576" y="5355891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15803D"/>
                </a:solidFill>
                <a:latin typeface="Inter Medium"/>
              </a:rPr>
              <a:t>низкий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325" name="Shape 323"/>
          <p:cNvSpPr/>
          <p:nvPr/>
        </p:nvSpPr>
        <p:spPr>
          <a:xfrm>
            <a:off x="7607808" y="5328459"/>
            <a:ext cx="3858768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26" name="Text 324"/>
          <p:cNvSpPr/>
          <p:nvPr/>
        </p:nvSpPr>
        <p:spPr>
          <a:xfrm>
            <a:off x="7635240" y="5355891"/>
            <a:ext cx="38039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790" dirty="0">
                <a:solidFill>
                  <a:srgbClr val="334155"/>
                </a:solidFill>
                <a:latin typeface="Inter Medium"/>
              </a:rPr>
              <a:t>Нишевой рынок ЕС, низкий спрос</a:t>
            </a:r>
            <a:endParaRPr lang="ru-RU" sz="790" noProof="0" dirty="0">
              <a:latin typeface="Inter Medium"/>
            </a:endParaRPr>
          </a:p>
        </p:txBody>
      </p:sp>
      <p:sp>
        <p:nvSpPr>
          <p:cNvPr id="327" name="Shape 325"/>
          <p:cNvSpPr/>
          <p:nvPr/>
        </p:nvSpPr>
        <p:spPr>
          <a:xfrm>
            <a:off x="640080" y="5529627"/>
            <a:ext cx="140400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pPr algn="ctr"/>
            <a:endParaRPr lang="ru-RU" sz="1000" b="1" noProof="0" dirty="0">
              <a:solidFill>
                <a:schemeClr val="tx2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328" name="Text 326"/>
          <p:cNvSpPr/>
          <p:nvPr/>
        </p:nvSpPr>
        <p:spPr>
          <a:xfrm>
            <a:off x="667512" y="5557059"/>
            <a:ext cx="1404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ХОРВАТИЯ</a:t>
            </a:r>
          </a:p>
        </p:txBody>
      </p:sp>
      <p:sp>
        <p:nvSpPr>
          <p:cNvPr id="329" name="Shape 327"/>
          <p:cNvSpPr/>
          <p:nvPr/>
        </p:nvSpPr>
        <p:spPr>
          <a:xfrm>
            <a:off x="2084832" y="5529627"/>
            <a:ext cx="1170432" cy="192024"/>
          </a:xfrm>
          <a:prstGeom prst="rect">
            <a:avLst/>
          </a:prstGeom>
          <a:solidFill>
            <a:srgbClr val="DBEA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solidFill>
                <a:schemeClr val="accent1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330" name="Text 328"/>
          <p:cNvSpPr/>
          <p:nvPr/>
        </p:nvSpPr>
        <p:spPr>
          <a:xfrm>
            <a:off x="2112264" y="5557059"/>
            <a:ext cx="11155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chemeClr val="accent1">
                    <a:lumMod val="75000"/>
                  </a:schemeClr>
                </a:solidFill>
                <a:latin typeface="Inter Medium"/>
              </a:rPr>
              <a:t>Средний</a:t>
            </a:r>
            <a:endParaRPr lang="ru-RU" sz="840" noProof="0" dirty="0">
              <a:solidFill>
                <a:schemeClr val="accent1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331" name="Shape 329"/>
          <p:cNvSpPr/>
          <p:nvPr/>
        </p:nvSpPr>
        <p:spPr>
          <a:xfrm>
            <a:off x="3282696" y="5529627"/>
            <a:ext cx="621792" cy="192024"/>
          </a:xfrm>
          <a:prstGeom prst="rect">
            <a:avLst/>
          </a:prstGeom>
          <a:solidFill>
            <a:srgbClr val="DBEA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solidFill>
                <a:schemeClr val="accent1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332" name="Text 330"/>
          <p:cNvSpPr/>
          <p:nvPr/>
        </p:nvSpPr>
        <p:spPr>
          <a:xfrm>
            <a:off x="3310128" y="5557059"/>
            <a:ext cx="566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chemeClr val="accent1">
                    <a:lumMod val="75000"/>
                  </a:schemeClr>
                </a:solidFill>
                <a:latin typeface="Inter Medium"/>
              </a:rPr>
              <a:t>11</a:t>
            </a:r>
            <a:endParaRPr lang="ru-RU" sz="840" noProof="0" dirty="0">
              <a:solidFill>
                <a:schemeClr val="accent1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333" name="Shape 331"/>
          <p:cNvSpPr/>
          <p:nvPr/>
        </p:nvSpPr>
        <p:spPr>
          <a:xfrm>
            <a:off x="3931920" y="5529627"/>
            <a:ext cx="100584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334" name="Text 332"/>
          <p:cNvSpPr/>
          <p:nvPr/>
        </p:nvSpPr>
        <p:spPr>
          <a:xfrm>
            <a:off x="3959352" y="5557059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349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335" name="Shape 333"/>
          <p:cNvSpPr/>
          <p:nvPr/>
        </p:nvSpPr>
        <p:spPr>
          <a:xfrm>
            <a:off x="4965192" y="5529627"/>
            <a:ext cx="914400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336" name="Text 334"/>
          <p:cNvSpPr/>
          <p:nvPr/>
        </p:nvSpPr>
        <p:spPr>
          <a:xfrm>
            <a:off x="4992624" y="5557059"/>
            <a:ext cx="8595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4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337" name="Shape 335"/>
          <p:cNvSpPr/>
          <p:nvPr/>
        </p:nvSpPr>
        <p:spPr>
          <a:xfrm>
            <a:off x="5907024" y="5529627"/>
            <a:ext cx="932688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38" name="Text 336"/>
          <p:cNvSpPr/>
          <p:nvPr/>
        </p:nvSpPr>
        <p:spPr>
          <a:xfrm>
            <a:off x="5934456" y="5557059"/>
            <a:ext cx="8778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334155"/>
                </a:solidFill>
                <a:latin typeface="Inter Medium"/>
              </a:rPr>
              <a:t>0,2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339" name="Shape 337"/>
          <p:cNvSpPr/>
          <p:nvPr/>
        </p:nvSpPr>
        <p:spPr>
          <a:xfrm>
            <a:off x="6867144" y="5529627"/>
            <a:ext cx="713232" cy="192024"/>
          </a:xfrm>
          <a:prstGeom prst="rect">
            <a:avLst/>
          </a:prstGeom>
          <a:solidFill>
            <a:srgbClr val="DCFCE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40" name="Text 338"/>
          <p:cNvSpPr/>
          <p:nvPr/>
        </p:nvSpPr>
        <p:spPr>
          <a:xfrm>
            <a:off x="6894576" y="5557059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15803D"/>
                </a:solidFill>
                <a:latin typeface="Inter Medium"/>
              </a:rPr>
              <a:t>низкий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341" name="Shape 339"/>
          <p:cNvSpPr/>
          <p:nvPr/>
        </p:nvSpPr>
        <p:spPr>
          <a:xfrm>
            <a:off x="7607808" y="5529627"/>
            <a:ext cx="3858768" cy="192024"/>
          </a:xfrm>
          <a:prstGeom prst="rect">
            <a:avLst/>
          </a:prstGeom>
          <a:solidFill>
            <a:srgbClr val="FBFC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42" name="Text 340"/>
          <p:cNvSpPr/>
          <p:nvPr/>
        </p:nvSpPr>
        <p:spPr>
          <a:xfrm>
            <a:off x="7635240" y="5557059"/>
            <a:ext cx="38039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790" noProof="0" dirty="0">
                <a:solidFill>
                  <a:srgbClr val="334155"/>
                </a:solidFill>
                <a:latin typeface="Inter Medium"/>
              </a:rPr>
              <a:t>проектный рынок с высокой логистической стоимостью</a:t>
            </a:r>
            <a:endParaRPr lang="ru-RU" sz="790" noProof="0" dirty="0">
              <a:latin typeface="Inter Medium"/>
            </a:endParaRPr>
          </a:p>
        </p:txBody>
      </p:sp>
      <p:sp>
        <p:nvSpPr>
          <p:cNvPr id="343" name="Shape 341"/>
          <p:cNvSpPr/>
          <p:nvPr/>
        </p:nvSpPr>
        <p:spPr>
          <a:xfrm>
            <a:off x="640080" y="5730795"/>
            <a:ext cx="140400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pPr algn="ctr"/>
            <a:endParaRPr lang="ru-RU" sz="1000" b="1" noProof="0" dirty="0">
              <a:solidFill>
                <a:schemeClr val="tx2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344" name="Text 342"/>
          <p:cNvSpPr/>
          <p:nvPr/>
        </p:nvSpPr>
        <p:spPr>
          <a:xfrm>
            <a:off x="667512" y="5758227"/>
            <a:ext cx="1404000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0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ЭСТОНИЯ</a:t>
            </a:r>
          </a:p>
        </p:txBody>
      </p:sp>
      <p:sp>
        <p:nvSpPr>
          <p:cNvPr id="345" name="Shape 343"/>
          <p:cNvSpPr/>
          <p:nvPr/>
        </p:nvSpPr>
        <p:spPr>
          <a:xfrm>
            <a:off x="2084832" y="5730795"/>
            <a:ext cx="1170432" cy="192024"/>
          </a:xfrm>
          <a:prstGeom prst="rect">
            <a:avLst/>
          </a:prstGeom>
          <a:solidFill>
            <a:srgbClr val="DBEA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solidFill>
                <a:schemeClr val="accent1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346" name="Text 344"/>
          <p:cNvSpPr/>
          <p:nvPr/>
        </p:nvSpPr>
        <p:spPr>
          <a:xfrm>
            <a:off x="2112264" y="5758227"/>
            <a:ext cx="11155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chemeClr val="accent1">
                    <a:lumMod val="75000"/>
                  </a:schemeClr>
                </a:solidFill>
                <a:latin typeface="Inter Medium"/>
              </a:rPr>
              <a:t>Средний</a:t>
            </a:r>
            <a:endParaRPr lang="ru-RU" sz="840" noProof="0" dirty="0">
              <a:solidFill>
                <a:schemeClr val="accent1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347" name="Shape 345"/>
          <p:cNvSpPr/>
          <p:nvPr/>
        </p:nvSpPr>
        <p:spPr>
          <a:xfrm>
            <a:off x="3282696" y="5730795"/>
            <a:ext cx="621792" cy="192024"/>
          </a:xfrm>
          <a:prstGeom prst="rect">
            <a:avLst/>
          </a:prstGeom>
          <a:solidFill>
            <a:srgbClr val="DBEAFE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solidFill>
                <a:schemeClr val="accent1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348" name="Text 346"/>
          <p:cNvSpPr/>
          <p:nvPr/>
        </p:nvSpPr>
        <p:spPr>
          <a:xfrm>
            <a:off x="3310128" y="5758227"/>
            <a:ext cx="56692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b="1" noProof="0" dirty="0">
                <a:solidFill>
                  <a:schemeClr val="accent1">
                    <a:lumMod val="75000"/>
                  </a:schemeClr>
                </a:solidFill>
                <a:latin typeface="Inter Medium"/>
              </a:rPr>
              <a:t>10</a:t>
            </a:r>
            <a:endParaRPr lang="ru-RU" sz="840" noProof="0" dirty="0">
              <a:solidFill>
                <a:schemeClr val="accent1">
                  <a:lumMod val="75000"/>
                </a:schemeClr>
              </a:solidFill>
              <a:latin typeface="Inter Medium"/>
            </a:endParaRPr>
          </a:p>
        </p:txBody>
      </p:sp>
      <p:sp>
        <p:nvSpPr>
          <p:cNvPr id="349" name="Shape 347"/>
          <p:cNvSpPr/>
          <p:nvPr/>
        </p:nvSpPr>
        <p:spPr>
          <a:xfrm>
            <a:off x="3931920" y="5730795"/>
            <a:ext cx="100584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350" name="Text 348"/>
          <p:cNvSpPr/>
          <p:nvPr/>
        </p:nvSpPr>
        <p:spPr>
          <a:xfrm>
            <a:off x="3959352" y="5758227"/>
            <a:ext cx="95097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75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351" name="Shape 349"/>
          <p:cNvSpPr/>
          <p:nvPr/>
        </p:nvSpPr>
        <p:spPr>
          <a:xfrm>
            <a:off x="4965192" y="5730795"/>
            <a:ext cx="914400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sz="1000" noProof="0" dirty="0">
              <a:latin typeface="Inter Medium"/>
            </a:endParaRPr>
          </a:p>
        </p:txBody>
      </p:sp>
      <p:sp>
        <p:nvSpPr>
          <p:cNvPr id="352" name="Text 350"/>
          <p:cNvSpPr/>
          <p:nvPr/>
        </p:nvSpPr>
        <p:spPr>
          <a:xfrm>
            <a:off x="4992624" y="5758227"/>
            <a:ext cx="859536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13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353" name="Shape 351"/>
          <p:cNvSpPr/>
          <p:nvPr/>
        </p:nvSpPr>
        <p:spPr>
          <a:xfrm>
            <a:off x="5907024" y="5730795"/>
            <a:ext cx="932688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54" name="Text 352"/>
          <p:cNvSpPr/>
          <p:nvPr/>
        </p:nvSpPr>
        <p:spPr>
          <a:xfrm>
            <a:off x="5934456" y="5758227"/>
            <a:ext cx="87782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334155"/>
                </a:solidFill>
                <a:latin typeface="Inter Medium"/>
              </a:rPr>
              <a:t>0,3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355" name="Shape 353"/>
          <p:cNvSpPr/>
          <p:nvPr/>
        </p:nvSpPr>
        <p:spPr>
          <a:xfrm>
            <a:off x="6867144" y="5730795"/>
            <a:ext cx="713232" cy="192024"/>
          </a:xfrm>
          <a:prstGeom prst="rect">
            <a:avLst/>
          </a:prstGeom>
          <a:solidFill>
            <a:srgbClr val="DCFCE7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56" name="Text 354"/>
          <p:cNvSpPr/>
          <p:nvPr/>
        </p:nvSpPr>
        <p:spPr>
          <a:xfrm>
            <a:off x="6894576" y="5758227"/>
            <a:ext cx="658368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840" noProof="0" dirty="0">
                <a:solidFill>
                  <a:srgbClr val="15803D"/>
                </a:solidFill>
                <a:latin typeface="Inter Medium"/>
              </a:rPr>
              <a:t>низкий</a:t>
            </a:r>
            <a:endParaRPr lang="ru-RU" sz="840" noProof="0" dirty="0">
              <a:latin typeface="Inter Medium"/>
            </a:endParaRPr>
          </a:p>
        </p:txBody>
      </p:sp>
      <p:sp>
        <p:nvSpPr>
          <p:cNvPr id="357" name="Shape 355"/>
          <p:cNvSpPr/>
          <p:nvPr/>
        </p:nvSpPr>
        <p:spPr>
          <a:xfrm>
            <a:off x="7607808" y="5730795"/>
            <a:ext cx="3858768" cy="192024"/>
          </a:xfrm>
          <a:prstGeom prst="rect">
            <a:avLst/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58" name="Text 356"/>
          <p:cNvSpPr/>
          <p:nvPr/>
        </p:nvSpPr>
        <p:spPr>
          <a:xfrm>
            <a:off x="7635240" y="5758227"/>
            <a:ext cx="3803904" cy="14630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l">
              <a:buNone/>
            </a:pPr>
            <a:r>
              <a:rPr lang="ru-RU" sz="790" noProof="0" dirty="0">
                <a:solidFill>
                  <a:srgbClr val="334155"/>
                </a:solidFill>
                <a:latin typeface="Inter Medium"/>
              </a:rPr>
              <a:t>малый рынок с точечными возможностями</a:t>
            </a:r>
            <a:endParaRPr lang="ru-RU" sz="790" noProof="0" dirty="0">
              <a:latin typeface="Inter Medium"/>
            </a:endParaRPr>
          </a:p>
        </p:txBody>
      </p:sp>
      <p:pic>
        <p:nvPicPr>
          <p:cNvPr id="359" name="Рисунок 358" descr="Изображение выглядит как Шрифт, снимок экрана, текст, логотип  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8718D3A-FA3D-CAD1-96A1-FC05349FF4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599" y="74817"/>
            <a:ext cx="2163034" cy="53712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7F8F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/>
          <p:cNvSpPr/>
          <p:nvPr/>
        </p:nvSpPr>
        <p:spPr>
          <a:xfrm>
            <a:off x="2880776" y="429725"/>
            <a:ext cx="7444324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b="1" noProof="0" dirty="0">
                <a:solidFill>
                  <a:srgbClr val="008000"/>
                </a:solidFill>
                <a:latin typeface="Inter Medium"/>
                <a:ea typeface="Arial" pitchFamily="34" charset="-122"/>
                <a:cs typeface="Arial" pitchFamily="34" charset="-120"/>
              </a:rPr>
              <a:t>6 РЫНКОВ ПРИОРИТЕТНОГО ЭКСПОРТНОГО ИНТЕРЕСА</a:t>
            </a:r>
            <a:endParaRPr lang="ru-RU" sz="240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4" name="Text 2"/>
          <p:cNvSpPr/>
          <p:nvPr/>
        </p:nvSpPr>
        <p:spPr>
          <a:xfrm>
            <a:off x="2253789" y="906868"/>
            <a:ext cx="826441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200" b="1" noProof="0" dirty="0">
                <a:solidFill>
                  <a:srgbClr val="BFA056"/>
                </a:solidFill>
                <a:latin typeface="Inter Medium"/>
                <a:cs typeface="Arial" pitchFamily="34" charset="-120"/>
              </a:rPr>
              <a:t>Общая характеристика: сформированный несырьевой поток, подтверждённый спрос и/или ключевая логистическая роль</a:t>
            </a:r>
          </a:p>
        </p:txBody>
      </p:sp>
      <p:sp>
        <p:nvSpPr>
          <p:cNvPr id="5" name="Shape 3"/>
          <p:cNvSpPr/>
          <p:nvPr/>
        </p:nvSpPr>
        <p:spPr>
          <a:xfrm>
            <a:off x="783058" y="918929"/>
            <a:ext cx="11064240" cy="0"/>
          </a:xfrm>
          <a:prstGeom prst="line">
            <a:avLst/>
          </a:prstGeom>
          <a:noFill/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7" name="Shape 5"/>
          <p:cNvSpPr/>
          <p:nvPr/>
        </p:nvSpPr>
        <p:spPr>
          <a:xfrm>
            <a:off x="702425" y="1393368"/>
            <a:ext cx="3493008" cy="2197839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8" name="Shape 6"/>
          <p:cNvSpPr/>
          <p:nvPr/>
        </p:nvSpPr>
        <p:spPr>
          <a:xfrm>
            <a:off x="1361799" y="1344151"/>
            <a:ext cx="1774696" cy="256032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 w="12700">
            <a:solidFill>
              <a:srgbClr val="447F4B"/>
            </a:solidFill>
            <a:prstDash val="solid"/>
          </a:ln>
        </p:spPr>
        <p:txBody>
          <a:bodyPr/>
          <a:lstStyle/>
          <a:p>
            <a:endParaRPr lang="ru-RU" noProof="0" dirty="0">
              <a:solidFill>
                <a:srgbClr val="006600"/>
              </a:solidFill>
              <a:latin typeface="Inter Medium"/>
            </a:endParaRPr>
          </a:p>
        </p:txBody>
      </p:sp>
      <p:sp>
        <p:nvSpPr>
          <p:cNvPr id="9" name="Text 7"/>
          <p:cNvSpPr/>
          <p:nvPr/>
        </p:nvSpPr>
        <p:spPr>
          <a:xfrm>
            <a:off x="1673455" y="1380506"/>
            <a:ext cx="102412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КИТАЙ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14" name="Text 12"/>
          <p:cNvSpPr/>
          <p:nvPr/>
        </p:nvSpPr>
        <p:spPr>
          <a:xfrm>
            <a:off x="2949393" y="1678853"/>
            <a:ext cx="1177912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$6 млрд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несырьевой экспорт РК</a:t>
            </a:r>
            <a:endParaRPr lang="ru-RU" sz="850" dirty="0">
              <a:latin typeface="Inter Medium"/>
            </a:endParaRPr>
          </a:p>
        </p:txBody>
      </p:sp>
      <p:sp>
        <p:nvSpPr>
          <p:cNvPr id="16" name="Text 14"/>
          <p:cNvSpPr/>
          <p:nvPr/>
        </p:nvSpPr>
        <p:spPr>
          <a:xfrm>
            <a:off x="1805769" y="1833601"/>
            <a:ext cx="1120348" cy="260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$6 млн USD </a:t>
            </a:r>
          </a:p>
          <a:p>
            <a:pPr algn="ctr"/>
            <a:r>
              <a:rPr lang="ru-RU" sz="850" noProof="0" dirty="0">
                <a:solidFill>
                  <a:srgbClr val="64748B"/>
                </a:solidFill>
                <a:latin typeface="Inter Medium"/>
              </a:rPr>
              <a:t>поддержка ЭКА</a:t>
            </a:r>
          </a:p>
        </p:txBody>
      </p:sp>
      <p:sp>
        <p:nvSpPr>
          <p:cNvPr id="17" name="Text 15"/>
          <p:cNvSpPr/>
          <p:nvPr/>
        </p:nvSpPr>
        <p:spPr>
          <a:xfrm>
            <a:off x="804672" y="2344793"/>
            <a:ext cx="3332364" cy="8776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Tx/>
              <a:buChar char="-"/>
            </a:pPr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Режим ВТО  (тарифы от 5-15%); нетарифные барьеры</a:t>
            </a:r>
          </a:p>
          <a:p>
            <a:pPr marL="171450" indent="-171450">
              <a:buFontTx/>
              <a:buChar char="-"/>
            </a:pPr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Общая граница (развитые ж/д, авто маршруты);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Приемлемая</a:t>
            </a:r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 правовая среда (Нью-Йоркская конвенция, двусторонние соглашения);</a:t>
            </a:r>
          </a:p>
          <a:p>
            <a:pPr marL="171450" indent="-171450">
              <a:buFontTx/>
              <a:buChar char="-"/>
            </a:pPr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Риск-профиль: низкий (ОЭСР 2), рейтинг A+, 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Б</a:t>
            </a:r>
            <a:r>
              <a:rPr lang="ru-RU" sz="1000" noProof="0" dirty="0" err="1">
                <a:solidFill>
                  <a:srgbClr val="334155"/>
                </a:solidFill>
                <a:latin typeface="Inter Medium"/>
              </a:rPr>
              <a:t>лагоприятная</a:t>
            </a:r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 макроэкономическая среда</a:t>
            </a:r>
            <a:endParaRPr lang="ru-RU" sz="1000" noProof="0" dirty="0">
              <a:latin typeface="Inter Medium"/>
            </a:endParaRPr>
          </a:p>
        </p:txBody>
      </p:sp>
      <p:sp>
        <p:nvSpPr>
          <p:cNvPr id="18" name="Shape 16"/>
          <p:cNvSpPr/>
          <p:nvPr/>
        </p:nvSpPr>
        <p:spPr>
          <a:xfrm>
            <a:off x="4533761" y="1393369"/>
            <a:ext cx="3493008" cy="2197839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19" name="Shape 17"/>
          <p:cNvSpPr/>
          <p:nvPr/>
        </p:nvSpPr>
        <p:spPr>
          <a:xfrm>
            <a:off x="5382490" y="1345989"/>
            <a:ext cx="1596044" cy="256032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 w="12700">
            <a:solidFill>
              <a:srgbClr val="447F4B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20" name="Text 18"/>
          <p:cNvSpPr/>
          <p:nvPr/>
        </p:nvSpPr>
        <p:spPr>
          <a:xfrm>
            <a:off x="5661590" y="1372446"/>
            <a:ext cx="102412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РОССИЯ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29" name="Shape 27"/>
          <p:cNvSpPr/>
          <p:nvPr/>
        </p:nvSpPr>
        <p:spPr>
          <a:xfrm>
            <a:off x="8365097" y="1393368"/>
            <a:ext cx="3493008" cy="2197839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0" name="Shape 28"/>
          <p:cNvSpPr/>
          <p:nvPr/>
        </p:nvSpPr>
        <p:spPr>
          <a:xfrm>
            <a:off x="9316799" y="1334561"/>
            <a:ext cx="1344168" cy="256032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 w="12700">
            <a:solidFill>
              <a:srgbClr val="447F4B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1" name="Text 29"/>
          <p:cNvSpPr/>
          <p:nvPr/>
        </p:nvSpPr>
        <p:spPr>
          <a:xfrm>
            <a:off x="9316799" y="1372280"/>
            <a:ext cx="134416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УЗБЕКИСТАН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40" name="Shape 38"/>
          <p:cNvSpPr/>
          <p:nvPr/>
        </p:nvSpPr>
        <p:spPr>
          <a:xfrm>
            <a:off x="661069" y="3973762"/>
            <a:ext cx="3493008" cy="2142028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41" name="Shape 39"/>
          <p:cNvSpPr/>
          <p:nvPr/>
        </p:nvSpPr>
        <p:spPr>
          <a:xfrm>
            <a:off x="1403637" y="3853081"/>
            <a:ext cx="1791808" cy="256032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 w="12700">
            <a:solidFill>
              <a:srgbClr val="447F4B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42" name="Text 40"/>
          <p:cNvSpPr/>
          <p:nvPr/>
        </p:nvSpPr>
        <p:spPr>
          <a:xfrm>
            <a:off x="1652863" y="3881656"/>
            <a:ext cx="134416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КЫРГЫЗСТАН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44" name="Text 42"/>
          <p:cNvSpPr/>
          <p:nvPr/>
        </p:nvSpPr>
        <p:spPr>
          <a:xfrm>
            <a:off x="3129949" y="4129210"/>
            <a:ext cx="7498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22 балла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51" name="Shape 49"/>
          <p:cNvSpPr/>
          <p:nvPr/>
        </p:nvSpPr>
        <p:spPr>
          <a:xfrm>
            <a:off x="4520980" y="3955528"/>
            <a:ext cx="3493008" cy="2197839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2" name="Shape 50"/>
          <p:cNvSpPr/>
          <p:nvPr/>
        </p:nvSpPr>
        <p:spPr>
          <a:xfrm>
            <a:off x="5486606" y="3856966"/>
            <a:ext cx="1596045" cy="256032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 w="12700">
            <a:solidFill>
              <a:srgbClr val="447F4B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3" name="Text 51"/>
          <p:cNvSpPr/>
          <p:nvPr/>
        </p:nvSpPr>
        <p:spPr>
          <a:xfrm>
            <a:off x="5639144" y="3885160"/>
            <a:ext cx="134416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ТАДЖИКИСТАН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55" name="Text 53"/>
          <p:cNvSpPr/>
          <p:nvPr/>
        </p:nvSpPr>
        <p:spPr>
          <a:xfrm>
            <a:off x="6989860" y="4110976"/>
            <a:ext cx="7498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22 балла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62" name="Shape 60"/>
          <p:cNvSpPr/>
          <p:nvPr/>
        </p:nvSpPr>
        <p:spPr>
          <a:xfrm>
            <a:off x="8365097" y="3955528"/>
            <a:ext cx="3493008" cy="2197839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63" name="Shape 61"/>
          <p:cNvSpPr/>
          <p:nvPr/>
        </p:nvSpPr>
        <p:spPr>
          <a:xfrm>
            <a:off x="9261310" y="3850332"/>
            <a:ext cx="1349572" cy="256032"/>
          </a:xfrm>
          <a:prstGeom prst="roundRect">
            <a:avLst>
              <a:gd name="adj" fmla="val 50000"/>
            </a:avLst>
          </a:prstGeom>
          <a:solidFill>
            <a:srgbClr val="008000"/>
          </a:solidFill>
          <a:ln w="12700">
            <a:solidFill>
              <a:srgbClr val="447F4B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64" name="Text 62"/>
          <p:cNvSpPr/>
          <p:nvPr/>
        </p:nvSpPr>
        <p:spPr>
          <a:xfrm>
            <a:off x="9261310" y="3869001"/>
            <a:ext cx="134416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АЗЕРБАЙДЖАН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66" name="Text 64"/>
          <p:cNvSpPr/>
          <p:nvPr/>
        </p:nvSpPr>
        <p:spPr>
          <a:xfrm>
            <a:off x="10833977" y="4110976"/>
            <a:ext cx="7498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20 балла</a:t>
            </a:r>
            <a:endParaRPr lang="ru-RU" sz="900" noProof="0" dirty="0">
              <a:latin typeface="Inter Medium"/>
            </a:endParaRPr>
          </a:p>
        </p:txBody>
      </p:sp>
      <p:pic>
        <p:nvPicPr>
          <p:cNvPr id="73" name="Рисунок 72" descr="Изображение выглядит как Шрифт, снимок экрана, текст, логотип  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28718D3A-FA3D-CAD1-96A1-FC05349FF4E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4" y="81694"/>
            <a:ext cx="2163034" cy="537121"/>
          </a:xfrm>
          <a:prstGeom prst="rect">
            <a:avLst/>
          </a:prstGeom>
        </p:spPr>
      </p:pic>
      <p:sp>
        <p:nvSpPr>
          <p:cNvPr id="78" name="Text 15"/>
          <p:cNvSpPr/>
          <p:nvPr/>
        </p:nvSpPr>
        <p:spPr>
          <a:xfrm>
            <a:off x="4594218" y="2239707"/>
            <a:ext cx="3421675" cy="107353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Режим ЕАЭС; точечные нетарифные барьеры (маркировка)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Общая граница, развитые транспортные коридоры;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Благоприятная правовая среда (Минская, Кишинёвская, Нью-Йоркская конвенции);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Риск-профиль: высокий (ОЭСР 7), отсутствие рейтингов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Устойчивая экономика в условиях санкционного давления.</a:t>
            </a:r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 </a:t>
            </a:r>
          </a:p>
        </p:txBody>
      </p:sp>
      <p:sp>
        <p:nvSpPr>
          <p:cNvPr id="80" name="Text 15"/>
          <p:cNvSpPr/>
          <p:nvPr/>
        </p:nvSpPr>
        <p:spPr>
          <a:xfrm>
            <a:off x="8530519" y="2669947"/>
            <a:ext cx="3190425" cy="4983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Режим свободной торговли (Соглашение 1997 г);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Общая граница, развитые транспортные коридоры;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Благоприятная правовая среда (Минская, Кишинёвская, Нью-Йоркская конвенций);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Риск-профиль: средний (ОЭСР 5), рейтинг BB;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Устойчивый экономический рост. </a:t>
            </a:r>
          </a:p>
          <a:p>
            <a:pPr marL="171450" indent="-171450">
              <a:buFontTx/>
              <a:buChar char="-"/>
            </a:pPr>
            <a:endParaRPr lang="ru-RU" sz="1000" noProof="0" dirty="0">
              <a:latin typeface="Inter Medium"/>
            </a:endParaRPr>
          </a:p>
        </p:txBody>
      </p:sp>
      <p:sp>
        <p:nvSpPr>
          <p:cNvPr id="82" name="Text 15"/>
          <p:cNvSpPr/>
          <p:nvPr/>
        </p:nvSpPr>
        <p:spPr>
          <a:xfrm>
            <a:off x="742534" y="4819565"/>
            <a:ext cx="3384771" cy="113485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Режим свободной торговли ЕАЭС;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Общая граница, развитые транспортные коридоры;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Благоприятная правовая среда (Минская, Кишинёвская, Нью-Йоркская конвенций);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Риск-профиль: высокий (ОЭСР 7), рейтинг B+/B;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Экономический рост при повышенном страновом риске</a:t>
            </a:r>
          </a:p>
        </p:txBody>
      </p:sp>
      <p:sp>
        <p:nvSpPr>
          <p:cNvPr id="84" name="Text 15"/>
          <p:cNvSpPr/>
          <p:nvPr/>
        </p:nvSpPr>
        <p:spPr>
          <a:xfrm>
            <a:off x="4609666" y="4974062"/>
            <a:ext cx="3341197" cy="84734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Режим свободной торговли (Соглашение 2011 г.);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Нет границы, логистика через Кыргызстан/Узбекистан;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Благоприятная правовая среда (Минская, Кишинёвская, Нью-Йоркская конвенций);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Риск-профиль: высокий (ОЭСР 7), рейтинг В;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Экономический рост при повышенном страновом риске (ВВП +9%, инфляция 3,5%)</a:t>
            </a:r>
          </a:p>
        </p:txBody>
      </p:sp>
      <p:sp>
        <p:nvSpPr>
          <p:cNvPr id="86" name="Text 15"/>
          <p:cNvSpPr/>
          <p:nvPr/>
        </p:nvSpPr>
        <p:spPr>
          <a:xfrm>
            <a:off x="8455132" y="4839056"/>
            <a:ext cx="3341197" cy="116209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Режим свободной торговли (Соглашение 1997 г.);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Нет сухопутной границы, портовая инфраструктура Каспийского региона;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Логистический хаб среднего коридора;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Благоприятная правовая среда (Минская, Кишинёвская, Нью-Йоркская конвенций);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Риск-профиль: средний (ОЭСР 4), рейтинг ВВ+;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Макроэкономическая устойчивость.</a:t>
            </a:r>
          </a:p>
          <a:p>
            <a:pPr marL="171450" indent="-171450">
              <a:buFontTx/>
              <a:buChar char="-"/>
            </a:pPr>
            <a:endParaRPr lang="ru-RU" sz="1000" dirty="0">
              <a:solidFill>
                <a:srgbClr val="334155"/>
              </a:solidFill>
              <a:latin typeface="Inter Medium"/>
            </a:endParaRPr>
          </a:p>
        </p:txBody>
      </p:sp>
      <p:sp>
        <p:nvSpPr>
          <p:cNvPr id="87" name="Text 2"/>
          <p:cNvSpPr/>
          <p:nvPr/>
        </p:nvSpPr>
        <p:spPr>
          <a:xfrm>
            <a:off x="955703" y="6314945"/>
            <a:ext cx="6995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ru-RU" sz="1100" i="1" noProof="0" dirty="0">
                <a:latin typeface="Inter Medium"/>
              </a:rPr>
              <a:t>Показатели приведены как средние значения за 2022- 2024/2025 гг.</a:t>
            </a:r>
          </a:p>
        </p:txBody>
      </p:sp>
      <p:sp>
        <p:nvSpPr>
          <p:cNvPr id="6" name="Text 12">
            <a:extLst>
              <a:ext uri="{FF2B5EF4-FFF2-40B4-BE49-F238E27FC236}">
                <a16:creationId xmlns:a16="http://schemas.microsoft.com/office/drawing/2014/main" id="{ABDC4543-66FE-C7D6-6679-6821AD4D61CB}"/>
              </a:ext>
            </a:extLst>
          </p:cNvPr>
          <p:cNvSpPr/>
          <p:nvPr/>
        </p:nvSpPr>
        <p:spPr>
          <a:xfrm>
            <a:off x="851156" y="1677989"/>
            <a:ext cx="822299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$30 млрд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товарооборот</a:t>
            </a:r>
            <a:endParaRPr lang="ru-RU" sz="850" dirty="0">
              <a:latin typeface="Inter Medium"/>
            </a:endParaRPr>
          </a:p>
        </p:txBody>
      </p:sp>
      <p:sp>
        <p:nvSpPr>
          <p:cNvPr id="10" name="Семиугольник 9">
            <a:extLst>
              <a:ext uri="{FF2B5EF4-FFF2-40B4-BE49-F238E27FC236}">
                <a16:creationId xmlns:a16="http://schemas.microsoft.com/office/drawing/2014/main" id="{B6BFCF90-EC61-F9B9-9939-2DB3A76C24D6}"/>
              </a:ext>
            </a:extLst>
          </p:cNvPr>
          <p:cNvSpPr/>
          <p:nvPr/>
        </p:nvSpPr>
        <p:spPr>
          <a:xfrm>
            <a:off x="3791919" y="1274447"/>
            <a:ext cx="528170" cy="429819"/>
          </a:xfrm>
          <a:prstGeom prst="heptagon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Inter Medium"/>
              </a:rPr>
              <a:t>23</a:t>
            </a:r>
          </a:p>
        </p:txBody>
      </p:sp>
      <p:sp>
        <p:nvSpPr>
          <p:cNvPr id="11" name="Семиугольник 10">
            <a:extLst>
              <a:ext uri="{FF2B5EF4-FFF2-40B4-BE49-F238E27FC236}">
                <a16:creationId xmlns:a16="http://schemas.microsoft.com/office/drawing/2014/main" id="{C243A6AF-2B32-62E6-A5EE-6DE1D94029EC}"/>
              </a:ext>
            </a:extLst>
          </p:cNvPr>
          <p:cNvSpPr/>
          <p:nvPr/>
        </p:nvSpPr>
        <p:spPr>
          <a:xfrm>
            <a:off x="7650099" y="1274447"/>
            <a:ext cx="528170" cy="429819"/>
          </a:xfrm>
          <a:prstGeom prst="heptagon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Inter Medium"/>
              </a:rPr>
              <a:t>22</a:t>
            </a:r>
          </a:p>
        </p:txBody>
      </p:sp>
      <p:sp>
        <p:nvSpPr>
          <p:cNvPr id="21" name="Text 12">
            <a:extLst>
              <a:ext uri="{FF2B5EF4-FFF2-40B4-BE49-F238E27FC236}">
                <a16:creationId xmlns:a16="http://schemas.microsoft.com/office/drawing/2014/main" id="{AED9A6B9-F336-2916-18D1-F59BD0981C00}"/>
              </a:ext>
            </a:extLst>
          </p:cNvPr>
          <p:cNvSpPr/>
          <p:nvPr/>
        </p:nvSpPr>
        <p:spPr>
          <a:xfrm>
            <a:off x="4531615" y="1676917"/>
            <a:ext cx="1037634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$28 млрд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товарооборот</a:t>
            </a:r>
            <a:endParaRPr lang="ru-RU" sz="850" dirty="0">
              <a:latin typeface="Inter Medium"/>
            </a:endParaRPr>
          </a:p>
        </p:txBody>
      </p:sp>
      <p:sp>
        <p:nvSpPr>
          <p:cNvPr id="28" name="Text 14">
            <a:extLst>
              <a:ext uri="{FF2B5EF4-FFF2-40B4-BE49-F238E27FC236}">
                <a16:creationId xmlns:a16="http://schemas.microsoft.com/office/drawing/2014/main" id="{A45ED0AB-85AE-1837-D35E-D768D768D404}"/>
              </a:ext>
            </a:extLst>
          </p:cNvPr>
          <p:cNvSpPr/>
          <p:nvPr/>
        </p:nvSpPr>
        <p:spPr>
          <a:xfrm>
            <a:off x="5651165" y="1826499"/>
            <a:ext cx="1120348" cy="260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247</a:t>
            </a: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 млн USD </a:t>
            </a:r>
          </a:p>
          <a:p>
            <a:pPr algn="ctr"/>
            <a:r>
              <a:rPr lang="ru-RU" sz="850" noProof="0" dirty="0">
                <a:solidFill>
                  <a:srgbClr val="64748B"/>
                </a:solidFill>
                <a:latin typeface="Inter Medium"/>
              </a:rPr>
              <a:t>поддержка ЭКА</a:t>
            </a:r>
          </a:p>
        </p:txBody>
      </p:sp>
      <p:sp>
        <p:nvSpPr>
          <p:cNvPr id="32" name="Text 12">
            <a:extLst>
              <a:ext uri="{FF2B5EF4-FFF2-40B4-BE49-F238E27FC236}">
                <a16:creationId xmlns:a16="http://schemas.microsoft.com/office/drawing/2014/main" id="{1186D11B-B664-BCDB-5C89-F718C31C03DA}"/>
              </a:ext>
            </a:extLst>
          </p:cNvPr>
          <p:cNvSpPr/>
          <p:nvPr/>
        </p:nvSpPr>
        <p:spPr>
          <a:xfrm>
            <a:off x="6853429" y="1676141"/>
            <a:ext cx="1177912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$8 млрд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несырьевой экспорт РК</a:t>
            </a:r>
            <a:endParaRPr lang="ru-RU" sz="850" dirty="0">
              <a:latin typeface="Inter Medium"/>
            </a:endParaRPr>
          </a:p>
        </p:txBody>
      </p:sp>
      <p:sp>
        <p:nvSpPr>
          <p:cNvPr id="33" name="Семиугольник 32">
            <a:extLst>
              <a:ext uri="{FF2B5EF4-FFF2-40B4-BE49-F238E27FC236}">
                <a16:creationId xmlns:a16="http://schemas.microsoft.com/office/drawing/2014/main" id="{0217642D-70F1-3073-23AE-92546BB59318}"/>
              </a:ext>
            </a:extLst>
          </p:cNvPr>
          <p:cNvSpPr/>
          <p:nvPr/>
        </p:nvSpPr>
        <p:spPr>
          <a:xfrm>
            <a:off x="11593830" y="1235750"/>
            <a:ext cx="528170" cy="429819"/>
          </a:xfrm>
          <a:prstGeom prst="heptagon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Inter Medium"/>
              </a:rPr>
              <a:t>22</a:t>
            </a:r>
          </a:p>
        </p:txBody>
      </p:sp>
      <p:sp>
        <p:nvSpPr>
          <p:cNvPr id="38" name="Text 12">
            <a:extLst>
              <a:ext uri="{FF2B5EF4-FFF2-40B4-BE49-F238E27FC236}">
                <a16:creationId xmlns:a16="http://schemas.microsoft.com/office/drawing/2014/main" id="{62B877E9-A7B9-CBB2-A7E5-C5F2C8E2DCF3}"/>
              </a:ext>
            </a:extLst>
          </p:cNvPr>
          <p:cNvSpPr/>
          <p:nvPr/>
        </p:nvSpPr>
        <p:spPr>
          <a:xfrm>
            <a:off x="8279165" y="1611570"/>
            <a:ext cx="1037634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$4 млрд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товарооборот</a:t>
            </a:r>
            <a:endParaRPr lang="ru-RU" sz="850" dirty="0">
              <a:latin typeface="Inter Medium"/>
            </a:endParaRPr>
          </a:p>
        </p:txBody>
      </p:sp>
      <p:sp>
        <p:nvSpPr>
          <p:cNvPr id="39" name="Text 14">
            <a:extLst>
              <a:ext uri="{FF2B5EF4-FFF2-40B4-BE49-F238E27FC236}">
                <a16:creationId xmlns:a16="http://schemas.microsoft.com/office/drawing/2014/main" id="{43658864-B866-CBC3-648E-38004A1D576F}"/>
              </a:ext>
            </a:extLst>
          </p:cNvPr>
          <p:cNvSpPr/>
          <p:nvPr/>
        </p:nvSpPr>
        <p:spPr>
          <a:xfrm>
            <a:off x="9397851" y="1768388"/>
            <a:ext cx="1120348" cy="260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215</a:t>
            </a: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 млн USD </a:t>
            </a:r>
          </a:p>
          <a:p>
            <a:pPr algn="ctr"/>
            <a:r>
              <a:rPr lang="ru-RU" sz="850" noProof="0" dirty="0">
                <a:solidFill>
                  <a:srgbClr val="64748B"/>
                </a:solidFill>
                <a:latin typeface="Inter Medium"/>
              </a:rPr>
              <a:t>поддержка ЭКА</a:t>
            </a:r>
          </a:p>
        </p:txBody>
      </p:sp>
      <p:sp>
        <p:nvSpPr>
          <p:cNvPr id="43" name="Text 12">
            <a:extLst>
              <a:ext uri="{FF2B5EF4-FFF2-40B4-BE49-F238E27FC236}">
                <a16:creationId xmlns:a16="http://schemas.microsoft.com/office/drawing/2014/main" id="{DF6E034D-3EB0-7751-36FC-3E7942CD6A30}"/>
              </a:ext>
            </a:extLst>
          </p:cNvPr>
          <p:cNvSpPr/>
          <p:nvPr/>
        </p:nvSpPr>
        <p:spPr>
          <a:xfrm>
            <a:off x="10611613" y="1619733"/>
            <a:ext cx="1177912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$1,8 млрд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несырьевой экспорт РК</a:t>
            </a:r>
            <a:endParaRPr lang="ru-RU" sz="850" dirty="0">
              <a:latin typeface="Inter Medium"/>
            </a:endParaRPr>
          </a:p>
        </p:txBody>
      </p:sp>
      <p:sp>
        <p:nvSpPr>
          <p:cNvPr id="49" name="Text 12">
            <a:extLst>
              <a:ext uri="{FF2B5EF4-FFF2-40B4-BE49-F238E27FC236}">
                <a16:creationId xmlns:a16="http://schemas.microsoft.com/office/drawing/2014/main" id="{307E0CB0-E745-05B5-FA7B-0C701D3477CC}"/>
              </a:ext>
            </a:extLst>
          </p:cNvPr>
          <p:cNvSpPr/>
          <p:nvPr/>
        </p:nvSpPr>
        <p:spPr>
          <a:xfrm>
            <a:off x="632757" y="4235412"/>
            <a:ext cx="1037634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$1,7 млрд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товарооборот</a:t>
            </a:r>
            <a:endParaRPr lang="ru-RU" sz="850" dirty="0">
              <a:latin typeface="Inter Medium"/>
            </a:endParaRPr>
          </a:p>
        </p:txBody>
      </p:sp>
      <p:sp>
        <p:nvSpPr>
          <p:cNvPr id="50" name="Text 14">
            <a:extLst>
              <a:ext uri="{FF2B5EF4-FFF2-40B4-BE49-F238E27FC236}">
                <a16:creationId xmlns:a16="http://schemas.microsoft.com/office/drawing/2014/main" id="{B4141739-7252-3AE9-FB3D-D7DEC85ADB3D}"/>
              </a:ext>
            </a:extLst>
          </p:cNvPr>
          <p:cNvSpPr/>
          <p:nvPr/>
        </p:nvSpPr>
        <p:spPr>
          <a:xfrm>
            <a:off x="1774247" y="4372030"/>
            <a:ext cx="1120348" cy="260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12</a:t>
            </a: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 млн USD </a:t>
            </a:r>
          </a:p>
          <a:p>
            <a:pPr algn="ctr"/>
            <a:r>
              <a:rPr lang="ru-RU" sz="850" noProof="0" dirty="0">
                <a:solidFill>
                  <a:srgbClr val="64748B"/>
                </a:solidFill>
                <a:latin typeface="Inter Medium"/>
              </a:rPr>
              <a:t>поддержка ЭКА</a:t>
            </a:r>
          </a:p>
        </p:txBody>
      </p:sp>
      <p:sp>
        <p:nvSpPr>
          <p:cNvPr id="54" name="Text 12">
            <a:extLst>
              <a:ext uri="{FF2B5EF4-FFF2-40B4-BE49-F238E27FC236}">
                <a16:creationId xmlns:a16="http://schemas.microsoft.com/office/drawing/2014/main" id="{A52819CF-E95A-F644-62C2-8DB5FC7444CD}"/>
              </a:ext>
            </a:extLst>
          </p:cNvPr>
          <p:cNvSpPr/>
          <p:nvPr/>
        </p:nvSpPr>
        <p:spPr>
          <a:xfrm>
            <a:off x="2981442" y="4219858"/>
            <a:ext cx="1177912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 млрд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несырьевой экспорт РК</a:t>
            </a:r>
            <a:endParaRPr lang="ru-RU" sz="850" dirty="0">
              <a:latin typeface="Inter Medium"/>
            </a:endParaRPr>
          </a:p>
        </p:txBody>
      </p:sp>
      <p:sp>
        <p:nvSpPr>
          <p:cNvPr id="60" name="Семиугольник 59">
            <a:extLst>
              <a:ext uri="{FF2B5EF4-FFF2-40B4-BE49-F238E27FC236}">
                <a16:creationId xmlns:a16="http://schemas.microsoft.com/office/drawing/2014/main" id="{AC89C571-1F89-48D2-CCBB-EDF49B656984}"/>
              </a:ext>
            </a:extLst>
          </p:cNvPr>
          <p:cNvSpPr/>
          <p:nvPr/>
        </p:nvSpPr>
        <p:spPr>
          <a:xfrm>
            <a:off x="3791919" y="3787738"/>
            <a:ext cx="528170" cy="429819"/>
          </a:xfrm>
          <a:prstGeom prst="heptagon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Inter Medium"/>
              </a:rPr>
              <a:t>22</a:t>
            </a:r>
          </a:p>
        </p:txBody>
      </p:sp>
      <p:sp>
        <p:nvSpPr>
          <p:cNvPr id="61" name="Text 12">
            <a:extLst>
              <a:ext uri="{FF2B5EF4-FFF2-40B4-BE49-F238E27FC236}">
                <a16:creationId xmlns:a16="http://schemas.microsoft.com/office/drawing/2014/main" id="{9620599F-8EFD-9135-EE88-8C00A1D2BD3C}"/>
              </a:ext>
            </a:extLst>
          </p:cNvPr>
          <p:cNvSpPr/>
          <p:nvPr/>
        </p:nvSpPr>
        <p:spPr>
          <a:xfrm>
            <a:off x="4527684" y="4235412"/>
            <a:ext cx="1037634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$1,2 млрд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товарооборот</a:t>
            </a:r>
            <a:endParaRPr lang="ru-RU" sz="850" dirty="0">
              <a:latin typeface="Inter Medium"/>
            </a:endParaRPr>
          </a:p>
        </p:txBody>
      </p:sp>
      <p:sp>
        <p:nvSpPr>
          <p:cNvPr id="65" name="Text 14">
            <a:extLst>
              <a:ext uri="{FF2B5EF4-FFF2-40B4-BE49-F238E27FC236}">
                <a16:creationId xmlns:a16="http://schemas.microsoft.com/office/drawing/2014/main" id="{62018302-1BA3-2718-F594-A39CE84E4885}"/>
              </a:ext>
            </a:extLst>
          </p:cNvPr>
          <p:cNvSpPr/>
          <p:nvPr/>
        </p:nvSpPr>
        <p:spPr>
          <a:xfrm>
            <a:off x="5651165" y="4382059"/>
            <a:ext cx="1120348" cy="260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10</a:t>
            </a: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 млн USD </a:t>
            </a:r>
          </a:p>
          <a:p>
            <a:pPr algn="ctr"/>
            <a:r>
              <a:rPr lang="ru-RU" sz="850" noProof="0" dirty="0">
                <a:solidFill>
                  <a:srgbClr val="64748B"/>
                </a:solidFill>
                <a:latin typeface="Inter Medium"/>
              </a:rPr>
              <a:t>поддержка ЭКА</a:t>
            </a:r>
          </a:p>
        </p:txBody>
      </p:sp>
      <p:sp>
        <p:nvSpPr>
          <p:cNvPr id="71" name="Text 12">
            <a:extLst>
              <a:ext uri="{FF2B5EF4-FFF2-40B4-BE49-F238E27FC236}">
                <a16:creationId xmlns:a16="http://schemas.microsoft.com/office/drawing/2014/main" id="{D9949AAB-8290-022D-D617-EF6E5BBEA90B}"/>
              </a:ext>
            </a:extLst>
          </p:cNvPr>
          <p:cNvSpPr/>
          <p:nvPr/>
        </p:nvSpPr>
        <p:spPr>
          <a:xfrm>
            <a:off x="6866313" y="4224343"/>
            <a:ext cx="1177912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$604 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несырьевой экспорт РК</a:t>
            </a:r>
            <a:endParaRPr lang="ru-RU" sz="850" dirty="0">
              <a:latin typeface="Inter Medium"/>
            </a:endParaRPr>
          </a:p>
        </p:txBody>
      </p:sp>
      <p:sp>
        <p:nvSpPr>
          <p:cNvPr id="72" name="Семиугольник 71">
            <a:extLst>
              <a:ext uri="{FF2B5EF4-FFF2-40B4-BE49-F238E27FC236}">
                <a16:creationId xmlns:a16="http://schemas.microsoft.com/office/drawing/2014/main" id="{96606026-4DE8-DE75-A0DF-67EE66183BBB}"/>
              </a:ext>
            </a:extLst>
          </p:cNvPr>
          <p:cNvSpPr/>
          <p:nvPr/>
        </p:nvSpPr>
        <p:spPr>
          <a:xfrm>
            <a:off x="7667347" y="3806582"/>
            <a:ext cx="528170" cy="429819"/>
          </a:xfrm>
          <a:prstGeom prst="heptagon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Inter Medium"/>
              </a:rPr>
              <a:t>22</a:t>
            </a:r>
          </a:p>
        </p:txBody>
      </p:sp>
      <p:sp>
        <p:nvSpPr>
          <p:cNvPr id="74" name="Text 12">
            <a:extLst>
              <a:ext uri="{FF2B5EF4-FFF2-40B4-BE49-F238E27FC236}">
                <a16:creationId xmlns:a16="http://schemas.microsoft.com/office/drawing/2014/main" id="{DE5DA613-64C1-F452-8C49-6B923D936ED6}"/>
              </a:ext>
            </a:extLst>
          </p:cNvPr>
          <p:cNvSpPr/>
          <p:nvPr/>
        </p:nvSpPr>
        <p:spPr>
          <a:xfrm>
            <a:off x="8360217" y="4185826"/>
            <a:ext cx="1037634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$545 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товарооборот</a:t>
            </a:r>
            <a:endParaRPr lang="ru-RU" sz="850" dirty="0">
              <a:latin typeface="Inter Medium"/>
            </a:endParaRPr>
          </a:p>
        </p:txBody>
      </p:sp>
      <p:sp>
        <p:nvSpPr>
          <p:cNvPr id="75" name="Text 14">
            <a:extLst>
              <a:ext uri="{FF2B5EF4-FFF2-40B4-BE49-F238E27FC236}">
                <a16:creationId xmlns:a16="http://schemas.microsoft.com/office/drawing/2014/main" id="{C4803BE6-98B2-F466-AB41-769A0FB0420D}"/>
              </a:ext>
            </a:extLst>
          </p:cNvPr>
          <p:cNvSpPr/>
          <p:nvPr/>
        </p:nvSpPr>
        <p:spPr>
          <a:xfrm>
            <a:off x="9459468" y="4329297"/>
            <a:ext cx="1120348" cy="260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</a:t>
            </a:r>
            <a:r>
              <a:rPr lang="ru-RU" sz="1400" b="1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0,7</a:t>
            </a: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 млн USD </a:t>
            </a:r>
          </a:p>
          <a:p>
            <a:pPr algn="ctr"/>
            <a:r>
              <a:rPr lang="ru-RU" sz="850" noProof="0" dirty="0">
                <a:solidFill>
                  <a:srgbClr val="64748B"/>
                </a:solidFill>
                <a:latin typeface="Inter Medium"/>
              </a:rPr>
              <a:t>поддержка ЭКА</a:t>
            </a:r>
          </a:p>
        </p:txBody>
      </p:sp>
      <p:sp>
        <p:nvSpPr>
          <p:cNvPr id="76" name="Text 12">
            <a:extLst>
              <a:ext uri="{FF2B5EF4-FFF2-40B4-BE49-F238E27FC236}">
                <a16:creationId xmlns:a16="http://schemas.microsoft.com/office/drawing/2014/main" id="{FDC63484-30FF-231C-7A5E-3FB78794B905}"/>
              </a:ext>
            </a:extLst>
          </p:cNvPr>
          <p:cNvSpPr/>
          <p:nvPr/>
        </p:nvSpPr>
        <p:spPr>
          <a:xfrm>
            <a:off x="10680193" y="4185826"/>
            <a:ext cx="1177912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$313 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несырьевой экспорт РК</a:t>
            </a:r>
            <a:endParaRPr lang="ru-RU" sz="850" dirty="0">
              <a:latin typeface="Inter Medium"/>
            </a:endParaRPr>
          </a:p>
        </p:txBody>
      </p:sp>
      <p:sp>
        <p:nvSpPr>
          <p:cNvPr id="77" name="Семиугольник 76">
            <a:extLst>
              <a:ext uri="{FF2B5EF4-FFF2-40B4-BE49-F238E27FC236}">
                <a16:creationId xmlns:a16="http://schemas.microsoft.com/office/drawing/2014/main" id="{613A8A8B-0EDF-5291-F3AA-9679FB315DED}"/>
              </a:ext>
            </a:extLst>
          </p:cNvPr>
          <p:cNvSpPr/>
          <p:nvPr/>
        </p:nvSpPr>
        <p:spPr>
          <a:xfrm>
            <a:off x="11532613" y="3787738"/>
            <a:ext cx="528170" cy="429819"/>
          </a:xfrm>
          <a:prstGeom prst="heptagon">
            <a:avLst/>
          </a:prstGeom>
          <a:solidFill>
            <a:srgbClr val="008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Inter Medium"/>
              </a:rPr>
              <a:t>20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7F8FA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A4F35F1-770A-DFEA-9DAB-523F06CECC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1">
            <a:extLst>
              <a:ext uri="{FF2B5EF4-FFF2-40B4-BE49-F238E27FC236}">
                <a16:creationId xmlns:a16="http://schemas.microsoft.com/office/drawing/2014/main" id="{5141F60F-5120-AE2B-C6AF-2F55C44151D3}"/>
              </a:ext>
            </a:extLst>
          </p:cNvPr>
          <p:cNvSpPr/>
          <p:nvPr/>
        </p:nvSpPr>
        <p:spPr>
          <a:xfrm>
            <a:off x="2597761" y="412181"/>
            <a:ext cx="7708289" cy="4114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2400" b="1" noProof="0" dirty="0">
                <a:solidFill>
                  <a:srgbClr val="008000"/>
                </a:solidFill>
                <a:latin typeface="Inter Medium"/>
                <a:ea typeface="Arial" pitchFamily="34" charset="-122"/>
                <a:cs typeface="Arial" pitchFamily="34" charset="-120"/>
              </a:rPr>
              <a:t>11 РЫНКОВ ВЫСОКОГО ЭКСПОРТНОГО ИНТЕРЕСА (1/2)</a:t>
            </a:r>
            <a:endParaRPr lang="ru-RU" sz="2400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45E76B61-C688-ED8B-E460-8D2C2121ADF9}"/>
              </a:ext>
            </a:extLst>
          </p:cNvPr>
          <p:cNvSpPr/>
          <p:nvPr/>
        </p:nvSpPr>
        <p:spPr>
          <a:xfrm>
            <a:off x="665986" y="918929"/>
            <a:ext cx="11064240" cy="0"/>
          </a:xfrm>
          <a:prstGeom prst="line">
            <a:avLst/>
          </a:prstGeom>
          <a:noFill/>
          <a:ln w="12700">
            <a:solidFill>
              <a:srgbClr val="D9E2EC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87A972FD-1A1E-1910-6027-139827BE5841}"/>
              </a:ext>
            </a:extLst>
          </p:cNvPr>
          <p:cNvSpPr/>
          <p:nvPr/>
        </p:nvSpPr>
        <p:spPr>
          <a:xfrm>
            <a:off x="702425" y="1536243"/>
            <a:ext cx="3493008" cy="2007648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F1BC5368-F44D-75E2-C976-A38FA7C7EF49}"/>
              </a:ext>
            </a:extLst>
          </p:cNvPr>
          <p:cNvSpPr/>
          <p:nvPr/>
        </p:nvSpPr>
        <p:spPr>
          <a:xfrm>
            <a:off x="1689949" y="1475224"/>
            <a:ext cx="1440000" cy="256032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 w="12700">
            <a:solidFill>
              <a:srgbClr val="00CC99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9" name="Text 7">
            <a:extLst>
              <a:ext uri="{FF2B5EF4-FFF2-40B4-BE49-F238E27FC236}">
                <a16:creationId xmlns:a16="http://schemas.microsoft.com/office/drawing/2014/main" id="{D795110F-B466-6DD2-850C-358132C7D0B6}"/>
              </a:ext>
            </a:extLst>
          </p:cNvPr>
          <p:cNvSpPr/>
          <p:nvPr/>
        </p:nvSpPr>
        <p:spPr>
          <a:xfrm>
            <a:off x="1893435" y="1502559"/>
            <a:ext cx="102412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ТУРЦИЯ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17" name="Text 15">
            <a:extLst>
              <a:ext uri="{FF2B5EF4-FFF2-40B4-BE49-F238E27FC236}">
                <a16:creationId xmlns:a16="http://schemas.microsoft.com/office/drawing/2014/main" id="{15E0660B-FAA9-F567-0A89-55CD12E95C52}"/>
              </a:ext>
            </a:extLst>
          </p:cNvPr>
          <p:cNvSpPr/>
          <p:nvPr/>
        </p:nvSpPr>
        <p:spPr>
          <a:xfrm>
            <a:off x="780981" y="2477574"/>
            <a:ext cx="3317730" cy="9189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Tx/>
              <a:buChar char="-"/>
            </a:pPr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Член ВТО, </a:t>
            </a:r>
            <a:r>
              <a:rPr lang="ru-RU" sz="1000" noProof="0" dirty="0">
                <a:solidFill>
                  <a:srgbClr val="334155"/>
                </a:solidFill>
                <a:latin typeface="Inter Medium"/>
                <a:sym typeface="Aileron Light"/>
              </a:rPr>
              <a:t>высокие тарифы в АПК, нетарифные барьеры;</a:t>
            </a:r>
          </a:p>
          <a:p>
            <a:pPr marL="171450" indent="-171450">
              <a:buFontTx/>
              <a:buChar char="-"/>
            </a:pPr>
            <a:r>
              <a:rPr lang="ru-RU" sz="1000" noProof="0" dirty="0">
                <a:solidFill>
                  <a:srgbClr val="334155"/>
                </a:solidFill>
                <a:latin typeface="Inter Medium"/>
                <a:sym typeface="Aileron Light"/>
              </a:rPr>
              <a:t>Нет границы, логистика через</a:t>
            </a:r>
            <a:r>
              <a:rPr lang="ru-RU" sz="1000" dirty="0">
                <a:solidFill>
                  <a:srgbClr val="334155"/>
                </a:solidFill>
                <a:latin typeface="Inter Medium"/>
                <a:sym typeface="Aileron Light"/>
              </a:rPr>
              <a:t> </a:t>
            </a:r>
            <a:r>
              <a:rPr lang="ru-RU" sz="1000" noProof="0" dirty="0">
                <a:solidFill>
                  <a:srgbClr val="334155"/>
                </a:solidFill>
                <a:latin typeface="Inter Medium"/>
                <a:sym typeface="Aileron Light"/>
              </a:rPr>
              <a:t>Азербайджан и Грузию</a:t>
            </a:r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Приемлемая правовая среда - у</a:t>
            </a:r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частник Нью-Йоркской конвенции;</a:t>
            </a:r>
          </a:p>
          <a:p>
            <a:pPr marL="171450" indent="-171450">
              <a:buFontTx/>
              <a:buChar char="-"/>
            </a:pPr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Риск-профиль: средний (ОЭСР 5), рейтинг ВВ</a:t>
            </a:r>
            <a:r>
              <a:rPr lang="ru-RU" sz="1000" dirty="0">
                <a:solidFill>
                  <a:srgbClr val="334155"/>
                </a:solidFill>
                <a:latin typeface="Inter Medium"/>
              </a:rPr>
              <a:t>-</a:t>
            </a:r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Экономика: </a:t>
            </a:r>
            <a:r>
              <a:rPr lang="ru-RU" sz="1000" noProof="0" dirty="0">
                <a:solidFill>
                  <a:srgbClr val="334155"/>
                </a:solidFill>
                <a:latin typeface="Inter Medium"/>
              </a:rPr>
              <a:t>ВВП +4,6%, высокая инфляция 62%. </a:t>
            </a:r>
          </a:p>
          <a:p>
            <a:pPr marL="171450" indent="-171450">
              <a:buFontTx/>
              <a:buChar char="-"/>
            </a:pPr>
            <a:endParaRPr lang="ru-RU" sz="1000" noProof="0" dirty="0">
              <a:latin typeface="Inter Medium"/>
            </a:endParaRPr>
          </a:p>
        </p:txBody>
      </p:sp>
      <p:sp>
        <p:nvSpPr>
          <p:cNvPr id="29" name="Shape 27">
            <a:extLst>
              <a:ext uri="{FF2B5EF4-FFF2-40B4-BE49-F238E27FC236}">
                <a16:creationId xmlns:a16="http://schemas.microsoft.com/office/drawing/2014/main" id="{52C0AE96-CD1A-F0F5-BE74-8421BEF3552B}"/>
              </a:ext>
            </a:extLst>
          </p:cNvPr>
          <p:cNvSpPr/>
          <p:nvPr/>
        </p:nvSpPr>
        <p:spPr>
          <a:xfrm>
            <a:off x="8365097" y="1536244"/>
            <a:ext cx="3493008" cy="2007648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0" name="Shape 28">
            <a:extLst>
              <a:ext uri="{FF2B5EF4-FFF2-40B4-BE49-F238E27FC236}">
                <a16:creationId xmlns:a16="http://schemas.microsoft.com/office/drawing/2014/main" id="{240EE648-F651-42AA-F3BA-EC27D54A0C84}"/>
              </a:ext>
            </a:extLst>
          </p:cNvPr>
          <p:cNvSpPr/>
          <p:nvPr/>
        </p:nvSpPr>
        <p:spPr>
          <a:xfrm>
            <a:off x="9393977" y="1473065"/>
            <a:ext cx="1440000" cy="256032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 w="12700">
            <a:solidFill>
              <a:srgbClr val="009999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B01CA41A-25F3-E9EA-6F20-2C78993220F2}"/>
              </a:ext>
            </a:extLst>
          </p:cNvPr>
          <p:cNvSpPr/>
          <p:nvPr/>
        </p:nvSpPr>
        <p:spPr>
          <a:xfrm>
            <a:off x="9461788" y="1491608"/>
            <a:ext cx="134416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БЕЛАРУСЬ</a:t>
            </a:r>
          </a:p>
        </p:txBody>
      </p:sp>
      <p:sp>
        <p:nvSpPr>
          <p:cNvPr id="40" name="Shape 38">
            <a:extLst>
              <a:ext uri="{FF2B5EF4-FFF2-40B4-BE49-F238E27FC236}">
                <a16:creationId xmlns:a16="http://schemas.microsoft.com/office/drawing/2014/main" id="{2E353DBD-4981-30F9-A607-66BC7E89345B}"/>
              </a:ext>
            </a:extLst>
          </p:cNvPr>
          <p:cNvSpPr/>
          <p:nvPr/>
        </p:nvSpPr>
        <p:spPr>
          <a:xfrm>
            <a:off x="687840" y="4116637"/>
            <a:ext cx="3493008" cy="2066682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41" name="Shape 39">
            <a:extLst>
              <a:ext uri="{FF2B5EF4-FFF2-40B4-BE49-F238E27FC236}">
                <a16:creationId xmlns:a16="http://schemas.microsoft.com/office/drawing/2014/main" id="{EE7E52E0-6DD1-E266-71EA-8892F34634BB}"/>
              </a:ext>
            </a:extLst>
          </p:cNvPr>
          <p:cNvSpPr/>
          <p:nvPr/>
        </p:nvSpPr>
        <p:spPr>
          <a:xfrm>
            <a:off x="1562936" y="4005565"/>
            <a:ext cx="1440000" cy="255600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 w="12700">
            <a:solidFill>
              <a:srgbClr val="009999"/>
            </a:solidFill>
            <a:prstDash val="solid"/>
          </a:ln>
        </p:spPr>
        <p:txBody>
          <a:bodyPr/>
          <a:lstStyle/>
          <a:p>
            <a:endParaRPr lang="ru-RU" noProof="0" dirty="0">
              <a:solidFill>
                <a:srgbClr val="008000"/>
              </a:solidFill>
              <a:latin typeface="Inter Medium"/>
            </a:endParaRPr>
          </a:p>
        </p:txBody>
      </p:sp>
      <p:sp>
        <p:nvSpPr>
          <p:cNvPr id="42" name="Text 40">
            <a:extLst>
              <a:ext uri="{FF2B5EF4-FFF2-40B4-BE49-F238E27FC236}">
                <a16:creationId xmlns:a16="http://schemas.microsoft.com/office/drawing/2014/main" id="{514613D4-DB12-443D-7F6C-B659DD92946E}"/>
              </a:ext>
            </a:extLst>
          </p:cNvPr>
          <p:cNvSpPr/>
          <p:nvPr/>
        </p:nvSpPr>
        <p:spPr>
          <a:xfrm>
            <a:off x="1596422" y="4019690"/>
            <a:ext cx="134416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ПОЛЬША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44" name="Text 42">
            <a:extLst>
              <a:ext uri="{FF2B5EF4-FFF2-40B4-BE49-F238E27FC236}">
                <a16:creationId xmlns:a16="http://schemas.microsoft.com/office/drawing/2014/main" id="{64E02765-8C87-33A3-CFEA-F8470930AF5C}"/>
              </a:ext>
            </a:extLst>
          </p:cNvPr>
          <p:cNvSpPr/>
          <p:nvPr/>
        </p:nvSpPr>
        <p:spPr>
          <a:xfrm>
            <a:off x="3129949" y="4272085"/>
            <a:ext cx="7498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22 балла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51" name="Shape 49">
            <a:extLst>
              <a:ext uri="{FF2B5EF4-FFF2-40B4-BE49-F238E27FC236}">
                <a16:creationId xmlns:a16="http://schemas.microsoft.com/office/drawing/2014/main" id="{CC09AF75-EDB2-B096-C944-E4D0B20F8E9A}"/>
              </a:ext>
            </a:extLst>
          </p:cNvPr>
          <p:cNvSpPr/>
          <p:nvPr/>
        </p:nvSpPr>
        <p:spPr>
          <a:xfrm>
            <a:off x="4520980" y="4098403"/>
            <a:ext cx="3493008" cy="2084916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2" name="Shape 50">
            <a:extLst>
              <a:ext uri="{FF2B5EF4-FFF2-40B4-BE49-F238E27FC236}">
                <a16:creationId xmlns:a16="http://schemas.microsoft.com/office/drawing/2014/main" id="{B6B5BD9E-46D6-FFDF-0879-66D0EA068234}"/>
              </a:ext>
            </a:extLst>
          </p:cNvPr>
          <p:cNvSpPr/>
          <p:nvPr/>
        </p:nvSpPr>
        <p:spPr>
          <a:xfrm>
            <a:off x="5417714" y="4016831"/>
            <a:ext cx="1440000" cy="256032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 w="12700">
            <a:noFill/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53" name="Text 51">
            <a:extLst>
              <a:ext uri="{FF2B5EF4-FFF2-40B4-BE49-F238E27FC236}">
                <a16:creationId xmlns:a16="http://schemas.microsoft.com/office/drawing/2014/main" id="{B2FE8378-AD31-A9B7-3F28-F8FB01461CC5}"/>
              </a:ext>
            </a:extLst>
          </p:cNvPr>
          <p:cNvSpPr/>
          <p:nvPr/>
        </p:nvSpPr>
        <p:spPr>
          <a:xfrm>
            <a:off x="5491247" y="4019690"/>
            <a:ext cx="1302189" cy="24057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ГЕРМАНИЯ</a:t>
            </a:r>
            <a:endParaRPr lang="ru-RU" sz="900" noProof="0" dirty="0">
              <a:latin typeface="Inter Medium"/>
            </a:endParaRPr>
          </a:p>
        </p:txBody>
      </p:sp>
      <p:pic>
        <p:nvPicPr>
          <p:cNvPr id="73" name="Рисунок 72" descr="Изображение выглядит как Шрифт, снимок экрана, текст, логотип  Содержимое, созданное искусственным интеллектом, может быть неверным.">
            <a:extLst>
              <a:ext uri="{FF2B5EF4-FFF2-40B4-BE49-F238E27FC236}">
                <a16:creationId xmlns:a16="http://schemas.microsoft.com/office/drawing/2014/main" id="{5A03FBFE-203D-F78D-BACF-972169D72BF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84" y="81694"/>
            <a:ext cx="2163034" cy="537121"/>
          </a:xfrm>
          <a:prstGeom prst="rect">
            <a:avLst/>
          </a:prstGeom>
        </p:spPr>
      </p:pic>
      <p:sp>
        <p:nvSpPr>
          <p:cNvPr id="80" name="Text 15">
            <a:extLst>
              <a:ext uri="{FF2B5EF4-FFF2-40B4-BE49-F238E27FC236}">
                <a16:creationId xmlns:a16="http://schemas.microsoft.com/office/drawing/2014/main" id="{3C3ED774-686D-30B1-1132-C597C759A747}"/>
              </a:ext>
            </a:extLst>
          </p:cNvPr>
          <p:cNvSpPr/>
          <p:nvPr/>
        </p:nvSpPr>
        <p:spPr>
          <a:xfrm>
            <a:off x="8539561" y="2229334"/>
            <a:ext cx="3327586" cy="12854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Режим свободной торговли ЕАЭС;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Нет границы, развитые транспортные коридоры;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Благоприятная правовая среда (Минская, Кишинёвская, Нью-Йоркская конвенций);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Риск-профиль: высокий (ОЭСР 7); рейтинги отозваны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Макроэкономика под давлением санкций</a:t>
            </a:r>
          </a:p>
        </p:txBody>
      </p:sp>
      <p:sp>
        <p:nvSpPr>
          <p:cNvPr id="82" name="Text 15">
            <a:extLst>
              <a:ext uri="{FF2B5EF4-FFF2-40B4-BE49-F238E27FC236}">
                <a16:creationId xmlns:a16="http://schemas.microsoft.com/office/drawing/2014/main" id="{21E25D48-D7BB-D2A3-F739-7A749A269760}"/>
              </a:ext>
            </a:extLst>
          </p:cNvPr>
          <p:cNvSpPr/>
          <p:nvPr/>
        </p:nvSpPr>
        <p:spPr>
          <a:xfrm>
            <a:off x="740525" y="4960224"/>
            <a:ext cx="3416077" cy="11392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Режим ВТО (тарифы от 5 до 10%), нетарифные барьеры ЕС;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Нет границы нет, мультимодальная логистика;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Умеренная правовая среда (Нью-Йоркская конвенция);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Риск-профиль: низкий (ОЭСР 1), рейтинг А-;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Благоприятная макроэкономическая среда</a:t>
            </a:r>
            <a:endParaRPr lang="ru-RU" sz="1000" dirty="0">
              <a:latin typeface="Inter Medium"/>
            </a:endParaRPr>
          </a:p>
        </p:txBody>
      </p:sp>
      <p:sp>
        <p:nvSpPr>
          <p:cNvPr id="84" name="Text 15">
            <a:extLst>
              <a:ext uri="{FF2B5EF4-FFF2-40B4-BE49-F238E27FC236}">
                <a16:creationId xmlns:a16="http://schemas.microsoft.com/office/drawing/2014/main" id="{9D49A703-CFF9-7555-C67F-C30CBEF747DD}"/>
              </a:ext>
            </a:extLst>
          </p:cNvPr>
          <p:cNvSpPr/>
          <p:nvPr/>
        </p:nvSpPr>
        <p:spPr>
          <a:xfrm>
            <a:off x="4674454" y="4897024"/>
            <a:ext cx="3341197" cy="123688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Торговый режим ВТО, высокие барьеры для АПК, регуляторные барьеры ЕС;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Нет границы, мультимодальный маршрут;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Умеренная правовая среда (Нью-Йоркская конвенция);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Риск-профиль: низкий (ОЭСР 1), рейтинг AAA;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Благоприятная макроэкономическая среда</a:t>
            </a:r>
          </a:p>
        </p:txBody>
      </p:sp>
      <p:sp>
        <p:nvSpPr>
          <p:cNvPr id="87" name="Text 2">
            <a:extLst>
              <a:ext uri="{FF2B5EF4-FFF2-40B4-BE49-F238E27FC236}">
                <a16:creationId xmlns:a16="http://schemas.microsoft.com/office/drawing/2014/main" id="{8E76A1A9-3F9E-B1D0-C3D6-1E20AC11BA48}"/>
              </a:ext>
            </a:extLst>
          </p:cNvPr>
          <p:cNvSpPr/>
          <p:nvPr/>
        </p:nvSpPr>
        <p:spPr>
          <a:xfrm>
            <a:off x="612569" y="6352926"/>
            <a:ext cx="6995160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r>
              <a:rPr lang="kk-KZ" sz="1100" i="1" dirty="0">
                <a:latin typeface="Inter Medium"/>
              </a:rPr>
              <a:t>Показатели</a:t>
            </a:r>
            <a:r>
              <a:rPr lang="ru-RU" sz="1100" i="1" noProof="0" dirty="0">
                <a:latin typeface="Inter Medium"/>
              </a:rPr>
              <a:t> приведены как средние значения за 2022- 2024/2025 гг.</a:t>
            </a:r>
          </a:p>
        </p:txBody>
      </p:sp>
      <p:sp>
        <p:nvSpPr>
          <p:cNvPr id="72" name="Text 2">
            <a:extLst>
              <a:ext uri="{FF2B5EF4-FFF2-40B4-BE49-F238E27FC236}">
                <a16:creationId xmlns:a16="http://schemas.microsoft.com/office/drawing/2014/main" id="{5063CBBD-DA01-4AD3-524D-5314A0C6BC6D}"/>
              </a:ext>
            </a:extLst>
          </p:cNvPr>
          <p:cNvSpPr/>
          <p:nvPr/>
        </p:nvSpPr>
        <p:spPr>
          <a:xfrm>
            <a:off x="2063704" y="912805"/>
            <a:ext cx="7478683" cy="3108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>
              <a:buNone/>
            </a:pPr>
            <a:r>
              <a:rPr lang="ru-RU" sz="1100" b="1" noProof="0" dirty="0">
                <a:solidFill>
                  <a:srgbClr val="BFA056"/>
                </a:solidFill>
                <a:latin typeface="Inter Medium"/>
                <a:cs typeface="Arial" pitchFamily="34" charset="-120"/>
              </a:rPr>
              <a:t>Требуют дифференцированной модели работы: от выборочного сопровождения до развития через хабы и партнёрства</a:t>
            </a:r>
          </a:p>
        </p:txBody>
      </p:sp>
      <p:sp>
        <p:nvSpPr>
          <p:cNvPr id="93" name="Shape 38">
            <a:extLst>
              <a:ext uri="{FF2B5EF4-FFF2-40B4-BE49-F238E27FC236}">
                <a16:creationId xmlns:a16="http://schemas.microsoft.com/office/drawing/2014/main" id="{54E70821-9221-579A-5ECE-ADF03B5F1A19}"/>
              </a:ext>
            </a:extLst>
          </p:cNvPr>
          <p:cNvSpPr/>
          <p:nvPr/>
        </p:nvSpPr>
        <p:spPr>
          <a:xfrm>
            <a:off x="8380890" y="4109909"/>
            <a:ext cx="3466407" cy="2084916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94" name="Shape 39">
            <a:extLst>
              <a:ext uri="{FF2B5EF4-FFF2-40B4-BE49-F238E27FC236}">
                <a16:creationId xmlns:a16="http://schemas.microsoft.com/office/drawing/2014/main" id="{709071C4-719E-3325-9E2A-2427F14F51C3}"/>
              </a:ext>
            </a:extLst>
          </p:cNvPr>
          <p:cNvSpPr/>
          <p:nvPr/>
        </p:nvSpPr>
        <p:spPr>
          <a:xfrm>
            <a:off x="9312157" y="3996994"/>
            <a:ext cx="1440000" cy="256032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 w="12700">
            <a:solidFill>
              <a:srgbClr val="009999"/>
            </a:solidFill>
            <a:prstDash val="solid"/>
          </a:ln>
        </p:spPr>
        <p:txBody>
          <a:bodyPr/>
          <a:lstStyle/>
          <a:p>
            <a:endParaRPr lang="ru-RU" noProof="0" dirty="0">
              <a:latin typeface="Inter Medium"/>
            </a:endParaRPr>
          </a:p>
        </p:txBody>
      </p:sp>
      <p:sp>
        <p:nvSpPr>
          <p:cNvPr id="95" name="Text 40">
            <a:extLst>
              <a:ext uri="{FF2B5EF4-FFF2-40B4-BE49-F238E27FC236}">
                <a16:creationId xmlns:a16="http://schemas.microsoft.com/office/drawing/2014/main" id="{C37472B4-DD7C-837E-AF30-EC2370A2C633}"/>
              </a:ext>
            </a:extLst>
          </p:cNvPr>
          <p:cNvSpPr/>
          <p:nvPr/>
        </p:nvSpPr>
        <p:spPr>
          <a:xfrm>
            <a:off x="9336982" y="4030080"/>
            <a:ext cx="1344168" cy="219456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ctr"/>
          <a:lstStyle/>
          <a:p>
            <a:pPr algn="ctr"/>
            <a:r>
              <a:rPr lang="ru-RU" sz="900" b="1" noProof="0" dirty="0">
                <a:solidFill>
                  <a:schemeClr val="bg1"/>
                </a:solidFill>
                <a:latin typeface="Inter Medium"/>
              </a:rPr>
              <a:t>ОАЭ</a:t>
            </a:r>
            <a:endParaRPr lang="ru-RU" sz="900" noProof="0" dirty="0">
              <a:solidFill>
                <a:schemeClr val="bg1"/>
              </a:solidFill>
              <a:latin typeface="Inter Medium"/>
            </a:endParaRPr>
          </a:p>
        </p:txBody>
      </p:sp>
      <p:sp>
        <p:nvSpPr>
          <p:cNvPr id="96" name="Text 42">
            <a:extLst>
              <a:ext uri="{FF2B5EF4-FFF2-40B4-BE49-F238E27FC236}">
                <a16:creationId xmlns:a16="http://schemas.microsoft.com/office/drawing/2014/main" id="{9295F324-3D30-5FE6-F6FF-5E8B7A007B61}"/>
              </a:ext>
            </a:extLst>
          </p:cNvPr>
          <p:cNvSpPr/>
          <p:nvPr/>
        </p:nvSpPr>
        <p:spPr>
          <a:xfrm>
            <a:off x="10833977" y="4265357"/>
            <a:ext cx="7498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noProof="0" dirty="0">
                <a:solidFill>
                  <a:srgbClr val="FFFFFF"/>
                </a:solidFill>
                <a:latin typeface="Inter Medium"/>
              </a:rPr>
              <a:t>22 балла</a:t>
            </a:r>
            <a:endParaRPr lang="ru-RU" sz="900" noProof="0" dirty="0">
              <a:latin typeface="Inter Medium"/>
            </a:endParaRPr>
          </a:p>
        </p:txBody>
      </p:sp>
      <p:sp>
        <p:nvSpPr>
          <p:cNvPr id="102" name="Text 15">
            <a:extLst>
              <a:ext uri="{FF2B5EF4-FFF2-40B4-BE49-F238E27FC236}">
                <a16:creationId xmlns:a16="http://schemas.microsoft.com/office/drawing/2014/main" id="{443595BE-FEFF-2934-7FA4-35673D29F88D}"/>
              </a:ext>
            </a:extLst>
          </p:cNvPr>
          <p:cNvSpPr/>
          <p:nvPr/>
        </p:nvSpPr>
        <p:spPr>
          <a:xfrm>
            <a:off x="8475102" y="4926185"/>
            <a:ext cx="3372195" cy="113119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Tx/>
              <a:buChar char="-"/>
            </a:pPr>
            <a:r>
              <a:rPr lang="kk-KZ" sz="1000" dirty="0">
                <a:solidFill>
                  <a:srgbClr val="334155"/>
                </a:solidFill>
                <a:latin typeface="Inter Medium"/>
              </a:rPr>
              <a:t>Режим </a:t>
            </a:r>
            <a:r>
              <a:rPr lang="ru-RU" sz="1000" dirty="0">
                <a:solidFill>
                  <a:srgbClr val="334155"/>
                </a:solidFill>
                <a:latin typeface="Inter Medium"/>
              </a:rPr>
              <a:t>Совета сотрудничества арабских государств Персидского залива (GCC);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Нет границы, финансово-логистический хаб;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Благоприятная правовая среда (Нью-Йоркская конвенция и Соглашение о взаимной правовой помощи);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Риск-профиль: низкий (ОЭСР 2), рейтинг  АА/Аа2;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Устойчивая макроэкономика</a:t>
            </a:r>
            <a:endParaRPr lang="en-US" sz="1000" dirty="0">
              <a:solidFill>
                <a:srgbClr val="334155"/>
              </a:solidFill>
              <a:latin typeface="Inter Medium"/>
            </a:endParaRP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Ключевой вход на рынки Ближнего Востока</a:t>
            </a:r>
          </a:p>
        </p:txBody>
      </p:sp>
      <p:sp>
        <p:nvSpPr>
          <p:cNvPr id="2" name="Text 12">
            <a:extLst>
              <a:ext uri="{FF2B5EF4-FFF2-40B4-BE49-F238E27FC236}">
                <a16:creationId xmlns:a16="http://schemas.microsoft.com/office/drawing/2014/main" id="{8BF0B89C-9694-A852-1312-216620F4CA90}"/>
              </a:ext>
            </a:extLst>
          </p:cNvPr>
          <p:cNvSpPr/>
          <p:nvPr/>
        </p:nvSpPr>
        <p:spPr>
          <a:xfrm>
            <a:off x="821713" y="1795943"/>
            <a:ext cx="822299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$5,4 млрд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товарооборот</a:t>
            </a:r>
            <a:endParaRPr lang="ru-RU" sz="850" dirty="0">
              <a:latin typeface="Inter Medium"/>
            </a:endParaRPr>
          </a:p>
        </p:txBody>
      </p:sp>
      <p:sp>
        <p:nvSpPr>
          <p:cNvPr id="4" name="Text 14">
            <a:extLst>
              <a:ext uri="{FF2B5EF4-FFF2-40B4-BE49-F238E27FC236}">
                <a16:creationId xmlns:a16="http://schemas.microsoft.com/office/drawing/2014/main" id="{FE02DC1C-7ACD-57CD-02B7-5A3AA953D2D8}"/>
              </a:ext>
            </a:extLst>
          </p:cNvPr>
          <p:cNvSpPr/>
          <p:nvPr/>
        </p:nvSpPr>
        <p:spPr>
          <a:xfrm>
            <a:off x="1838359" y="1957208"/>
            <a:ext cx="1120348" cy="260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$200 тыс. </a:t>
            </a:r>
          </a:p>
          <a:p>
            <a:pPr algn="ctr"/>
            <a:r>
              <a:rPr lang="ru-RU" sz="850" noProof="0" dirty="0">
                <a:solidFill>
                  <a:srgbClr val="64748B"/>
                </a:solidFill>
                <a:latin typeface="Inter Medium"/>
              </a:rPr>
              <a:t>поддержка ЭКА</a:t>
            </a:r>
          </a:p>
        </p:txBody>
      </p:sp>
      <p:sp>
        <p:nvSpPr>
          <p:cNvPr id="6" name="Text 12">
            <a:extLst>
              <a:ext uri="{FF2B5EF4-FFF2-40B4-BE49-F238E27FC236}">
                <a16:creationId xmlns:a16="http://schemas.microsoft.com/office/drawing/2014/main" id="{3E3D501E-0A98-164E-4ABB-6367056661FF}"/>
              </a:ext>
            </a:extLst>
          </p:cNvPr>
          <p:cNvSpPr/>
          <p:nvPr/>
        </p:nvSpPr>
        <p:spPr>
          <a:xfrm>
            <a:off x="3002936" y="1802390"/>
            <a:ext cx="1177912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$1,8 млрд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несырьевой экспорт РК</a:t>
            </a:r>
            <a:endParaRPr lang="ru-RU" sz="850" dirty="0">
              <a:latin typeface="Inter Medium"/>
            </a:endParaRPr>
          </a:p>
        </p:txBody>
      </p:sp>
      <p:sp>
        <p:nvSpPr>
          <p:cNvPr id="10" name="Семиугольник 9">
            <a:extLst>
              <a:ext uri="{FF2B5EF4-FFF2-40B4-BE49-F238E27FC236}">
                <a16:creationId xmlns:a16="http://schemas.microsoft.com/office/drawing/2014/main" id="{2E4C4964-19E0-3279-4177-46FB2398F96D}"/>
              </a:ext>
            </a:extLst>
          </p:cNvPr>
          <p:cNvSpPr/>
          <p:nvPr/>
        </p:nvSpPr>
        <p:spPr>
          <a:xfrm>
            <a:off x="3744069" y="1360680"/>
            <a:ext cx="528170" cy="429819"/>
          </a:xfrm>
          <a:prstGeom prst="heptagon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Inter Medium"/>
              </a:rPr>
              <a:t>18</a:t>
            </a:r>
          </a:p>
        </p:txBody>
      </p:sp>
      <p:sp>
        <p:nvSpPr>
          <p:cNvPr id="21" name="Семиугольник 20">
            <a:extLst>
              <a:ext uri="{FF2B5EF4-FFF2-40B4-BE49-F238E27FC236}">
                <a16:creationId xmlns:a16="http://schemas.microsoft.com/office/drawing/2014/main" id="{0352A8D1-E173-EAEB-8C32-BB56DAC246F1}"/>
              </a:ext>
            </a:extLst>
          </p:cNvPr>
          <p:cNvSpPr/>
          <p:nvPr/>
        </p:nvSpPr>
        <p:spPr>
          <a:xfrm>
            <a:off x="11466141" y="1381125"/>
            <a:ext cx="528170" cy="429819"/>
          </a:xfrm>
          <a:prstGeom prst="heptagon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Inter Medium"/>
              </a:rPr>
              <a:t>17</a:t>
            </a:r>
          </a:p>
        </p:txBody>
      </p:sp>
      <p:sp>
        <p:nvSpPr>
          <p:cNvPr id="22" name="Text 12">
            <a:extLst>
              <a:ext uri="{FF2B5EF4-FFF2-40B4-BE49-F238E27FC236}">
                <a16:creationId xmlns:a16="http://schemas.microsoft.com/office/drawing/2014/main" id="{88351DA2-BAB4-753C-AAA6-844B5F2161AE}"/>
              </a:ext>
            </a:extLst>
          </p:cNvPr>
          <p:cNvSpPr/>
          <p:nvPr/>
        </p:nvSpPr>
        <p:spPr>
          <a:xfrm>
            <a:off x="8435010" y="1778774"/>
            <a:ext cx="822299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 млрд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товарооборот</a:t>
            </a:r>
            <a:endParaRPr lang="ru-RU" sz="850" dirty="0">
              <a:latin typeface="Inter Medium"/>
            </a:endParaRPr>
          </a:p>
        </p:txBody>
      </p:sp>
      <p:sp>
        <p:nvSpPr>
          <p:cNvPr id="23" name="Text 14">
            <a:extLst>
              <a:ext uri="{FF2B5EF4-FFF2-40B4-BE49-F238E27FC236}">
                <a16:creationId xmlns:a16="http://schemas.microsoft.com/office/drawing/2014/main" id="{C3A5D49A-E46F-9974-ABB4-6E7C5922AF26}"/>
              </a:ext>
            </a:extLst>
          </p:cNvPr>
          <p:cNvSpPr/>
          <p:nvPr/>
        </p:nvSpPr>
        <p:spPr>
          <a:xfrm>
            <a:off x="9450323" y="1928996"/>
            <a:ext cx="1120348" cy="260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$637 тыс. </a:t>
            </a:r>
          </a:p>
          <a:p>
            <a:pPr algn="ctr"/>
            <a:r>
              <a:rPr lang="ru-RU" sz="850" noProof="0" dirty="0">
                <a:solidFill>
                  <a:srgbClr val="64748B"/>
                </a:solidFill>
                <a:latin typeface="Inter Medium"/>
              </a:rPr>
              <a:t>поддержка ЭКА</a:t>
            </a:r>
          </a:p>
        </p:txBody>
      </p:sp>
      <p:sp>
        <p:nvSpPr>
          <p:cNvPr id="24" name="Text 12">
            <a:extLst>
              <a:ext uri="{FF2B5EF4-FFF2-40B4-BE49-F238E27FC236}">
                <a16:creationId xmlns:a16="http://schemas.microsoft.com/office/drawing/2014/main" id="{60AE9E2E-A12D-389B-9B95-591BD0269A79}"/>
              </a:ext>
            </a:extLst>
          </p:cNvPr>
          <p:cNvSpPr/>
          <p:nvPr/>
        </p:nvSpPr>
        <p:spPr>
          <a:xfrm>
            <a:off x="10672712" y="1785318"/>
            <a:ext cx="1177912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$124 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несырьевой экспорт РК</a:t>
            </a:r>
            <a:endParaRPr lang="ru-RU" sz="850" dirty="0">
              <a:latin typeface="Inter Medium"/>
            </a:endParaRPr>
          </a:p>
        </p:txBody>
      </p:sp>
      <p:sp>
        <p:nvSpPr>
          <p:cNvPr id="26" name="Text 12">
            <a:extLst>
              <a:ext uri="{FF2B5EF4-FFF2-40B4-BE49-F238E27FC236}">
                <a16:creationId xmlns:a16="http://schemas.microsoft.com/office/drawing/2014/main" id="{7E4F062B-9CF3-4A4F-96E5-53A9E27141DA}"/>
              </a:ext>
            </a:extLst>
          </p:cNvPr>
          <p:cNvSpPr/>
          <p:nvPr/>
        </p:nvSpPr>
        <p:spPr>
          <a:xfrm>
            <a:off x="761931" y="4372237"/>
            <a:ext cx="822299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$1,2 млрд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товарооборот</a:t>
            </a:r>
            <a:endParaRPr lang="ru-RU" sz="850" dirty="0">
              <a:latin typeface="Inter Medium"/>
            </a:endParaRPr>
          </a:p>
        </p:txBody>
      </p:sp>
      <p:sp>
        <p:nvSpPr>
          <p:cNvPr id="27" name="Text 14">
            <a:extLst>
              <a:ext uri="{FF2B5EF4-FFF2-40B4-BE49-F238E27FC236}">
                <a16:creationId xmlns:a16="http://schemas.microsoft.com/office/drawing/2014/main" id="{21CCB85A-CB02-2F11-4A2E-EF562BC4BDDB}"/>
              </a:ext>
            </a:extLst>
          </p:cNvPr>
          <p:cNvSpPr/>
          <p:nvPr/>
        </p:nvSpPr>
        <p:spPr>
          <a:xfrm>
            <a:off x="1751716" y="4531935"/>
            <a:ext cx="1120348" cy="260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$875 тыс. </a:t>
            </a:r>
          </a:p>
          <a:p>
            <a:pPr algn="ctr"/>
            <a:r>
              <a:rPr lang="ru-RU" sz="850" noProof="0" dirty="0">
                <a:solidFill>
                  <a:srgbClr val="64748B"/>
                </a:solidFill>
                <a:latin typeface="Inter Medium"/>
              </a:rPr>
              <a:t>поддержка ЭКА</a:t>
            </a:r>
          </a:p>
        </p:txBody>
      </p:sp>
      <p:sp>
        <p:nvSpPr>
          <p:cNvPr id="28" name="Text 12">
            <a:extLst>
              <a:ext uri="{FF2B5EF4-FFF2-40B4-BE49-F238E27FC236}">
                <a16:creationId xmlns:a16="http://schemas.microsoft.com/office/drawing/2014/main" id="{8E5C7792-5D8E-81D7-32E4-75A4FCB7672D}"/>
              </a:ext>
            </a:extLst>
          </p:cNvPr>
          <p:cNvSpPr/>
          <p:nvPr/>
        </p:nvSpPr>
        <p:spPr>
          <a:xfrm>
            <a:off x="2940590" y="4372237"/>
            <a:ext cx="1177912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$94 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несырьевой экспорт РК</a:t>
            </a:r>
            <a:endParaRPr lang="ru-RU" sz="850" dirty="0">
              <a:latin typeface="Inter Medium"/>
            </a:endParaRPr>
          </a:p>
        </p:txBody>
      </p:sp>
      <p:sp>
        <p:nvSpPr>
          <p:cNvPr id="32" name="Text 12">
            <a:extLst>
              <a:ext uri="{FF2B5EF4-FFF2-40B4-BE49-F238E27FC236}">
                <a16:creationId xmlns:a16="http://schemas.microsoft.com/office/drawing/2014/main" id="{6506586B-2D76-3ABB-CC66-8BBC6E096593}"/>
              </a:ext>
            </a:extLst>
          </p:cNvPr>
          <p:cNvSpPr/>
          <p:nvPr/>
        </p:nvSpPr>
        <p:spPr>
          <a:xfrm>
            <a:off x="4629294" y="4362282"/>
            <a:ext cx="822299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$4,2 млрд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товарооборот</a:t>
            </a:r>
            <a:endParaRPr lang="ru-RU" sz="850" dirty="0">
              <a:latin typeface="Inter Medium"/>
            </a:endParaRPr>
          </a:p>
        </p:txBody>
      </p:sp>
      <p:sp>
        <p:nvSpPr>
          <p:cNvPr id="33" name="Text 14">
            <a:extLst>
              <a:ext uri="{FF2B5EF4-FFF2-40B4-BE49-F238E27FC236}">
                <a16:creationId xmlns:a16="http://schemas.microsoft.com/office/drawing/2014/main" id="{A667A56D-3961-71AB-3262-5F98826976C4}"/>
              </a:ext>
            </a:extLst>
          </p:cNvPr>
          <p:cNvSpPr/>
          <p:nvPr/>
        </p:nvSpPr>
        <p:spPr>
          <a:xfrm>
            <a:off x="5673088" y="4512687"/>
            <a:ext cx="1120348" cy="260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 млн USD </a:t>
            </a:r>
          </a:p>
          <a:p>
            <a:pPr algn="ctr"/>
            <a:r>
              <a:rPr lang="ru-RU" sz="850" noProof="0" dirty="0">
                <a:solidFill>
                  <a:srgbClr val="64748B"/>
                </a:solidFill>
                <a:latin typeface="Inter Medium"/>
              </a:rPr>
              <a:t>поддержка ЭКА</a:t>
            </a:r>
          </a:p>
        </p:txBody>
      </p:sp>
      <p:sp>
        <p:nvSpPr>
          <p:cNvPr id="38" name="Text 12">
            <a:extLst>
              <a:ext uri="{FF2B5EF4-FFF2-40B4-BE49-F238E27FC236}">
                <a16:creationId xmlns:a16="http://schemas.microsoft.com/office/drawing/2014/main" id="{95DB31AE-5F8C-0884-A4EA-7D513623E420}"/>
              </a:ext>
            </a:extLst>
          </p:cNvPr>
          <p:cNvSpPr/>
          <p:nvPr/>
        </p:nvSpPr>
        <p:spPr>
          <a:xfrm>
            <a:off x="6836076" y="4372237"/>
            <a:ext cx="1177912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$110 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несырьевой экспорт РК</a:t>
            </a:r>
            <a:endParaRPr lang="ru-RU" sz="850" dirty="0">
              <a:latin typeface="Inter Medium"/>
            </a:endParaRPr>
          </a:p>
        </p:txBody>
      </p:sp>
      <p:sp>
        <p:nvSpPr>
          <p:cNvPr id="39" name="Семиугольник 38">
            <a:extLst>
              <a:ext uri="{FF2B5EF4-FFF2-40B4-BE49-F238E27FC236}">
                <a16:creationId xmlns:a16="http://schemas.microsoft.com/office/drawing/2014/main" id="{8CC6CDB9-A209-2A1F-C093-9805B8E6F681}"/>
              </a:ext>
            </a:extLst>
          </p:cNvPr>
          <p:cNvSpPr/>
          <p:nvPr/>
        </p:nvSpPr>
        <p:spPr>
          <a:xfrm>
            <a:off x="3769765" y="3914508"/>
            <a:ext cx="528170" cy="429819"/>
          </a:xfrm>
          <a:prstGeom prst="heptagon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Inter Medium"/>
              </a:rPr>
              <a:t>17</a:t>
            </a:r>
          </a:p>
        </p:txBody>
      </p:sp>
      <p:sp>
        <p:nvSpPr>
          <p:cNvPr id="43" name="Семиугольник 42">
            <a:extLst>
              <a:ext uri="{FF2B5EF4-FFF2-40B4-BE49-F238E27FC236}">
                <a16:creationId xmlns:a16="http://schemas.microsoft.com/office/drawing/2014/main" id="{C67F14B7-5027-725E-779E-2C75EFBD50C1}"/>
              </a:ext>
            </a:extLst>
          </p:cNvPr>
          <p:cNvSpPr/>
          <p:nvPr/>
        </p:nvSpPr>
        <p:spPr>
          <a:xfrm>
            <a:off x="7549584" y="3914508"/>
            <a:ext cx="528170" cy="429819"/>
          </a:xfrm>
          <a:prstGeom prst="heptagon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Inter Medium"/>
              </a:rPr>
              <a:t>17</a:t>
            </a:r>
          </a:p>
        </p:txBody>
      </p:sp>
      <p:sp>
        <p:nvSpPr>
          <p:cNvPr id="49" name="Text 12">
            <a:extLst>
              <a:ext uri="{FF2B5EF4-FFF2-40B4-BE49-F238E27FC236}">
                <a16:creationId xmlns:a16="http://schemas.microsoft.com/office/drawing/2014/main" id="{6F1A54A4-B07A-AE95-943C-0C73F8A7F9BC}"/>
              </a:ext>
            </a:extLst>
          </p:cNvPr>
          <p:cNvSpPr/>
          <p:nvPr/>
        </p:nvSpPr>
        <p:spPr>
          <a:xfrm>
            <a:off x="8503751" y="4344327"/>
            <a:ext cx="822299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$300 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товарооборот</a:t>
            </a:r>
            <a:endParaRPr lang="ru-RU" sz="850" dirty="0">
              <a:latin typeface="Inter Medium"/>
            </a:endParaRPr>
          </a:p>
        </p:txBody>
      </p:sp>
      <p:sp>
        <p:nvSpPr>
          <p:cNvPr id="50" name="Семиугольник 49">
            <a:extLst>
              <a:ext uri="{FF2B5EF4-FFF2-40B4-BE49-F238E27FC236}">
                <a16:creationId xmlns:a16="http://schemas.microsoft.com/office/drawing/2014/main" id="{640952C7-DAB9-615E-4343-C7AE30DF6858}"/>
              </a:ext>
            </a:extLst>
          </p:cNvPr>
          <p:cNvSpPr/>
          <p:nvPr/>
        </p:nvSpPr>
        <p:spPr>
          <a:xfrm>
            <a:off x="11407860" y="3914508"/>
            <a:ext cx="528170" cy="429819"/>
          </a:xfrm>
          <a:prstGeom prst="heptagon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Inter Medium"/>
              </a:rPr>
              <a:t>17</a:t>
            </a:r>
          </a:p>
        </p:txBody>
      </p:sp>
      <p:sp>
        <p:nvSpPr>
          <p:cNvPr id="54" name="Text 14">
            <a:extLst>
              <a:ext uri="{FF2B5EF4-FFF2-40B4-BE49-F238E27FC236}">
                <a16:creationId xmlns:a16="http://schemas.microsoft.com/office/drawing/2014/main" id="{08E1369D-7C67-D877-B785-385ABBF84CE0}"/>
              </a:ext>
            </a:extLst>
          </p:cNvPr>
          <p:cNvSpPr/>
          <p:nvPr/>
        </p:nvSpPr>
        <p:spPr>
          <a:xfrm>
            <a:off x="9483834" y="4512687"/>
            <a:ext cx="1120348" cy="260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</a:t>
            </a:r>
            <a:r>
              <a:rPr lang="en-US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3</a:t>
            </a: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 млн USD </a:t>
            </a:r>
          </a:p>
          <a:p>
            <a:pPr algn="ctr"/>
            <a:r>
              <a:rPr lang="ru-RU" sz="850" noProof="0" dirty="0">
                <a:solidFill>
                  <a:srgbClr val="64748B"/>
                </a:solidFill>
                <a:latin typeface="Inter Medium"/>
              </a:rPr>
              <a:t>поддержка ЭКА</a:t>
            </a:r>
          </a:p>
        </p:txBody>
      </p:sp>
      <p:sp>
        <p:nvSpPr>
          <p:cNvPr id="60" name="Text 12">
            <a:extLst>
              <a:ext uri="{FF2B5EF4-FFF2-40B4-BE49-F238E27FC236}">
                <a16:creationId xmlns:a16="http://schemas.microsoft.com/office/drawing/2014/main" id="{E1132D39-A2F2-CEFC-DD03-86C29FE006F0}"/>
              </a:ext>
            </a:extLst>
          </p:cNvPr>
          <p:cNvSpPr/>
          <p:nvPr/>
        </p:nvSpPr>
        <p:spPr>
          <a:xfrm>
            <a:off x="10681150" y="4344327"/>
            <a:ext cx="1177912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</a:t>
            </a:r>
            <a:r>
              <a:rPr lang="en-US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8</a:t>
            </a: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0 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несырьевой экспорт РК</a:t>
            </a:r>
            <a:endParaRPr lang="ru-RU" sz="850" dirty="0">
              <a:latin typeface="Inter Medium"/>
            </a:endParaRPr>
          </a:p>
        </p:txBody>
      </p:sp>
      <p:sp>
        <p:nvSpPr>
          <p:cNvPr id="12" name="Shape 16"/>
          <p:cNvSpPr/>
          <p:nvPr/>
        </p:nvSpPr>
        <p:spPr>
          <a:xfrm>
            <a:off x="4503561" y="1503935"/>
            <a:ext cx="3493008" cy="2042309"/>
          </a:xfrm>
          <a:prstGeom prst="roundRect">
            <a:avLst>
              <a:gd name="adj" fmla="val 6250"/>
            </a:avLst>
          </a:prstGeom>
          <a:solidFill>
            <a:srgbClr val="FFFFFF"/>
          </a:solidFill>
          <a:ln w="12700">
            <a:solidFill>
              <a:srgbClr val="D9E2EC"/>
            </a:solidFill>
            <a:prstDash val="solid"/>
          </a:ln>
          <a:effectLst>
            <a:outerShdw blurRad="19050" dist="12700" dir="2700000" algn="bl" rotWithShape="0">
              <a:srgbClr val="000000">
                <a:alpha val="12000"/>
              </a:srgbClr>
            </a:outerShdw>
          </a:effectLst>
        </p:spPr>
        <p:txBody>
          <a:bodyPr/>
          <a:lstStyle/>
          <a:p>
            <a:endParaRPr lang="ru-RU" dirty="0">
              <a:latin typeface="Inter Medium"/>
            </a:endParaRPr>
          </a:p>
        </p:txBody>
      </p:sp>
      <p:sp>
        <p:nvSpPr>
          <p:cNvPr id="13" name="Shape 17"/>
          <p:cNvSpPr/>
          <p:nvPr/>
        </p:nvSpPr>
        <p:spPr>
          <a:xfrm>
            <a:off x="5393645" y="1436989"/>
            <a:ext cx="1596044" cy="256032"/>
          </a:xfrm>
          <a:prstGeom prst="roundRect">
            <a:avLst>
              <a:gd name="adj" fmla="val 50000"/>
            </a:avLst>
          </a:prstGeom>
          <a:solidFill>
            <a:srgbClr val="009999"/>
          </a:solidFill>
          <a:ln w="12700">
            <a:solidFill>
              <a:srgbClr val="009999"/>
            </a:solidFill>
            <a:prstDash val="solid"/>
          </a:ln>
        </p:spPr>
        <p:txBody>
          <a:bodyPr/>
          <a:lstStyle/>
          <a:p>
            <a:endParaRPr lang="ru-RU" dirty="0">
              <a:latin typeface="Inter Medium"/>
            </a:endParaRPr>
          </a:p>
        </p:txBody>
      </p:sp>
      <p:sp>
        <p:nvSpPr>
          <p:cNvPr id="14" name="Text 18"/>
          <p:cNvSpPr/>
          <p:nvPr/>
        </p:nvSpPr>
        <p:spPr>
          <a:xfrm>
            <a:off x="5672745" y="1453921"/>
            <a:ext cx="102412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dirty="0">
                <a:solidFill>
                  <a:srgbClr val="FFFFFF"/>
                </a:solidFill>
                <a:latin typeface="Inter Medium"/>
              </a:rPr>
              <a:t>США</a:t>
            </a:r>
            <a:endParaRPr lang="ru-RU" sz="900" dirty="0">
              <a:latin typeface="Inter Medium"/>
            </a:endParaRPr>
          </a:p>
        </p:txBody>
      </p:sp>
      <p:sp>
        <p:nvSpPr>
          <p:cNvPr id="77" name="Text 20"/>
          <p:cNvSpPr/>
          <p:nvPr/>
        </p:nvSpPr>
        <p:spPr>
          <a:xfrm>
            <a:off x="6972441" y="1659384"/>
            <a:ext cx="749808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900" b="1" dirty="0">
                <a:solidFill>
                  <a:srgbClr val="FFFFFF"/>
                </a:solidFill>
                <a:latin typeface="Inter Medium"/>
              </a:rPr>
              <a:t>22 балла</a:t>
            </a:r>
            <a:endParaRPr lang="ru-RU" sz="900" dirty="0">
              <a:latin typeface="Inter Medium"/>
            </a:endParaRPr>
          </a:p>
        </p:txBody>
      </p:sp>
      <p:sp>
        <p:nvSpPr>
          <p:cNvPr id="15" name="Text 15"/>
          <p:cNvSpPr/>
          <p:nvPr/>
        </p:nvSpPr>
        <p:spPr>
          <a:xfrm>
            <a:off x="4589883" y="2300213"/>
            <a:ext cx="3431105" cy="124603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Торговый режим ВТО, нетарифные барьеры;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Общей границы нет, мульти модальные маршруты;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Благоприятная правовая среда (Нью-Йоркская конвенция, Договор о правовой помощи по УД 2015г.);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Риск-профиль: низкий (ОЭСР 1), рейтинг АА+ ;</a:t>
            </a:r>
          </a:p>
          <a:p>
            <a:pPr marL="171450" indent="-171450">
              <a:buFontTx/>
              <a:buChar char="-"/>
            </a:pPr>
            <a:r>
              <a:rPr lang="ru-RU" sz="1000" dirty="0">
                <a:solidFill>
                  <a:srgbClr val="334155"/>
                </a:solidFill>
                <a:latin typeface="Inter Medium"/>
              </a:rPr>
              <a:t>Устойчивая макроэкономика, инфляция на уровне 5%.</a:t>
            </a:r>
          </a:p>
        </p:txBody>
      </p:sp>
      <p:sp>
        <p:nvSpPr>
          <p:cNvPr id="16" name="Text 12">
            <a:extLst>
              <a:ext uri="{FF2B5EF4-FFF2-40B4-BE49-F238E27FC236}">
                <a16:creationId xmlns:a16="http://schemas.microsoft.com/office/drawing/2014/main" id="{4592D644-9B16-C610-11AA-5E5E260DB29B}"/>
              </a:ext>
            </a:extLst>
          </p:cNvPr>
          <p:cNvSpPr/>
          <p:nvPr/>
        </p:nvSpPr>
        <p:spPr>
          <a:xfrm>
            <a:off x="4650195" y="1757073"/>
            <a:ext cx="822299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$3,7 млрд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товарооборот</a:t>
            </a:r>
            <a:endParaRPr lang="ru-RU" sz="850" dirty="0">
              <a:latin typeface="Inter Medium"/>
            </a:endParaRPr>
          </a:p>
        </p:txBody>
      </p:sp>
      <p:sp>
        <p:nvSpPr>
          <p:cNvPr id="25" name="Text 14">
            <a:extLst>
              <a:ext uri="{FF2B5EF4-FFF2-40B4-BE49-F238E27FC236}">
                <a16:creationId xmlns:a16="http://schemas.microsoft.com/office/drawing/2014/main" id="{7C75A795-D76F-445C-4315-381A7E691A4A}"/>
              </a:ext>
            </a:extLst>
          </p:cNvPr>
          <p:cNvSpPr/>
          <p:nvPr/>
        </p:nvSpPr>
        <p:spPr>
          <a:xfrm>
            <a:off x="5624193" y="1892347"/>
            <a:ext cx="1120348" cy="2600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/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$1,7 млн</a:t>
            </a:r>
          </a:p>
          <a:p>
            <a:pPr algn="ctr"/>
            <a:r>
              <a:rPr lang="ru-RU" sz="850" noProof="0" dirty="0">
                <a:solidFill>
                  <a:srgbClr val="64748B"/>
                </a:solidFill>
                <a:latin typeface="Inter Medium"/>
              </a:rPr>
              <a:t>поддержка ЭКА</a:t>
            </a:r>
          </a:p>
        </p:txBody>
      </p:sp>
      <p:sp>
        <p:nvSpPr>
          <p:cNvPr id="34" name="Text 12">
            <a:extLst>
              <a:ext uri="{FF2B5EF4-FFF2-40B4-BE49-F238E27FC236}">
                <a16:creationId xmlns:a16="http://schemas.microsoft.com/office/drawing/2014/main" id="{405AEB32-8E32-48C7-2D1C-B7F6F53C9711}"/>
              </a:ext>
            </a:extLst>
          </p:cNvPr>
          <p:cNvSpPr/>
          <p:nvPr/>
        </p:nvSpPr>
        <p:spPr>
          <a:xfrm>
            <a:off x="6763551" y="1740615"/>
            <a:ext cx="1177912" cy="56085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marL="0" indent="0" algn="ctr">
              <a:buNone/>
            </a:pPr>
            <a:r>
              <a:rPr lang="ru-RU" sz="1400" b="1" noProof="0" dirty="0">
                <a:solidFill>
                  <a:schemeClr val="tx2">
                    <a:lumMod val="75000"/>
                  </a:schemeClr>
                </a:solidFill>
                <a:latin typeface="Inter Medium"/>
              </a:rPr>
              <a:t>$432 млн</a:t>
            </a:r>
          </a:p>
          <a:p>
            <a:pPr algn="ctr"/>
            <a:r>
              <a:rPr lang="ru-RU" sz="850" dirty="0">
                <a:solidFill>
                  <a:srgbClr val="64748B"/>
                </a:solidFill>
                <a:latin typeface="Inter Medium"/>
              </a:rPr>
              <a:t>несырьевой экспорт РК</a:t>
            </a:r>
            <a:endParaRPr lang="ru-RU" sz="850" dirty="0">
              <a:latin typeface="Inter Medium"/>
            </a:endParaRPr>
          </a:p>
        </p:txBody>
      </p:sp>
      <p:sp>
        <p:nvSpPr>
          <p:cNvPr id="35" name="Семиугольник 34">
            <a:extLst>
              <a:ext uri="{FF2B5EF4-FFF2-40B4-BE49-F238E27FC236}">
                <a16:creationId xmlns:a16="http://schemas.microsoft.com/office/drawing/2014/main" id="{BBB7005F-348C-6A03-9B0F-E539211DD1E1}"/>
              </a:ext>
            </a:extLst>
          </p:cNvPr>
          <p:cNvSpPr/>
          <p:nvPr/>
        </p:nvSpPr>
        <p:spPr>
          <a:xfrm>
            <a:off x="7628956" y="1339241"/>
            <a:ext cx="528170" cy="429819"/>
          </a:xfrm>
          <a:prstGeom prst="heptagon">
            <a:avLst/>
          </a:prstGeom>
          <a:solidFill>
            <a:srgbClr val="009999"/>
          </a:solidFill>
          <a:ln>
            <a:solidFill>
              <a:srgbClr val="0099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Inter Medium"/>
              </a:rPr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8146671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rial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23051</TotalTime>
  <Words>4007</Words>
  <Application>Microsoft Office PowerPoint</Application>
  <PresentationFormat>Широкоэкранный</PresentationFormat>
  <Paragraphs>831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Inter</vt:lpstr>
      <vt:lpstr>Inter Medium</vt:lpstr>
      <vt:lpstr>Verdana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OpenAI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Консолидированный обзор странового экспортного потенциала и категоризация по уровням интереса</dc:title>
  <dc:subject>Консолидированный обзор странового экспортного потенциала</dc:subject>
  <dc:creator>OpenAI</dc:creator>
  <cp:lastModifiedBy>Айжан Ахметалимова</cp:lastModifiedBy>
  <cp:revision>186</cp:revision>
  <dcterms:created xsi:type="dcterms:W3CDTF">2026-03-31T13:18:29Z</dcterms:created>
  <dcterms:modified xsi:type="dcterms:W3CDTF">2026-05-05T12:28:42Z</dcterms:modified>
</cp:coreProperties>
</file>